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notesMasterIdLst>
    <p:notesMasterId r:id="rId13"/>
  </p:notesMasterIdLst>
  <p:sldIdLst>
    <p:sldId id="256" r:id="rId2"/>
    <p:sldId id="288" r:id="rId3"/>
    <p:sldId id="267" r:id="rId4"/>
    <p:sldId id="275" r:id="rId5"/>
    <p:sldId id="289" r:id="rId6"/>
    <p:sldId id="291" r:id="rId7"/>
    <p:sldId id="290" r:id="rId8"/>
    <p:sldId id="292" r:id="rId9"/>
    <p:sldId id="293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Dongjin" initials="KD" lastIdx="1" clrIdx="0">
    <p:extLst>
      <p:ext uri="{19B8F6BF-5375-455C-9EA6-DF929625EA0E}">
        <p15:presenceInfo xmlns:p15="http://schemas.microsoft.com/office/powerpoint/2012/main" userId="7c5ad4cd8a07c0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D881-C5DE-478F-9B5A-C958F10A0DBB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192FC-D4FF-41A5-B305-168F1DD5F4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00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A7091D-00F7-4F76-ACFE-73161C3FE1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92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6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9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798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5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81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2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49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9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0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0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8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4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6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2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58305-18E0-40AC-8DB2-9D3DA61D6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927" y="2297609"/>
            <a:ext cx="8915399" cy="2262781"/>
          </a:xfrm>
        </p:spPr>
        <p:txBody>
          <a:bodyPr>
            <a:normAutofit/>
          </a:bodyPr>
          <a:lstStyle/>
          <a:p>
            <a:r>
              <a:rPr lang="ko-KR" altLang="en-US" sz="7200" dirty="0"/>
              <a:t>마가복음 </a:t>
            </a:r>
            <a:r>
              <a:rPr lang="en-US" altLang="ko-KR" sz="7200" dirty="0"/>
              <a:t>10</a:t>
            </a:r>
            <a:r>
              <a:rPr lang="ko-KR" altLang="en-US" sz="7200" dirty="0"/>
              <a:t>장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EB5F53-066E-46E8-A6BB-CC8CE1BDF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8223" y="4975172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ko-KR" sz="2400" b="1" dirty="0"/>
              <a:t>2022. 2. 9. </a:t>
            </a:r>
            <a:r>
              <a:rPr lang="ko-KR" altLang="en-US" sz="2400" b="1" dirty="0"/>
              <a:t>광교남부교회 수요모임 </a:t>
            </a:r>
          </a:p>
        </p:txBody>
      </p:sp>
    </p:spTree>
    <p:extLst>
      <p:ext uri="{BB962C8B-B14F-4D97-AF65-F5344CB8AC3E}">
        <p14:creationId xmlns:p14="http://schemas.microsoft.com/office/powerpoint/2010/main" val="192959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B63B23-816A-4C0D-BD66-339498D7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69" y="794603"/>
            <a:ext cx="11111948" cy="596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성령의 비추심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조명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b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2976E842-AF31-4B46-A5A5-D341E2DFDAEC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576469" y="1528347"/>
            <a:ext cx="5778116" cy="45032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육에 속한 사람은 하나님의 성령의 일들을 받지 </a:t>
            </a:r>
            <a:r>
              <a:rPr lang="ko-KR" altLang="en-US" sz="20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아니하나니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이는 그것들이 그에게는 어리석게 보임이요</a:t>
            </a:r>
            <a:r>
              <a:rPr lang="en-US" altLang="ko-KR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, 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또 그는 그것들을 알 수도 </a:t>
            </a:r>
            <a:r>
              <a:rPr lang="ko-KR" altLang="en-US" sz="2000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없나니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그러한 일은 영적으로 분별되기 때문이라</a:t>
            </a:r>
            <a:r>
              <a:rPr lang="en-US" altLang="ko-KR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고전</a:t>
            </a:r>
            <a:r>
              <a:rPr lang="en-US" altLang="ko-KR" sz="20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2:14)</a:t>
            </a:r>
          </a:p>
          <a:p>
            <a:pPr>
              <a:lnSpc>
                <a:spcPct val="120000"/>
              </a:lnSpc>
            </a:pPr>
            <a:r>
              <a:rPr lang="ko-KR" altLang="en-US" sz="2000" dirty="0">
                <a:latin typeface="+mj-ea"/>
                <a:ea typeface="+mj-ea"/>
              </a:rPr>
              <a:t>하나님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성령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의 감동으로 </a:t>
            </a:r>
            <a:r>
              <a:rPr lang="ko-KR" altLang="en-US" sz="2000" dirty="0" err="1">
                <a:latin typeface="+mj-ea"/>
                <a:ea typeface="+mj-ea"/>
              </a:rPr>
              <a:t>쓰어진</a:t>
            </a:r>
            <a:r>
              <a:rPr lang="ko-KR" altLang="en-US" sz="2000" dirty="0">
                <a:latin typeface="+mj-ea"/>
                <a:ea typeface="+mj-ea"/>
              </a:rPr>
              <a:t> 성경은 성령으로 분별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해석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할 수 있다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2000" dirty="0">
                <a:latin typeface="+mj-ea"/>
                <a:ea typeface="+mj-ea"/>
              </a:rPr>
              <a:t>성령이 안에 계시는 성도는 누구나 성경을 읽고 해석할 수 있다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2000" dirty="0">
                <a:latin typeface="+mj-ea"/>
                <a:ea typeface="+mj-ea"/>
              </a:rPr>
              <a:t>불신자는 성경을 이해할 수 있지만 어리석게 여긴다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6AF07C-9A98-472E-9221-7A08EA49A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0372" y="1528347"/>
            <a:ext cx="5297557" cy="46239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독일 </a:t>
            </a:r>
            <a:r>
              <a:rPr lang="ko-KR" altLang="en-US" sz="2400" b="1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비센하임대학교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400" b="1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루드비히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</a:t>
            </a:r>
            <a:r>
              <a:rPr lang="ko-KR" altLang="en-US" sz="2400" b="1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콥비센</a:t>
            </a:r>
            <a:r>
              <a:rPr lang="en-US" altLang="ko-KR" sz="20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(</a:t>
            </a:r>
            <a:r>
              <a:rPr lang="en-US" altLang="ko-KR" sz="2000" dirty="0"/>
              <a:t>Ludwig </a:t>
            </a:r>
            <a:r>
              <a:rPr lang="en-US" altLang="ko-KR" sz="2000" dirty="0" err="1"/>
              <a:t>Kopfwissen</a:t>
            </a:r>
            <a:r>
              <a:rPr lang="en-US" altLang="ko-KR" sz="2000" dirty="0"/>
              <a:t>)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교수의 성경해석신학교 정규 강연 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‘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바울의 </a:t>
            </a:r>
            <a:r>
              <a:rPr lang="ko-KR" altLang="en-US" sz="2400" b="1" dirty="0" err="1">
                <a:latin typeface="휴먼편지체" panose="02030504000101010101" pitchFamily="18" charset="-127"/>
                <a:ea typeface="휴먼편지체" panose="02030504000101010101" pitchFamily="18" charset="-127"/>
              </a:rPr>
              <a:t>이신칭의론</a:t>
            </a:r>
            <a:r>
              <a:rPr lang="en-US" altLang="ko-KR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’</a:t>
            </a:r>
            <a:r>
              <a:rPr lang="ko-KR" altLang="en-US" sz="2400" b="1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 강의 일화 </a:t>
            </a:r>
            <a:endParaRPr lang="en-US" altLang="ko-KR" sz="2400" b="1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000" dirty="0">
                <a:latin typeface="+mj-ea"/>
                <a:ea typeface="+mj-ea"/>
              </a:rPr>
              <a:t>성경 단어의 의미를 모를 때 세상의 어떤 기도도 성경사전을 대신할 수 없다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2000" dirty="0">
                <a:latin typeface="+mj-ea"/>
                <a:ea typeface="+mj-ea"/>
              </a:rPr>
              <a:t>성령은 게으름의 구실이 될 수 없다</a:t>
            </a:r>
            <a:r>
              <a:rPr lang="en-US" altLang="ko-KR" sz="2000" dirty="0">
                <a:latin typeface="+mj-ea"/>
                <a:ea typeface="+mj-ea"/>
              </a:rPr>
              <a:t>. ‘</a:t>
            </a:r>
            <a:r>
              <a:rPr lang="ko-KR" altLang="en-US" sz="2000" dirty="0">
                <a:latin typeface="+mj-ea"/>
                <a:ea typeface="+mj-ea"/>
              </a:rPr>
              <a:t>힘쓰라</a:t>
            </a:r>
            <a:r>
              <a:rPr lang="en-US" altLang="ko-KR" sz="2000" dirty="0">
                <a:latin typeface="+mj-ea"/>
                <a:ea typeface="+mj-ea"/>
              </a:rPr>
              <a:t>’ </a:t>
            </a:r>
          </a:p>
          <a:p>
            <a:pPr>
              <a:lnSpc>
                <a:spcPct val="120000"/>
              </a:lnSpc>
            </a:pPr>
            <a:endParaRPr lang="en-US" altLang="ko-KR" sz="2000" dirty="0">
              <a:latin typeface="+mj-ea"/>
              <a:ea typeface="+mj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173E34-D9F4-4E02-A623-FE37DC78E3DA}"/>
              </a:ext>
            </a:extLst>
          </p:cNvPr>
          <p:cNvSpPr txBox="1"/>
          <p:nvPr/>
        </p:nvSpPr>
        <p:spPr>
          <a:xfrm>
            <a:off x="576469" y="134514"/>
            <a:ext cx="297528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해석 원리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8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4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3114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altLang="ko-KR" sz="4000" b="1" dirty="0">
                <a:latin typeface="+mj-ea"/>
                <a:ea typeface="+mj-ea"/>
              </a:rPr>
              <a:t>(</a:t>
            </a:r>
            <a:r>
              <a:rPr lang="ko-KR" altLang="en-US" sz="4000" b="1" dirty="0">
                <a:latin typeface="+mj-ea"/>
              </a:rPr>
              <a:t>보충</a:t>
            </a:r>
            <a:r>
              <a:rPr lang="en-US" altLang="ko-KR" sz="4000" b="1" dirty="0">
                <a:latin typeface="+mj-ea"/>
              </a:rPr>
              <a:t>)</a:t>
            </a:r>
            <a:r>
              <a:rPr lang="ko-KR" altLang="en-US" sz="4000" b="1" dirty="0">
                <a:latin typeface="+mj-ea"/>
                <a:ea typeface="+mj-ea"/>
              </a:rPr>
              <a:t>이혼에 대해 가르치심</a:t>
            </a:r>
            <a:r>
              <a:rPr lang="en-US" altLang="ko-KR" sz="4000" b="1" dirty="0">
                <a:latin typeface="+mj-ea"/>
                <a:ea typeface="+mj-ea"/>
              </a:rPr>
              <a:t>(1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</a:t>
            </a:r>
            <a:r>
              <a:rPr lang="en-US" altLang="ko-KR" sz="4000" b="1" dirty="0">
                <a:latin typeface="+mj-ea"/>
              </a:rPr>
              <a:t>12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384" y="1162879"/>
            <a:ext cx="5456582" cy="54764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ko-KR" altLang="en-US" sz="2200" b="1" dirty="0">
                <a:latin typeface="+mj-ea"/>
                <a:ea typeface="+mj-ea"/>
              </a:rPr>
              <a:t>예수님은 하나님께서 사람의 타락 전에 의도하셨던 타협할 수 없는 결혼의 원리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즉 한 몸으로 사람이 분리할 수 없다는 창조 원리를 다시 선언하신다</a:t>
            </a:r>
            <a:r>
              <a:rPr lang="en-US" altLang="ko-KR" sz="2200" b="1" dirty="0">
                <a:latin typeface="+mj-ea"/>
                <a:ea typeface="+mj-ea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ko-KR" altLang="en-US" sz="2200" b="1" dirty="0">
                <a:latin typeface="+mj-ea"/>
                <a:ea typeface="+mj-ea"/>
              </a:rPr>
              <a:t>신명기 </a:t>
            </a:r>
            <a:r>
              <a:rPr lang="en-US" altLang="ko-KR" sz="2200" b="1" dirty="0">
                <a:latin typeface="+mj-ea"/>
                <a:ea typeface="+mj-ea"/>
              </a:rPr>
              <a:t>24</a:t>
            </a:r>
            <a:r>
              <a:rPr lang="ko-KR" altLang="en-US" sz="2200" b="1" dirty="0">
                <a:latin typeface="+mj-ea"/>
                <a:ea typeface="+mj-ea"/>
              </a:rPr>
              <a:t>장은 이혼을 인정하는 본문이 아니다</a:t>
            </a:r>
            <a:r>
              <a:rPr lang="en-US" altLang="ko-KR" sz="2200" b="1" dirty="0">
                <a:latin typeface="+mj-ea"/>
                <a:ea typeface="+mj-ea"/>
              </a:rPr>
              <a:t>. </a:t>
            </a:r>
            <a:r>
              <a:rPr lang="ko-KR" altLang="en-US" sz="2200" b="1" dirty="0">
                <a:latin typeface="+mj-ea"/>
                <a:ea typeface="+mj-ea"/>
              </a:rPr>
              <a:t>결혼에 대한 하나님의 의도가 이혼에 대한 본문으로 결정될 수 없다</a:t>
            </a: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</a:pPr>
            <a:r>
              <a:rPr lang="ko-KR" altLang="en-US" sz="2200" b="1" dirty="0">
                <a:latin typeface="+mj-ea"/>
                <a:ea typeface="+mj-ea"/>
              </a:rPr>
              <a:t>즉</a:t>
            </a:r>
            <a:r>
              <a:rPr lang="en-US" altLang="ko-KR" sz="2200" b="1" dirty="0">
                <a:latin typeface="+mj-ea"/>
                <a:ea typeface="+mj-ea"/>
              </a:rPr>
              <a:t>, </a:t>
            </a:r>
            <a:r>
              <a:rPr lang="ko-KR" altLang="en-US" sz="2200" b="1" dirty="0">
                <a:latin typeface="+mj-ea"/>
                <a:ea typeface="+mj-ea"/>
              </a:rPr>
              <a:t>불시착 지침을 통해서는 비행기를 조종하는 것을 배울 수 없는 것과 같은 이치다</a:t>
            </a:r>
            <a:r>
              <a:rPr lang="en-US" altLang="ko-KR" sz="2200" b="1" dirty="0">
                <a:latin typeface="+mj-ea"/>
                <a:ea typeface="+mj-ea"/>
              </a:rPr>
              <a:t>. </a:t>
            </a: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2878"/>
            <a:ext cx="5902371" cy="5476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200" b="1" dirty="0">
                <a:latin typeface="+mj-ea"/>
                <a:ea typeface="+mj-ea"/>
              </a:rPr>
              <a:t>재혼에 대한 말씀도 이혼후의 재혼을 금하시는 것이 아니라 이혼에 대한 바리새인들의 생각을 전반에 걸쳐 부정하시는 것이다</a:t>
            </a:r>
            <a:r>
              <a:rPr lang="en-US" altLang="ko-KR" sz="2200" b="1" dirty="0">
                <a:latin typeface="+mj-ea"/>
                <a:ea typeface="+mj-ea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2200" b="1" dirty="0">
                <a:latin typeface="+mj-ea"/>
                <a:ea typeface="+mj-ea"/>
              </a:rPr>
              <a:t>마태는 간음에 의한 이혼을 허용하고 있는 것 같지만 이것 또한 이혼 허용규정이 아니다</a:t>
            </a:r>
            <a:r>
              <a:rPr lang="en-US" altLang="ko-KR" sz="2200" b="1" dirty="0">
                <a:latin typeface="+mj-ea"/>
                <a:ea typeface="+mj-ea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2200" b="1" dirty="0">
                <a:latin typeface="+mj-ea"/>
                <a:ea typeface="+mj-ea"/>
              </a:rPr>
              <a:t>예수님을 따르는 제자들은 인간의 완악함으로 말미암아 하나님께서 어쩔 수 없이 양보하신 것</a:t>
            </a:r>
            <a:r>
              <a:rPr lang="en-US" altLang="ko-KR" sz="2200" b="1" dirty="0">
                <a:latin typeface="+mj-ea"/>
                <a:ea typeface="+mj-ea"/>
              </a:rPr>
              <a:t>(</a:t>
            </a:r>
            <a:r>
              <a:rPr lang="ko-KR" altLang="en-US" sz="2200" b="1" dirty="0">
                <a:latin typeface="+mj-ea"/>
                <a:ea typeface="+mj-ea"/>
              </a:rPr>
              <a:t>신</a:t>
            </a:r>
            <a:r>
              <a:rPr lang="en-US" altLang="ko-KR" sz="2200" b="1" dirty="0">
                <a:latin typeface="+mj-ea"/>
                <a:ea typeface="+mj-ea"/>
              </a:rPr>
              <a:t>24:1)</a:t>
            </a:r>
            <a:r>
              <a:rPr lang="ko-KR" altLang="en-US" sz="2200" b="1" dirty="0">
                <a:latin typeface="+mj-ea"/>
                <a:ea typeface="+mj-ea"/>
              </a:rPr>
              <a:t>에 근거하여 삶을 살아서는 안된다</a:t>
            </a:r>
            <a:r>
              <a:rPr lang="en-US" altLang="ko-KR" sz="2200" b="1" dirty="0">
                <a:latin typeface="+mj-ea"/>
                <a:ea typeface="+mj-ea"/>
              </a:rPr>
              <a:t>. </a:t>
            </a:r>
            <a:r>
              <a:rPr lang="ko-KR" altLang="en-US" sz="2200" b="1" dirty="0">
                <a:latin typeface="+mj-ea"/>
                <a:ea typeface="+mj-ea"/>
              </a:rPr>
              <a:t> </a:t>
            </a:r>
            <a:endParaRPr lang="en-US" altLang="ko-KR" sz="2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175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DF164390-7BAC-4BFC-98B9-B1ABEEA0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427" y="218809"/>
            <a:ext cx="10253870" cy="49052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tabLst>
                <a:tab pos="3319463" algn="l"/>
              </a:tabLst>
            </a:pP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이야기꾼 마가 </a:t>
            </a:r>
            <a:r>
              <a:rPr lang="en-US" altLang="ko-KR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</a:t>
            </a:r>
            <a:r>
              <a:rPr lang="ko-KR" altLang="en-US" sz="3200" b="1" dirty="0">
                <a:latin typeface="HY나무B" panose="02030600000101010101" pitchFamily="18" charset="-127"/>
                <a:ea typeface="HY나무B" panose="02030600000101010101" pitchFamily="18" charset="-127"/>
              </a:rPr>
              <a:t>  </a:t>
            </a:r>
            <a:endParaRPr lang="ko-KR" altLang="en-US" sz="4400" b="1" dirty="0">
              <a:latin typeface="HY나무B" panose="02030600000101010101" pitchFamily="18" charset="-127"/>
              <a:ea typeface="HY나무B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E2769-61A9-44C0-9DA0-52CD6A03B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1236" y="770639"/>
            <a:ext cx="5557981" cy="705678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o-KR" altLang="en-US" sz="2800" b="1" dirty="0">
                <a:latin typeface="HY강B" panose="02030600000101010101" pitchFamily="18" charset="-127"/>
                <a:ea typeface="HY강B" panose="02030600000101010101" pitchFamily="18" charset="-127"/>
              </a:rPr>
              <a:t>  </a:t>
            </a:r>
            <a:r>
              <a:rPr lang="en-US" altLang="ko-KR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3</a:t>
            </a:r>
            <a:r>
              <a:rPr lang="ko-KR" altLang="en-US" sz="4000" b="1" dirty="0">
                <a:latin typeface="HY강B" panose="02030600000101010101" pitchFamily="18" charset="-127"/>
                <a:ea typeface="HY강B" panose="02030600000101010101" pitchFamily="18" charset="-127"/>
              </a:rPr>
              <a:t>막의 드라마 </a:t>
            </a:r>
            <a:endParaRPr lang="en-US" altLang="ko-KR" sz="2800" b="1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" name="두루마리 모양: 가로로 말림 1">
            <a:extLst>
              <a:ext uri="{FF2B5EF4-FFF2-40B4-BE49-F238E27FC236}">
                <a16:creationId xmlns:a16="http://schemas.microsoft.com/office/drawing/2014/main" id="{5648E4CC-60CF-499B-B8D9-F39FA6F0FDC3}"/>
              </a:ext>
            </a:extLst>
          </p:cNvPr>
          <p:cNvSpPr/>
          <p:nvPr/>
        </p:nvSpPr>
        <p:spPr>
          <a:xfrm>
            <a:off x="935606" y="2279210"/>
            <a:ext cx="3692220" cy="459575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4000" b="1" dirty="0"/>
          </a:p>
          <a:p>
            <a:pPr algn="ctr"/>
            <a:endParaRPr lang="ko-KR" altLang="en-US" dirty="0"/>
          </a:p>
        </p:txBody>
      </p:sp>
      <p:sp>
        <p:nvSpPr>
          <p:cNvPr id="8" name="두루마리 모양: 가로로 말림 7">
            <a:extLst>
              <a:ext uri="{FF2B5EF4-FFF2-40B4-BE49-F238E27FC236}">
                <a16:creationId xmlns:a16="http://schemas.microsoft.com/office/drawing/2014/main" id="{9CAFC8B0-8BD6-43D9-9B0D-59FACC939E75}"/>
              </a:ext>
            </a:extLst>
          </p:cNvPr>
          <p:cNvSpPr/>
          <p:nvPr/>
        </p:nvSpPr>
        <p:spPr>
          <a:xfrm>
            <a:off x="4627825" y="1431234"/>
            <a:ext cx="3739737" cy="533731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7CD8C-5892-4951-8416-5F238263081C}"/>
              </a:ext>
            </a:extLst>
          </p:cNvPr>
          <p:cNvSpPr txBox="1"/>
          <p:nvPr/>
        </p:nvSpPr>
        <p:spPr>
          <a:xfrm>
            <a:off x="1216216" y="2781213"/>
            <a:ext cx="2909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36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막</a:t>
            </a:r>
            <a:endParaRPr lang="en-US" altLang="ko-KR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(1:1~8:21) </a:t>
            </a:r>
            <a:r>
              <a:rPr lang="ko-KR" altLang="en-US" sz="28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 </a:t>
            </a:r>
          </a:p>
          <a:p>
            <a:pPr algn="ctr"/>
            <a:endParaRPr lang="ko-KR" altLang="en-US" sz="36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6B96FB-4A45-4E0C-B123-F5D5A92DEE33}"/>
              </a:ext>
            </a:extLst>
          </p:cNvPr>
          <p:cNvSpPr txBox="1"/>
          <p:nvPr/>
        </p:nvSpPr>
        <p:spPr>
          <a:xfrm>
            <a:off x="5376653" y="1963154"/>
            <a:ext cx="22140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제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막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en-US" altLang="ko-KR" sz="2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(8:22-10:52)</a:t>
            </a:r>
            <a:endParaRPr lang="ko-KR" altLang="en-US" sz="2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848818-8461-4223-8607-2FE2D37DC994}"/>
              </a:ext>
            </a:extLst>
          </p:cNvPr>
          <p:cNvSpPr txBox="1"/>
          <p:nvPr/>
        </p:nvSpPr>
        <p:spPr>
          <a:xfrm>
            <a:off x="1101236" y="3930755"/>
            <a:ext cx="3139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>
                <a:latin typeface="휴먼옛체" panose="02030504000101010101" pitchFamily="18" charset="-127"/>
                <a:ea typeface="휴먼옛체" panose="02030504000101010101" pitchFamily="18" charset="-127"/>
              </a:rPr>
              <a:t>이방의 갈릴리</a:t>
            </a:r>
            <a:endParaRPr lang="en-US" altLang="ko-KR" sz="3600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DA8516-7B94-4179-837C-6598D987A2B4}"/>
              </a:ext>
            </a:extLst>
          </p:cNvPr>
          <p:cNvSpPr txBox="1"/>
          <p:nvPr/>
        </p:nvSpPr>
        <p:spPr>
          <a:xfrm>
            <a:off x="5003206" y="2887975"/>
            <a:ext cx="29889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latin typeface="휴먼옛체" panose="02030504000101010101" pitchFamily="18" charset="-127"/>
                <a:ea typeface="휴먼옛체" panose="02030504000101010101" pitchFamily="18" charset="-127"/>
              </a:rPr>
              <a:t>예루살렘 가는 길</a:t>
            </a:r>
            <a:endParaRPr lang="en-US" altLang="ko-KR" sz="2800" b="1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  <a:p>
            <a:pPr algn="ctr"/>
            <a:r>
              <a:rPr lang="ko-KR" altLang="en-US" sz="2800" b="1" dirty="0">
                <a:latin typeface="휴먼옛체" panose="02030504000101010101" pitchFamily="18" charset="-127"/>
                <a:ea typeface="휴먼옛체" panose="02030504000101010101" pitchFamily="18" charset="-127"/>
              </a:rPr>
              <a:t>십자가로 가는 길</a:t>
            </a:r>
          </a:p>
          <a:p>
            <a:endParaRPr lang="ko-KR" altLang="en-US" dirty="0"/>
          </a:p>
        </p:txBody>
      </p:sp>
      <p:sp>
        <p:nvSpPr>
          <p:cNvPr id="17" name="두루마리 모양: 가로로 말림 16">
            <a:extLst>
              <a:ext uri="{FF2B5EF4-FFF2-40B4-BE49-F238E27FC236}">
                <a16:creationId xmlns:a16="http://schemas.microsoft.com/office/drawing/2014/main" id="{CB2F8FF0-0254-4619-AAF4-59EA6DD7B44B}"/>
              </a:ext>
            </a:extLst>
          </p:cNvPr>
          <p:cNvSpPr/>
          <p:nvPr/>
        </p:nvSpPr>
        <p:spPr>
          <a:xfrm>
            <a:off x="576469" y="1431234"/>
            <a:ext cx="3899065" cy="1456741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서막</a:t>
            </a:r>
            <a:r>
              <a:rPr lang="ko-KR" altLang="en-US" b="1" dirty="0"/>
              <a:t> </a:t>
            </a:r>
            <a:endParaRPr lang="en-US" altLang="ko-KR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en-US" altLang="ko-KR" sz="1600" dirty="0"/>
              <a:t>(1:1-1:13)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제목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배경</a:t>
            </a:r>
            <a:r>
              <a:rPr lang="en-US" altLang="ko-KR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6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등장인물</a:t>
            </a:r>
            <a:endParaRPr lang="en-US" altLang="ko-KR" sz="1600" dirty="0"/>
          </a:p>
          <a:p>
            <a:pPr algn="ctr"/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하나님의 아들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예수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 </a:t>
            </a:r>
            <a:r>
              <a:rPr lang="ko-KR" altLang="en-US" b="1" i="0" u="none" strike="noStrike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그리스도</a:t>
            </a:r>
            <a:r>
              <a:rPr lang="ko-KR" altLang="en-US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의 복음의 시작</a:t>
            </a:r>
            <a:r>
              <a:rPr lang="en-US" altLang="ko-KR" b="1" i="0" dirty="0">
                <a:solidFill>
                  <a:schemeClr val="tx1"/>
                </a:solidFill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endParaRPr lang="ko-KR" altLang="en-US" b="1" dirty="0">
              <a:solidFill>
                <a:schemeClr val="tx1"/>
              </a:solidFill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B87683-404A-4727-909D-8193CA0F3BD4}"/>
              </a:ext>
            </a:extLst>
          </p:cNvPr>
          <p:cNvSpPr txBox="1"/>
          <p:nvPr/>
        </p:nvSpPr>
        <p:spPr>
          <a:xfrm>
            <a:off x="4627826" y="3930755"/>
            <a:ext cx="3739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주는 </a:t>
            </a:r>
            <a:r>
              <a:rPr lang="ko-KR" altLang="en-US" b="1" i="0" u="none" strike="noStrike" dirty="0" err="1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그리스도</a:t>
            </a:r>
            <a:r>
              <a:rPr lang="ko-KR" altLang="en-US" b="1" i="0" dirty="0" err="1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시니이다</a:t>
            </a:r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</a:p>
          <a:p>
            <a:pPr algn="ctr"/>
            <a:endParaRPr lang="en-US" altLang="ko-KR" b="1" i="0" dirty="0">
              <a:effectLst/>
              <a:latin typeface="휴먼옛체" panose="02030504000101010101" pitchFamily="18" charset="-127"/>
              <a:ea typeface="휴먼옛체" panose="02030504000101010101" pitchFamily="18" charset="-127"/>
            </a:endParaRPr>
          </a:p>
          <a:p>
            <a:pPr algn="ctr"/>
            <a:r>
              <a:rPr lang="ko-KR" altLang="en-US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 </a:t>
            </a:r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“</a:t>
            </a:r>
            <a:r>
              <a:rPr lang="ko-KR" altLang="en-US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죽임을 당하고 사흘 만에 살아나야 할 것을 비로소 그들에게 </a:t>
            </a:r>
            <a:r>
              <a:rPr lang="ko-KR" altLang="en-US" b="1" i="0" dirty="0" err="1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가르치시되</a:t>
            </a:r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</a:p>
          <a:p>
            <a:pPr algn="ctr"/>
            <a:endParaRPr lang="en-US" altLang="ko-KR" b="1" i="0" dirty="0">
              <a:effectLst/>
              <a:latin typeface="휴먼옛체" panose="02030504000101010101" pitchFamily="18" charset="-127"/>
              <a:ea typeface="휴먼옛체" panose="02030504000101010101" pitchFamily="18" charset="-127"/>
            </a:endParaRPr>
          </a:p>
          <a:p>
            <a:pPr algn="ctr"/>
            <a:r>
              <a:rPr lang="ko-KR" altLang="en-US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 </a:t>
            </a:r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r>
              <a:rPr lang="ko-KR" altLang="en-US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자기 십자가를 지고 나를 따를 것이니라</a:t>
            </a:r>
            <a:r>
              <a:rPr lang="en-US" altLang="ko-KR" b="1" i="0" dirty="0">
                <a:effectLst/>
                <a:latin typeface="휴먼옛체" panose="02030504000101010101" pitchFamily="18" charset="-127"/>
                <a:ea typeface="휴먼옛체" panose="02030504000101010101" pitchFamily="18" charset="-127"/>
              </a:rPr>
              <a:t>”</a:t>
            </a:r>
            <a:endParaRPr lang="ko-KR" altLang="en-US" b="1" dirty="0">
              <a:latin typeface="휴먼옛체" panose="02030504000101010101" pitchFamily="18" charset="-127"/>
              <a:ea typeface="휴먼옛체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004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F3225A-8314-49B4-9D0F-B5B644DF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35" y="528438"/>
            <a:ext cx="8911687" cy="1280890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마가복음 </a:t>
            </a:r>
            <a:r>
              <a:rPr lang="en-US" altLang="ko-KR" sz="4000" b="1" dirty="0"/>
              <a:t>10</a:t>
            </a:r>
            <a:r>
              <a:rPr lang="ko-KR" altLang="en-US" sz="4000" b="1" dirty="0"/>
              <a:t>장 개요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20A08C-97B9-452F-9D52-45055137E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027" y="1401483"/>
            <a:ext cx="6916749" cy="46556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이혼에 대한 가르침</a:t>
            </a:r>
            <a:r>
              <a:rPr lang="en-US" altLang="ko-KR" sz="2000" b="1" dirty="0">
                <a:latin typeface="+mj-ea"/>
                <a:ea typeface="+mj-ea"/>
              </a:rPr>
              <a:t>(1</a:t>
            </a:r>
            <a:r>
              <a:rPr lang="ko-KR" altLang="en-US" sz="2000" b="1" dirty="0">
                <a:latin typeface="+mj-ea"/>
                <a:ea typeface="+mj-ea"/>
              </a:rPr>
              <a:t>절 </a:t>
            </a:r>
            <a:r>
              <a:rPr lang="en-US" altLang="ko-KR" sz="2000" b="1" dirty="0">
                <a:latin typeface="+mj-ea"/>
                <a:ea typeface="+mj-ea"/>
              </a:rPr>
              <a:t>~ 12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어린아이들을 축복하심</a:t>
            </a:r>
            <a:r>
              <a:rPr lang="en-US" altLang="ko-KR" sz="2000" b="1" dirty="0">
                <a:latin typeface="+mj-ea"/>
                <a:ea typeface="+mj-ea"/>
              </a:rPr>
              <a:t>(13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 16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  <a:endParaRPr lang="en-US" altLang="ko-KR" sz="24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부자와 영생</a:t>
            </a:r>
            <a:r>
              <a:rPr lang="en-US" altLang="ko-KR" sz="2000" b="1" dirty="0">
                <a:latin typeface="+mj-ea"/>
                <a:ea typeface="+mj-ea"/>
              </a:rPr>
              <a:t>(17</a:t>
            </a:r>
            <a:r>
              <a:rPr lang="ko-KR" altLang="en-US" sz="2000" b="1" dirty="0">
                <a:latin typeface="+mj-ea"/>
                <a:ea typeface="+mj-ea"/>
              </a:rPr>
              <a:t>절 </a:t>
            </a:r>
            <a:r>
              <a:rPr lang="en-US" altLang="ko-KR" sz="2000" b="1" dirty="0">
                <a:latin typeface="+mj-ea"/>
                <a:ea typeface="+mj-ea"/>
              </a:rPr>
              <a:t>~ 31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죽음과 부활을 이르심 </a:t>
            </a:r>
            <a:r>
              <a:rPr lang="en-US" altLang="ko-KR" sz="2000" b="1" dirty="0">
                <a:latin typeface="+mj-ea"/>
                <a:ea typeface="+mj-ea"/>
              </a:rPr>
              <a:t>(32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~34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야고보와 요한의 잘못된 요청</a:t>
            </a:r>
            <a:r>
              <a:rPr lang="en-US" altLang="ko-KR" sz="2000" b="1" dirty="0">
                <a:latin typeface="+mj-ea"/>
                <a:ea typeface="+mj-ea"/>
              </a:rPr>
              <a:t>(35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~45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ko-KR" altLang="en-US" sz="2600" b="1" dirty="0">
                <a:latin typeface="+mj-ea"/>
                <a:ea typeface="+mj-ea"/>
              </a:rPr>
              <a:t>맹인 </a:t>
            </a:r>
            <a:r>
              <a:rPr lang="ko-KR" altLang="en-US" sz="2600" b="1" dirty="0" err="1">
                <a:latin typeface="+mj-ea"/>
                <a:ea typeface="+mj-ea"/>
              </a:rPr>
              <a:t>바디매오가</a:t>
            </a:r>
            <a:r>
              <a:rPr lang="ko-KR" altLang="en-US" sz="2600" b="1" dirty="0">
                <a:latin typeface="+mj-ea"/>
                <a:ea typeface="+mj-ea"/>
              </a:rPr>
              <a:t> 고침을 받음</a:t>
            </a:r>
            <a:r>
              <a:rPr lang="en-US" altLang="ko-KR" sz="2000" b="1" dirty="0">
                <a:latin typeface="+mj-ea"/>
                <a:ea typeface="+mj-ea"/>
              </a:rPr>
              <a:t>(46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~52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 </a:t>
            </a:r>
            <a:endParaRPr lang="en-US" altLang="ko-KR" sz="3000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AutoNum type="arabicPeriod"/>
            </a:pPr>
            <a:endParaRPr lang="en-US" altLang="ko-KR" sz="2400" b="1" dirty="0"/>
          </a:p>
        </p:txBody>
      </p:sp>
      <p:sp>
        <p:nvSpPr>
          <p:cNvPr id="13" name="내용 개체 틀 3">
            <a:extLst>
              <a:ext uri="{FF2B5EF4-FFF2-40B4-BE49-F238E27FC236}">
                <a16:creationId xmlns:a16="http://schemas.microsoft.com/office/drawing/2014/main" id="{98C08F52-5698-4274-A567-74FA01CBB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76052" y="1369077"/>
            <a:ext cx="4482374" cy="43061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ko-KR" altLang="en-US" sz="35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제자도를 가르치심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결혼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제자도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아이들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제자도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소유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제자도 </a:t>
            </a:r>
            <a:endParaRPr lang="en-US" altLang="ko-KR" sz="2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섬김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제자도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2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따름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제자도 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02" y="444667"/>
            <a:ext cx="10450883" cy="979222"/>
          </a:xfrm>
        </p:spPr>
        <p:txBody>
          <a:bodyPr>
            <a:normAutofit/>
          </a:bodyPr>
          <a:lstStyle/>
          <a:p>
            <a:r>
              <a:rPr lang="ko-KR" altLang="en-US" sz="4000" b="1" dirty="0"/>
              <a:t> </a:t>
            </a:r>
            <a:r>
              <a:rPr lang="ko-KR" altLang="en-US" b="1" dirty="0"/>
              <a:t>유대 지경과 요단강 건너편</a:t>
            </a:r>
            <a:r>
              <a:rPr lang="en-US" altLang="ko-KR" b="1" dirty="0"/>
              <a:t>(1</a:t>
            </a:r>
            <a:r>
              <a:rPr lang="ko-KR" altLang="en-US" b="1" dirty="0"/>
              <a:t>절</a:t>
            </a:r>
            <a:r>
              <a:rPr lang="en-US" altLang="ko-KR" b="1" dirty="0"/>
              <a:t>)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B02E7D-7367-4508-AC77-AC7D4806B0D5}"/>
              </a:ext>
            </a:extLst>
          </p:cNvPr>
          <p:cNvSpPr txBox="1"/>
          <p:nvPr/>
        </p:nvSpPr>
        <p:spPr>
          <a:xfrm>
            <a:off x="417442" y="1406193"/>
            <a:ext cx="6172201" cy="41880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b="1" dirty="0" err="1">
                <a:latin typeface="+mj-ea"/>
                <a:ea typeface="+mj-ea"/>
              </a:rPr>
              <a:t>베레아</a:t>
            </a:r>
            <a:r>
              <a:rPr lang="ko-KR" altLang="en-US" sz="2000" b="1" dirty="0">
                <a:latin typeface="+mj-ea"/>
                <a:ea typeface="+mj-ea"/>
              </a:rPr>
              <a:t> 지방으로 추정되며 이곳은 헤롯 </a:t>
            </a:r>
            <a:r>
              <a:rPr lang="ko-KR" altLang="en-US" sz="2000" b="1" dirty="0" err="1">
                <a:latin typeface="+mj-ea"/>
                <a:ea typeface="+mj-ea"/>
              </a:rPr>
              <a:t>안디바의</a:t>
            </a:r>
            <a:r>
              <a:rPr lang="ko-KR" altLang="en-US" sz="2000" b="1" dirty="0">
                <a:latin typeface="+mj-ea"/>
                <a:ea typeface="+mj-ea"/>
              </a:rPr>
              <a:t> </a:t>
            </a:r>
            <a:r>
              <a:rPr lang="ko-KR" altLang="en-US" sz="2000" b="1" dirty="0" err="1">
                <a:latin typeface="+mj-ea"/>
                <a:ea typeface="+mj-ea"/>
              </a:rPr>
              <a:t>통치영역이었다</a:t>
            </a:r>
            <a:r>
              <a:rPr lang="en-US" altLang="ko-KR" sz="2000" b="1" dirty="0">
                <a:latin typeface="+mj-ea"/>
                <a:ea typeface="+mj-ea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b="1" dirty="0">
                <a:latin typeface="+mj-ea"/>
                <a:ea typeface="+mj-ea"/>
              </a:rPr>
              <a:t>침례 요한은 헤롯과 </a:t>
            </a:r>
            <a:r>
              <a:rPr lang="ko-KR" altLang="en-US" sz="2000" b="1" dirty="0" err="1">
                <a:latin typeface="+mj-ea"/>
                <a:ea typeface="+mj-ea"/>
              </a:rPr>
              <a:t>헤로디아의</a:t>
            </a:r>
            <a:r>
              <a:rPr lang="ko-KR" altLang="en-US" sz="2000" b="1" dirty="0">
                <a:latin typeface="+mj-ea"/>
                <a:ea typeface="+mj-ea"/>
              </a:rPr>
              <a:t> 이혼과 재혼 문제를 책망하다가 잡혀 요단강 건너편 </a:t>
            </a:r>
            <a:r>
              <a:rPr lang="en-US" altLang="ko-KR" sz="2000" b="1" dirty="0">
                <a:latin typeface="+mj-ea"/>
                <a:ea typeface="+mj-ea"/>
              </a:rPr>
              <a:t>‘</a:t>
            </a:r>
            <a:r>
              <a:rPr lang="ko-KR" altLang="en-US" sz="2000" b="1" dirty="0" err="1">
                <a:latin typeface="+mj-ea"/>
                <a:ea typeface="+mj-ea"/>
              </a:rPr>
              <a:t>마케루스</a:t>
            </a:r>
            <a:r>
              <a:rPr lang="ko-KR" altLang="en-US" sz="2000" b="1" dirty="0">
                <a:latin typeface="+mj-ea"/>
                <a:ea typeface="+mj-ea"/>
              </a:rPr>
              <a:t> 요새</a:t>
            </a:r>
            <a:r>
              <a:rPr lang="en-US" altLang="ko-KR" sz="2000" b="1" dirty="0">
                <a:latin typeface="+mj-ea"/>
                <a:ea typeface="+mj-ea"/>
              </a:rPr>
              <a:t>＇</a:t>
            </a:r>
            <a:r>
              <a:rPr lang="ko-KR" altLang="en-US" sz="2000" b="1" dirty="0">
                <a:latin typeface="+mj-ea"/>
                <a:ea typeface="+mj-ea"/>
              </a:rPr>
              <a:t>에서 참수를 당했던 것으로 추정된다</a:t>
            </a:r>
            <a:r>
              <a:rPr lang="en-US" altLang="ko-KR" sz="2000" b="1" dirty="0">
                <a:latin typeface="+mj-ea"/>
                <a:ea typeface="+mj-ea"/>
              </a:rPr>
              <a:t>. 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000" b="1" dirty="0">
                <a:latin typeface="+mj-ea"/>
                <a:ea typeface="+mj-ea"/>
              </a:rPr>
              <a:t>즉</a:t>
            </a:r>
            <a:r>
              <a:rPr lang="en-US" altLang="ko-KR" sz="2000" b="1" dirty="0">
                <a:latin typeface="+mj-ea"/>
                <a:ea typeface="+mj-ea"/>
              </a:rPr>
              <a:t>, </a:t>
            </a:r>
            <a:r>
              <a:rPr lang="ko-KR" altLang="en-US" sz="2000" b="1" dirty="0">
                <a:latin typeface="+mj-ea"/>
                <a:ea typeface="+mj-ea"/>
              </a:rPr>
              <a:t>바리새인들은 이 사건을 분명히 알고 있었으며 이혼과 관련하여 헤롯을 화나게 할 수 있는 예수님을 답변을 유도하려고 예수님을 </a:t>
            </a:r>
            <a:r>
              <a:rPr lang="en-US" altLang="ko-KR" sz="2000" b="1" dirty="0">
                <a:latin typeface="+mj-ea"/>
                <a:ea typeface="+mj-ea"/>
              </a:rPr>
              <a:t>‘</a:t>
            </a:r>
            <a:r>
              <a:rPr lang="ko-KR" altLang="en-US" sz="2000" b="1" dirty="0">
                <a:latin typeface="+mj-ea"/>
                <a:ea typeface="+mj-ea"/>
              </a:rPr>
              <a:t>시험하여</a:t>
            </a:r>
            <a:r>
              <a:rPr lang="en-US" altLang="ko-KR" sz="2000" b="1" dirty="0">
                <a:latin typeface="+mj-ea"/>
                <a:ea typeface="+mj-ea"/>
              </a:rPr>
              <a:t>’</a:t>
            </a:r>
            <a:r>
              <a:rPr lang="ko-KR" altLang="en-US" sz="2000" b="1" dirty="0">
                <a:latin typeface="+mj-ea"/>
                <a:ea typeface="+mj-ea"/>
              </a:rPr>
              <a:t> 묻고 있었다</a:t>
            </a:r>
            <a:r>
              <a:rPr lang="en-US" altLang="ko-KR" sz="2000" b="1" dirty="0">
                <a:latin typeface="+mj-ea"/>
                <a:ea typeface="+mj-ea"/>
              </a:rPr>
              <a:t>(2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 </a:t>
            </a:r>
          </a:p>
        </p:txBody>
      </p:sp>
      <p:pic>
        <p:nvPicPr>
          <p:cNvPr id="11" name="Picture 2" descr="마가복음의 배경과 무대">
            <a:extLst>
              <a:ext uri="{FF2B5EF4-FFF2-40B4-BE49-F238E27FC236}">
                <a16:creationId xmlns:a16="http://schemas.microsoft.com/office/drawing/2014/main" id="{2F957D8E-6E6C-49BE-B75B-87F07B76E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957" y="1114566"/>
            <a:ext cx="5311581" cy="53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순서도: 연결자 11">
            <a:extLst>
              <a:ext uri="{FF2B5EF4-FFF2-40B4-BE49-F238E27FC236}">
                <a16:creationId xmlns:a16="http://schemas.microsoft.com/office/drawing/2014/main" id="{2D019B8E-B859-4142-BF7B-9463B43733CA}"/>
              </a:ext>
            </a:extLst>
          </p:cNvPr>
          <p:cNvSpPr/>
          <p:nvPr/>
        </p:nvSpPr>
        <p:spPr>
          <a:xfrm>
            <a:off x="9641977" y="4907533"/>
            <a:ext cx="218662" cy="20860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말풍선: 사각형 12">
            <a:extLst>
              <a:ext uri="{FF2B5EF4-FFF2-40B4-BE49-F238E27FC236}">
                <a16:creationId xmlns:a16="http://schemas.microsoft.com/office/drawing/2014/main" id="{1ACFD0C1-5411-40CA-B46A-2B87BB7EBD98}"/>
              </a:ext>
            </a:extLst>
          </p:cNvPr>
          <p:cNvSpPr/>
          <p:nvPr/>
        </p:nvSpPr>
        <p:spPr>
          <a:xfrm>
            <a:off x="10561485" y="4465183"/>
            <a:ext cx="914400" cy="442350"/>
          </a:xfrm>
          <a:prstGeom prst="wedgeRectCallout">
            <a:avLst>
              <a:gd name="adj1" fmla="val -121920"/>
              <a:gd name="adj2" fmla="val 58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err="1"/>
              <a:t>베레아</a:t>
            </a:r>
            <a:endParaRPr lang="ko-KR" altLang="en-US" b="1" dirty="0"/>
          </a:p>
        </p:txBody>
      </p: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EE62AFF8-8317-49FC-845F-7F7A6EEE8C4D}"/>
              </a:ext>
            </a:extLst>
          </p:cNvPr>
          <p:cNvSpPr/>
          <p:nvPr/>
        </p:nvSpPr>
        <p:spPr>
          <a:xfrm>
            <a:off x="9511747" y="5708831"/>
            <a:ext cx="218663" cy="20860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말풍선: 사각형 14">
            <a:extLst>
              <a:ext uri="{FF2B5EF4-FFF2-40B4-BE49-F238E27FC236}">
                <a16:creationId xmlns:a16="http://schemas.microsoft.com/office/drawing/2014/main" id="{6A385ABB-E8E5-4E88-97D1-8B7934DD9DE6}"/>
              </a:ext>
            </a:extLst>
          </p:cNvPr>
          <p:cNvSpPr/>
          <p:nvPr/>
        </p:nvSpPr>
        <p:spPr>
          <a:xfrm>
            <a:off x="10455965" y="5266481"/>
            <a:ext cx="1711573" cy="442350"/>
          </a:xfrm>
          <a:prstGeom prst="wedgeRectCallout">
            <a:avLst>
              <a:gd name="adj1" fmla="val -105830"/>
              <a:gd name="adj2" fmla="val 7224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err="1"/>
              <a:t>마케루스</a:t>
            </a:r>
            <a:r>
              <a:rPr lang="ko-KR" altLang="en-US" b="1" dirty="0"/>
              <a:t> 요새 </a:t>
            </a:r>
          </a:p>
        </p:txBody>
      </p:sp>
    </p:spTree>
    <p:extLst>
      <p:ext uri="{BB962C8B-B14F-4D97-AF65-F5344CB8AC3E}">
        <p14:creationId xmlns:p14="http://schemas.microsoft.com/office/powerpoint/2010/main" val="320241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3114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+mj-ea"/>
                <a:ea typeface="+mj-ea"/>
              </a:rPr>
              <a:t>이혼에 대해 가르치심</a:t>
            </a:r>
            <a:r>
              <a:rPr lang="en-US" altLang="ko-KR" sz="4000" b="1" dirty="0">
                <a:latin typeface="+mj-ea"/>
                <a:ea typeface="+mj-ea"/>
              </a:rPr>
              <a:t>(1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</a:t>
            </a:r>
            <a:r>
              <a:rPr lang="en-US" altLang="ko-KR" sz="4000" b="1" dirty="0">
                <a:latin typeface="+mj-ea"/>
              </a:rPr>
              <a:t>12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384" y="1162879"/>
            <a:ext cx="5456582" cy="54764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sz="2600" b="1" dirty="0">
                <a:latin typeface="+mj-ea"/>
                <a:ea typeface="+mj-ea"/>
              </a:rPr>
              <a:t>신명기 </a:t>
            </a:r>
            <a:r>
              <a:rPr lang="en-US" altLang="ko-KR" sz="2600" b="1" dirty="0">
                <a:latin typeface="+mj-ea"/>
                <a:ea typeface="+mj-ea"/>
              </a:rPr>
              <a:t>24:1-4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sz="2300" dirty="0"/>
              <a:t>1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사람이 아내를 맞이하여 데려온 후에 그에게 </a:t>
            </a:r>
            <a:r>
              <a:rPr lang="ko-KR" altLang="en-US" sz="2300" b="1" u="sng" dirty="0" err="1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수치되는</a:t>
            </a:r>
            <a:r>
              <a:rPr lang="ko-KR" altLang="en-US" sz="2300" b="1" u="sng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 일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이 있음을 발견하고 </a:t>
            </a:r>
            <a:r>
              <a:rPr lang="ko-KR" altLang="en-US" sz="2300" b="1" dirty="0">
                <a:solidFill>
                  <a:srgbClr val="C00000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그를 기뻐하지 아니하면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 이혼 증서를 써서 그의 손에 주고 그를 자기 집에서 내보낼 것이요</a:t>
            </a:r>
            <a:endParaRPr lang="en-US" altLang="ko-KR" sz="23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2 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그 여자는 그의 집에서 나가서 다른 사람의 아내가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되려니와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3 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그의 둘째 남편도 그를 미워하여 이혼 증서를 써서 그의 손에 주고 그를 자기 집에서 내보냈거나 또는 그를 아내로 맞이한 둘째 남편이 죽었다 하자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4  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그 여자는 이미 몸을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더럽혔은즉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 그를 내보낸 전남편이 그를 다시 아내로 맞이하지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말지니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 이 일은 여호와 앞에 가증한 것이라 너는 네 하나님 여호와께서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네게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 기업으로 주시는 땅을 범죄하게 하지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말지니라</a:t>
            </a:r>
            <a:endParaRPr lang="ko-KR" altLang="en-US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ko-KR" sz="2200" dirty="0">
                <a:latin typeface="+mj-ea"/>
                <a:ea typeface="+mj-ea"/>
              </a:rPr>
              <a:t>- </a:t>
            </a:r>
            <a:r>
              <a:rPr lang="ko-KR" altLang="en-US" sz="2300" dirty="0">
                <a:latin typeface="+mj-ea"/>
                <a:ea typeface="+mj-ea"/>
              </a:rPr>
              <a:t>완악한 사람으로 인한 규정으로 불가피하게 남편으로부터 이혼 당한 여자를 보호하고 재혼을 통한 성적 더럽힘</a:t>
            </a:r>
            <a:r>
              <a:rPr lang="en-US" altLang="ko-KR" sz="2300" dirty="0">
                <a:latin typeface="+mj-ea"/>
                <a:ea typeface="+mj-ea"/>
              </a:rPr>
              <a:t>(</a:t>
            </a:r>
            <a:r>
              <a:rPr lang="ko-KR" altLang="en-US" sz="2300" dirty="0">
                <a:latin typeface="+mj-ea"/>
                <a:ea typeface="+mj-ea"/>
              </a:rPr>
              <a:t>무질서</a:t>
            </a:r>
            <a:r>
              <a:rPr lang="en-US" altLang="ko-KR" sz="2300" dirty="0">
                <a:latin typeface="+mj-ea"/>
                <a:ea typeface="+mj-ea"/>
              </a:rPr>
              <a:t>)</a:t>
            </a:r>
            <a:r>
              <a:rPr lang="ko-KR" altLang="en-US" sz="2300" dirty="0">
                <a:latin typeface="+mj-ea"/>
                <a:ea typeface="+mj-ea"/>
              </a:rPr>
              <a:t>을 방지하도록 한 </a:t>
            </a:r>
            <a:r>
              <a:rPr lang="ko-KR" altLang="en-US" sz="2300" b="1" dirty="0">
                <a:latin typeface="+mj-ea"/>
                <a:ea typeface="+mj-ea"/>
              </a:rPr>
              <a:t>양보</a:t>
            </a:r>
            <a:r>
              <a:rPr lang="en-US" altLang="ko-KR" sz="2300" b="1" dirty="0">
                <a:latin typeface="+mj-ea"/>
                <a:ea typeface="+mj-ea"/>
              </a:rPr>
              <a:t>(</a:t>
            </a:r>
            <a:r>
              <a:rPr lang="ko-KR" altLang="en-US" sz="2300" b="1" dirty="0">
                <a:latin typeface="+mj-ea"/>
                <a:ea typeface="+mj-ea"/>
              </a:rPr>
              <a:t>예외</a:t>
            </a:r>
            <a:r>
              <a:rPr lang="en-US" altLang="ko-KR" sz="2300" b="1" dirty="0">
                <a:latin typeface="+mj-ea"/>
                <a:ea typeface="+mj-ea"/>
              </a:rPr>
              <a:t>)</a:t>
            </a:r>
            <a:r>
              <a:rPr lang="ko-KR" altLang="en-US" sz="2300" b="1" dirty="0">
                <a:latin typeface="+mj-ea"/>
                <a:ea typeface="+mj-ea"/>
              </a:rPr>
              <a:t>규정 </a:t>
            </a: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2878"/>
            <a:ext cx="5902371" cy="5476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ko-KR" altLang="en-US" sz="2600" b="1" dirty="0">
                <a:latin typeface="+mj-ea"/>
                <a:ea typeface="+mj-ea"/>
              </a:rPr>
              <a:t>이혼사유인 아내의 </a:t>
            </a:r>
            <a:r>
              <a:rPr lang="en-US" altLang="ko-KR" sz="2600" b="1" dirty="0">
                <a:latin typeface="+mj-ea"/>
                <a:ea typeface="+mj-ea"/>
              </a:rPr>
              <a:t>‘</a:t>
            </a:r>
            <a:r>
              <a:rPr lang="ko-KR" altLang="en-US" sz="2600" b="1" dirty="0" err="1">
                <a:latin typeface="+mj-ea"/>
                <a:ea typeface="+mj-ea"/>
              </a:rPr>
              <a:t>수치되는</a:t>
            </a:r>
            <a:r>
              <a:rPr lang="ko-KR" altLang="en-US" sz="2600" b="1" dirty="0">
                <a:latin typeface="+mj-ea"/>
                <a:ea typeface="+mj-ea"/>
              </a:rPr>
              <a:t> 일</a:t>
            </a:r>
            <a:r>
              <a:rPr lang="en-US" altLang="ko-KR" sz="2600" b="1" dirty="0">
                <a:latin typeface="+mj-ea"/>
                <a:ea typeface="+mj-ea"/>
              </a:rPr>
              <a:t>‘,’ </a:t>
            </a:r>
            <a:r>
              <a:rPr lang="ko-KR" altLang="en-US" sz="2600" b="1" dirty="0">
                <a:latin typeface="+mj-ea"/>
                <a:ea typeface="+mj-ea"/>
              </a:rPr>
              <a:t>그녀를 기뻐하지 </a:t>
            </a:r>
            <a:r>
              <a:rPr lang="ko-KR" altLang="en-US" sz="2600" b="1" dirty="0" err="1">
                <a:latin typeface="+mj-ea"/>
                <a:ea typeface="+mj-ea"/>
              </a:rPr>
              <a:t>하니함</a:t>
            </a:r>
            <a:r>
              <a:rPr lang="ko-KR" altLang="en-US" sz="2600" b="1" dirty="0">
                <a:latin typeface="+mj-ea"/>
                <a:ea typeface="+mj-ea"/>
              </a:rPr>
              <a:t> </a:t>
            </a:r>
            <a:r>
              <a:rPr lang="en-US" altLang="ko-KR" sz="2600" b="1" dirty="0">
                <a:latin typeface="+mj-ea"/>
                <a:ea typeface="+mj-ea"/>
              </a:rPr>
              <a:t>‘ </a:t>
            </a:r>
            <a:r>
              <a:rPr lang="ko-KR" altLang="en-US" sz="2600" b="1" dirty="0">
                <a:latin typeface="+mj-ea"/>
                <a:ea typeface="+mj-ea"/>
              </a:rPr>
              <a:t>의 해석 </a:t>
            </a:r>
            <a:r>
              <a:rPr lang="en-US" altLang="ko-KR" sz="2100" b="1" dirty="0"/>
              <a:t>(</a:t>
            </a:r>
            <a:r>
              <a:rPr lang="ko-KR" altLang="en-US" sz="2100" b="1" dirty="0"/>
              <a:t>이혼은 남편만 할 수 있었다</a:t>
            </a:r>
            <a:r>
              <a:rPr lang="en-US" altLang="ko-KR" sz="2100" b="1" dirty="0"/>
              <a:t>) </a:t>
            </a:r>
            <a:endParaRPr lang="en-US" altLang="ko-KR" sz="1600" b="1" dirty="0"/>
          </a:p>
          <a:p>
            <a:pPr>
              <a:buFontTx/>
              <a:buChar char="-"/>
            </a:pPr>
            <a:r>
              <a:rPr lang="ko-KR" altLang="en-US" sz="2300" b="1" dirty="0" err="1"/>
              <a:t>샴마이</a:t>
            </a:r>
            <a:r>
              <a:rPr lang="ko-KR" altLang="en-US" sz="2300" b="1" dirty="0"/>
              <a:t> 학파 </a:t>
            </a:r>
            <a:r>
              <a:rPr lang="en-US" altLang="ko-KR" sz="2300" dirty="0"/>
              <a:t>: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간음에 한정</a:t>
            </a:r>
            <a:r>
              <a:rPr lang="en-US" altLang="ko-KR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소수</a:t>
            </a:r>
            <a:r>
              <a:rPr lang="en-US" altLang="ko-KR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300" b="1" dirty="0"/>
              <a:t>집회서 </a:t>
            </a:r>
            <a:r>
              <a:rPr lang="en-US" altLang="ko-KR" sz="2300" dirty="0"/>
              <a:t>: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남편의 통제를 받지 않음</a:t>
            </a:r>
            <a:endParaRPr lang="en-US" altLang="ko-KR" sz="23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buFontTx/>
              <a:buChar char="-"/>
            </a:pPr>
            <a:r>
              <a:rPr lang="ko-KR" altLang="en-US" sz="2300" b="1" dirty="0" err="1"/>
              <a:t>요세푸스</a:t>
            </a:r>
            <a:r>
              <a:rPr lang="ko-KR" altLang="en-US" sz="2300" dirty="0"/>
              <a:t> </a:t>
            </a:r>
            <a:r>
              <a:rPr lang="en-US" altLang="ko-KR" sz="2300" dirty="0"/>
              <a:t>: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아내의 행동을 좋아하지 않음</a:t>
            </a:r>
            <a:endParaRPr lang="en-US" altLang="ko-KR" sz="23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buFontTx/>
              <a:buChar char="-"/>
            </a:pPr>
            <a:r>
              <a:rPr lang="ko-KR" altLang="en-US" sz="2300" b="1" dirty="0" err="1"/>
              <a:t>힐렐</a:t>
            </a:r>
            <a:r>
              <a:rPr lang="ko-KR" altLang="en-US" sz="2300" b="1" dirty="0"/>
              <a:t> 학파 </a:t>
            </a:r>
            <a:r>
              <a:rPr lang="en-US" altLang="ko-KR" sz="2300" dirty="0"/>
              <a:t>: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요리를 망친 것을 포함</a:t>
            </a:r>
            <a:endParaRPr lang="en-US" altLang="ko-KR" sz="23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buFontTx/>
              <a:buChar char="-"/>
            </a:pPr>
            <a:r>
              <a:rPr lang="ko-KR" altLang="en-US" sz="2300" b="1" dirty="0"/>
              <a:t>랍비 </a:t>
            </a:r>
            <a:r>
              <a:rPr lang="ko-KR" altLang="en-US" sz="2300" b="1" dirty="0" err="1"/>
              <a:t>아키바</a:t>
            </a:r>
            <a:r>
              <a:rPr lang="ko-KR" altLang="en-US" sz="2300" b="1" dirty="0"/>
              <a:t> </a:t>
            </a:r>
            <a:r>
              <a:rPr lang="en-US" altLang="ko-KR" sz="2300" b="1" dirty="0"/>
              <a:t>: </a:t>
            </a:r>
            <a:r>
              <a:rPr lang="ko-KR" altLang="en-US" sz="2300" b="1" dirty="0">
                <a:latin typeface="바탕체" panose="02030609000101010101" pitchFamily="17" charset="-127"/>
                <a:ea typeface="바탕체" panose="02030609000101010101" pitchFamily="17" charset="-127"/>
              </a:rPr>
              <a:t>더 아름다운 여자를 발견</a:t>
            </a:r>
            <a:endParaRPr lang="en-US" altLang="ko-KR" sz="23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ko-KR" altLang="en-US" sz="2600" b="1" dirty="0">
                <a:latin typeface="+mj-ea"/>
                <a:ea typeface="+mj-ea"/>
              </a:rPr>
              <a:t>이스라엘의 간음죄</a:t>
            </a:r>
            <a:endParaRPr lang="en-US" altLang="ko-KR" sz="26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b="1" dirty="0"/>
              <a:t>유부남이 유부녀와 혼외 성관계를 하면 간음죄는 그의 아내에게 짓는 것이 아니라 </a:t>
            </a:r>
            <a:r>
              <a:rPr lang="ko-KR" altLang="en-US" sz="2300" b="1" dirty="0" err="1"/>
              <a:t>간통녀의</a:t>
            </a:r>
            <a:r>
              <a:rPr lang="ko-KR" altLang="en-US" sz="2300" b="1" dirty="0"/>
              <a:t> </a:t>
            </a:r>
            <a:r>
              <a:rPr lang="ko-KR" altLang="en-US" sz="2300" b="1" u="sng" dirty="0"/>
              <a:t>남편에게</a:t>
            </a:r>
            <a:r>
              <a:rPr lang="ko-KR" altLang="en-US" sz="2300" b="1" dirty="0"/>
              <a:t> 짓는 것</a:t>
            </a:r>
            <a:endParaRPr lang="en-US" altLang="ko-KR" sz="2300" b="1" dirty="0"/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300" b="1" dirty="0"/>
              <a:t>유부녀가 유부남과 혼외 성관계를 하면 간음죄는 그의 </a:t>
            </a:r>
            <a:r>
              <a:rPr lang="ko-KR" altLang="en-US" sz="2300" b="1" u="sng" dirty="0"/>
              <a:t>남편에게</a:t>
            </a:r>
            <a:r>
              <a:rPr lang="ko-KR" altLang="en-US" sz="2300" b="1" dirty="0"/>
              <a:t> 짓는 것</a:t>
            </a:r>
          </a:p>
        </p:txBody>
      </p:sp>
    </p:spTree>
    <p:extLst>
      <p:ext uri="{BB962C8B-B14F-4D97-AF65-F5344CB8AC3E}">
        <p14:creationId xmlns:p14="http://schemas.microsoft.com/office/powerpoint/2010/main" val="241123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3114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+mj-ea"/>
              </a:rPr>
              <a:t>어린아이를 축복하심</a:t>
            </a:r>
            <a:r>
              <a:rPr lang="en-US" altLang="ko-KR" sz="4000" b="1" dirty="0">
                <a:latin typeface="+mj-ea"/>
                <a:ea typeface="+mj-ea"/>
              </a:rPr>
              <a:t>(13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</a:t>
            </a:r>
            <a:r>
              <a:rPr lang="en-US" altLang="ko-KR" sz="4000" b="1" dirty="0">
                <a:latin typeface="+mj-ea"/>
              </a:rPr>
              <a:t>16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384" y="1162879"/>
            <a:ext cx="5456582" cy="54764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ko-KR" altLang="en-US" sz="2400" b="1" dirty="0">
                <a:latin typeface="+mj-ea"/>
                <a:ea typeface="+mj-ea"/>
              </a:rPr>
              <a:t>예수님은 앞서</a:t>
            </a:r>
            <a:r>
              <a:rPr lang="en-US" altLang="ko-KR" sz="2400" b="1" dirty="0">
                <a:latin typeface="+mj-ea"/>
                <a:ea typeface="+mj-ea"/>
              </a:rPr>
              <a:t>(9:36-37)</a:t>
            </a:r>
            <a:r>
              <a:rPr lang="ko-KR" altLang="en-US" sz="2400" b="1" dirty="0">
                <a:latin typeface="+mj-ea"/>
                <a:ea typeface="+mj-ea"/>
              </a:rPr>
              <a:t> 어린아이를 영접할 것을 가르치셨으나 제자들은 여전히 배우지 못하는 둔함을 보여준다</a:t>
            </a:r>
            <a:r>
              <a:rPr lang="en-US" altLang="ko-KR" sz="2200" b="1" dirty="0">
                <a:latin typeface="+mj-ea"/>
                <a:ea typeface="+mj-ea"/>
              </a:rPr>
              <a:t>. </a:t>
            </a:r>
          </a:p>
          <a:p>
            <a:pPr>
              <a:lnSpc>
                <a:spcPct val="140000"/>
              </a:lnSpc>
            </a:pPr>
            <a:r>
              <a:rPr lang="ko-KR" altLang="en-US" sz="2400" b="1" dirty="0">
                <a:latin typeface="+mj-ea"/>
                <a:ea typeface="+mj-ea"/>
              </a:rPr>
              <a:t>결혼에 대한 가르침 다음에 위치한다</a:t>
            </a:r>
            <a:r>
              <a:rPr lang="en-US" altLang="ko-KR" sz="2400" b="1" dirty="0">
                <a:latin typeface="+mj-ea"/>
                <a:ea typeface="+mj-ea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ko-KR" altLang="en-US" sz="2400" b="1" dirty="0">
                <a:latin typeface="+mj-ea"/>
                <a:ea typeface="+mj-ea"/>
              </a:rPr>
              <a:t>어린아이 </a:t>
            </a:r>
            <a:r>
              <a:rPr lang="en-US" altLang="ko-KR" sz="2400" dirty="0">
                <a:latin typeface="+mj-ea"/>
                <a:ea typeface="+mj-ea"/>
              </a:rPr>
              <a:t>– 3</a:t>
            </a:r>
            <a:r>
              <a:rPr lang="ko-KR" altLang="en-US" sz="2400" dirty="0">
                <a:latin typeface="+mj-ea"/>
                <a:ea typeface="+mj-ea"/>
              </a:rPr>
              <a:t>세</a:t>
            </a:r>
            <a:r>
              <a:rPr lang="en-US" altLang="ko-KR" sz="2400" dirty="0">
                <a:latin typeface="+mj-ea"/>
                <a:ea typeface="+mj-ea"/>
              </a:rPr>
              <a:t>~12</a:t>
            </a:r>
            <a:r>
              <a:rPr lang="ko-KR" altLang="en-US" sz="2400" dirty="0">
                <a:latin typeface="+mj-ea"/>
                <a:ea typeface="+mj-ea"/>
              </a:rPr>
              <a:t>세 정도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140000"/>
              </a:lnSpc>
            </a:pP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2878"/>
            <a:ext cx="5902371" cy="5476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altLang="ko-KR" sz="2800" b="1" dirty="0">
                <a:latin typeface="+mj-ea"/>
                <a:ea typeface="+mj-ea"/>
              </a:rPr>
              <a:t>‘</a:t>
            </a:r>
            <a:r>
              <a:rPr lang="ko-KR" altLang="en-US" sz="2800" b="1" dirty="0">
                <a:latin typeface="+mj-ea"/>
                <a:ea typeface="+mj-ea"/>
              </a:rPr>
              <a:t>노하시어</a:t>
            </a:r>
            <a:r>
              <a:rPr lang="en-US" altLang="ko-KR" sz="2800" b="1" dirty="0">
                <a:latin typeface="+mj-ea"/>
                <a:ea typeface="+mj-ea"/>
              </a:rPr>
              <a:t>’</a:t>
            </a:r>
            <a:r>
              <a:rPr lang="ko-KR" altLang="en-US" sz="2800" b="1" dirty="0">
                <a:latin typeface="+mj-ea"/>
                <a:ea typeface="+mj-ea"/>
              </a:rPr>
              <a:t> </a:t>
            </a:r>
            <a:endParaRPr lang="en-US" altLang="ko-KR" sz="28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400" dirty="0">
                <a:latin typeface="+mj-ea"/>
                <a:ea typeface="+mj-ea"/>
              </a:rPr>
              <a:t>복음서에서 유일하게 예수님께서 분노하셨다고 기록된 말씀</a:t>
            </a:r>
            <a:endParaRPr lang="en-US" altLang="ko-KR" sz="2400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400" dirty="0">
                <a:latin typeface="+mj-ea"/>
                <a:ea typeface="+mj-ea"/>
              </a:rPr>
              <a:t>화를 품는 것이 아니라 터뜨리심을 의미 </a:t>
            </a:r>
            <a:endParaRPr lang="en-US" altLang="ko-KR" sz="2400" b="1" dirty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r>
              <a:rPr lang="ko-KR" altLang="en-US" sz="2400" b="1" dirty="0">
                <a:latin typeface="+mj-ea"/>
                <a:ea typeface="+mj-ea"/>
              </a:rPr>
              <a:t>하나님의 나라를 어린아이와 같이 받드는</a:t>
            </a:r>
            <a:r>
              <a:rPr lang="en-US" altLang="ko-KR" sz="2400" b="1" dirty="0">
                <a:latin typeface="+mj-ea"/>
                <a:ea typeface="+mj-ea"/>
              </a:rPr>
              <a:t>(</a:t>
            </a:r>
            <a:r>
              <a:rPr lang="el-GR" altLang="ko-KR" sz="2800" b="0" i="0" dirty="0">
                <a:solidFill>
                  <a:srgbClr val="001320"/>
                </a:solidFill>
                <a:effectLst/>
                <a:latin typeface="Cardo"/>
              </a:rPr>
              <a:t>δέξηται</a:t>
            </a:r>
            <a:r>
              <a:rPr lang="en-US" altLang="ko-KR" sz="2800" dirty="0">
                <a:solidFill>
                  <a:srgbClr val="001320"/>
                </a:solidFill>
                <a:latin typeface="Cardo"/>
              </a:rPr>
              <a:t>, receive)</a:t>
            </a:r>
            <a:endParaRPr lang="en-US" altLang="ko-KR" sz="2800" b="0" i="0" dirty="0">
              <a:solidFill>
                <a:srgbClr val="001320"/>
              </a:solidFill>
              <a:effectLst/>
              <a:latin typeface="Cardo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무력함</a:t>
            </a:r>
            <a:r>
              <a:rPr lang="en-US" altLang="ko-KR" sz="2400" dirty="0">
                <a:solidFill>
                  <a:srgbClr val="001320"/>
                </a:solidFill>
                <a:latin typeface="Cardo"/>
                <a:ea typeface="+mj-ea"/>
              </a:rPr>
              <a:t>, </a:t>
            </a: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가진 것이 없음</a:t>
            </a:r>
            <a:r>
              <a:rPr lang="en-US" altLang="ko-KR" sz="2400" dirty="0">
                <a:solidFill>
                  <a:srgbClr val="001320"/>
                </a:solidFill>
                <a:latin typeface="Cardo"/>
                <a:ea typeface="+mj-ea"/>
              </a:rPr>
              <a:t>, </a:t>
            </a: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단순함</a:t>
            </a:r>
            <a:r>
              <a:rPr lang="en-US" altLang="ko-KR" sz="2400" dirty="0">
                <a:solidFill>
                  <a:srgbClr val="001320"/>
                </a:solidFill>
                <a:latin typeface="Cardo"/>
                <a:ea typeface="+mj-ea"/>
              </a:rPr>
              <a:t>, </a:t>
            </a: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받기만 할 수 있음</a:t>
            </a:r>
            <a:r>
              <a:rPr lang="en-US" altLang="ko-KR" sz="2400" dirty="0">
                <a:solidFill>
                  <a:srgbClr val="001320"/>
                </a:solidFill>
                <a:latin typeface="Cardo"/>
                <a:ea typeface="+mj-ea"/>
              </a:rPr>
              <a:t>, </a:t>
            </a: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줄 수 없음</a:t>
            </a:r>
            <a:r>
              <a:rPr lang="en-US" altLang="ko-KR" sz="2400" dirty="0">
                <a:solidFill>
                  <a:srgbClr val="001320"/>
                </a:solidFill>
                <a:latin typeface="Cardo"/>
                <a:ea typeface="+mj-ea"/>
              </a:rPr>
              <a:t>, </a:t>
            </a:r>
            <a:r>
              <a:rPr lang="ko-KR" altLang="en-US" sz="2400" dirty="0">
                <a:solidFill>
                  <a:srgbClr val="001320"/>
                </a:solidFill>
                <a:latin typeface="Cardo"/>
                <a:ea typeface="+mj-ea"/>
              </a:rPr>
              <a:t>빈손</a:t>
            </a:r>
            <a:endParaRPr lang="en-US" altLang="ko-KR" sz="2400" dirty="0">
              <a:solidFill>
                <a:srgbClr val="001320"/>
              </a:solidFill>
              <a:latin typeface="Cardo"/>
              <a:ea typeface="+mj-ea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altLang="ko-KR" sz="2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561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3114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+mj-ea"/>
                <a:ea typeface="+mj-ea"/>
              </a:rPr>
              <a:t>부자와 영생</a:t>
            </a:r>
            <a:r>
              <a:rPr lang="en-US" altLang="ko-KR" sz="4000" b="1" dirty="0">
                <a:latin typeface="+mj-ea"/>
                <a:ea typeface="+mj-ea"/>
              </a:rPr>
              <a:t>(</a:t>
            </a:r>
            <a:r>
              <a:rPr lang="en-US" altLang="ko-KR" sz="4000" b="1" dirty="0">
                <a:latin typeface="+mj-ea"/>
              </a:rPr>
              <a:t>17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31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384" y="1162879"/>
            <a:ext cx="5456582" cy="54764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ko-KR" altLang="en-US" sz="2000" b="1" dirty="0">
                <a:latin typeface="+mj-ea"/>
                <a:ea typeface="+mj-ea"/>
              </a:rPr>
              <a:t>어찌하여 나를 선하다 일컫느냐 하나님 한 분 외에는 선한 이가 </a:t>
            </a:r>
            <a:r>
              <a:rPr lang="ko-KR" altLang="en-US" sz="2000" b="1" dirty="0" err="1">
                <a:latin typeface="+mj-ea"/>
                <a:ea typeface="+mj-ea"/>
              </a:rPr>
              <a:t>없느니라</a:t>
            </a:r>
            <a:r>
              <a:rPr lang="en-US" altLang="ko-KR" sz="2000" b="1" dirty="0">
                <a:latin typeface="+mj-ea"/>
                <a:ea typeface="+mj-ea"/>
              </a:rPr>
              <a:t>(18</a:t>
            </a:r>
            <a:r>
              <a:rPr lang="ko-KR" altLang="en-US" sz="2000" b="1" dirty="0">
                <a:latin typeface="+mj-ea"/>
                <a:ea typeface="+mj-ea"/>
              </a:rPr>
              <a:t>절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난해 구절 중 난해 구절 </a:t>
            </a:r>
            <a:endParaRPr lang="en-US" altLang="ko-KR" sz="2000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아들이 아버지께서 하시는 일을 보지 않고는 아무 것도 스스로 할 수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없나니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 아버지께서 행하시는 그것을 아들도 그와 같이 </a:t>
            </a:r>
            <a:r>
              <a:rPr lang="ko-KR" altLang="en-US" b="1" dirty="0" err="1">
                <a:latin typeface="바탕체" panose="02030609000101010101" pitchFamily="17" charset="-127"/>
                <a:ea typeface="바탕체" panose="02030609000101010101" pitchFamily="17" charset="-127"/>
              </a:rPr>
              <a:t>행하느니라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b="1" dirty="0">
                <a:latin typeface="바탕체" panose="02030609000101010101" pitchFamily="17" charset="-127"/>
                <a:ea typeface="바탕체" panose="02030609000101010101" pitchFamily="17" charset="-127"/>
              </a:rPr>
              <a:t>요</a:t>
            </a:r>
            <a:r>
              <a:rPr lang="en-US" altLang="ko-KR" b="1" dirty="0">
                <a:latin typeface="바탕체" panose="02030609000101010101" pitchFamily="17" charset="-127"/>
                <a:ea typeface="바탕체" panose="02030609000101010101" pitchFamily="17" charset="-127"/>
              </a:rPr>
              <a:t>5:19)</a:t>
            </a:r>
            <a:endParaRPr lang="en-US" altLang="ko-KR" sz="2000" b="1" dirty="0"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예수님은 하나님의 절대적 선하심과 성숙해야 하는 예수님의 선함을 대조하는 것이다</a:t>
            </a:r>
            <a:r>
              <a:rPr lang="en-US" altLang="ko-KR" sz="2000" dirty="0">
                <a:latin typeface="+mj-ea"/>
                <a:ea typeface="+mj-ea"/>
              </a:rPr>
              <a:t>.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온전하다</a:t>
            </a:r>
            <a:r>
              <a:rPr lang="en-US" altLang="ko-KR" sz="2000" dirty="0">
                <a:latin typeface="+mj-ea"/>
                <a:ea typeface="+mj-ea"/>
              </a:rPr>
              <a:t>(perfect)</a:t>
            </a:r>
            <a:r>
              <a:rPr lang="ko-KR" altLang="en-US" sz="2000" dirty="0">
                <a:latin typeface="+mj-ea"/>
                <a:ea typeface="+mj-ea"/>
              </a:rPr>
              <a:t>라는 의미에서의 </a:t>
            </a:r>
            <a:r>
              <a:rPr lang="en-US" altLang="ko-KR" sz="2000" dirty="0">
                <a:latin typeface="+mj-ea"/>
                <a:ea typeface="+mj-ea"/>
              </a:rPr>
              <a:t>‘</a:t>
            </a:r>
            <a:r>
              <a:rPr lang="ko-KR" altLang="en-US" sz="2000" dirty="0">
                <a:latin typeface="+mj-ea"/>
                <a:ea typeface="+mj-ea"/>
              </a:rPr>
              <a:t>선함</a:t>
            </a:r>
            <a:r>
              <a:rPr lang="en-US" altLang="ko-KR" sz="2000" dirty="0">
                <a:latin typeface="+mj-ea"/>
                <a:ea typeface="+mj-ea"/>
              </a:rPr>
              <a:t>’</a:t>
            </a:r>
            <a:r>
              <a:rPr lang="ko-KR" altLang="en-US" sz="2000" dirty="0">
                <a:latin typeface="+mj-ea"/>
                <a:ea typeface="+mj-ea"/>
              </a:rPr>
              <a:t>을 어떤 인간에게도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심지어 예수님 자신에게도 적용하는 것을 반대하심</a:t>
            </a:r>
            <a:endParaRPr lang="en-US" altLang="ko-KR" sz="2200" dirty="0">
              <a:latin typeface="+mj-ea"/>
              <a:ea typeface="+mj-ea"/>
            </a:endParaRPr>
          </a:p>
          <a:p>
            <a:pPr>
              <a:lnSpc>
                <a:spcPct val="140000"/>
              </a:lnSpc>
            </a:pP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2878"/>
            <a:ext cx="5902371" cy="5476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ko-KR" altLang="en-US" sz="2200" b="1" dirty="0">
                <a:latin typeface="+mj-ea"/>
                <a:ea typeface="+mj-ea"/>
              </a:rPr>
              <a:t>네가 계명을 </a:t>
            </a:r>
            <a:r>
              <a:rPr lang="ko-KR" altLang="en-US" sz="2200" b="1" dirty="0" err="1">
                <a:latin typeface="+mj-ea"/>
                <a:ea typeface="+mj-ea"/>
              </a:rPr>
              <a:t>아나니</a:t>
            </a:r>
            <a:r>
              <a:rPr lang="en-US" altLang="ko-KR" sz="2200" b="1" dirty="0">
                <a:latin typeface="+mj-ea"/>
                <a:ea typeface="+mj-ea"/>
              </a:rPr>
              <a:t>..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1900" dirty="0">
                <a:latin typeface="+mj-ea"/>
                <a:ea typeface="+mj-ea"/>
              </a:rPr>
              <a:t>율법을 지켜 영생을 얻는다</a:t>
            </a:r>
            <a:r>
              <a:rPr lang="en-US" altLang="ko-KR" sz="1900" dirty="0">
                <a:latin typeface="+mj-ea"/>
                <a:ea typeface="+mj-ea"/>
              </a:rPr>
              <a:t>(</a:t>
            </a:r>
            <a:r>
              <a:rPr lang="ko-KR" altLang="en-US" sz="1900" dirty="0">
                <a:latin typeface="+mj-ea"/>
                <a:ea typeface="+mj-ea"/>
              </a:rPr>
              <a:t>구약</a:t>
            </a:r>
            <a:r>
              <a:rPr lang="en-US" altLang="ko-KR" sz="1900" dirty="0">
                <a:latin typeface="+mj-ea"/>
                <a:ea typeface="+mj-ea"/>
              </a:rPr>
              <a:t>)</a:t>
            </a:r>
            <a:r>
              <a:rPr lang="ko-KR" altLang="en-US" sz="1900" dirty="0">
                <a:latin typeface="+mj-ea"/>
                <a:ea typeface="+mj-ea"/>
              </a:rPr>
              <a:t>는 의미가 아님</a:t>
            </a:r>
            <a:endParaRPr lang="en-US" altLang="ko-KR" sz="1900" dirty="0">
              <a:latin typeface="+mj-ea"/>
              <a:ea typeface="+mj-ea"/>
            </a:endParaRPr>
          </a:p>
          <a:p>
            <a:pPr>
              <a:lnSpc>
                <a:spcPct val="140000"/>
              </a:lnSpc>
            </a:pPr>
            <a:r>
              <a:rPr lang="ko-KR" altLang="en-US" sz="2000" b="0" i="0" dirty="0">
                <a:solidFill>
                  <a:srgbClr val="202020"/>
                </a:solidFill>
                <a:effectLst/>
                <a:latin typeface="굴림,seoul,helvetica"/>
              </a:rPr>
              <a:t> 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+mj-ea"/>
                <a:ea typeface="+mj-ea"/>
              </a:rPr>
              <a:t>네게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 있는 것을 다 팔아 </a:t>
            </a:r>
            <a:r>
              <a:rPr lang="ko-KR" altLang="en-US" sz="2000" b="1" i="0" u="none" strike="noStrike" dirty="0">
                <a:solidFill>
                  <a:schemeClr val="tx1"/>
                </a:solidFill>
                <a:effectLst/>
                <a:latin typeface="+mj-ea"/>
                <a:ea typeface="+mj-ea"/>
              </a:rPr>
              <a:t>가난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한 자들에게 주라 </a:t>
            </a:r>
            <a:r>
              <a:rPr lang="en-US" altLang="ko-KR" sz="2000" b="1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…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그리고 와서 나를 따르라</a:t>
            </a:r>
            <a:endParaRPr lang="en-US" altLang="ko-KR" sz="2000" b="1" i="0" dirty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</a:rPr>
              <a:t>두 명령은 누구에게나 적용되는 공적 구원 말씀이 아니라 아니라 이 부자에게 해당되는 회개의 진수를 의미한다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</a:rPr>
              <a:t>. </a:t>
            </a:r>
          </a:p>
          <a:p>
            <a:pPr>
              <a:lnSpc>
                <a:spcPct val="140000"/>
              </a:lnSpc>
              <a:buFontTx/>
              <a:buChar char="-"/>
            </a:pPr>
            <a:endParaRPr lang="en-US" altLang="ko-KR" sz="1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1329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3284C-A4B4-45F0-812B-5AD4B1409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84" y="3114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o-KR" altLang="en-US" sz="4000" b="1" dirty="0">
                <a:latin typeface="+mj-ea"/>
                <a:ea typeface="+mj-ea"/>
              </a:rPr>
              <a:t>부자와 영생</a:t>
            </a:r>
            <a:r>
              <a:rPr lang="en-US" altLang="ko-KR" sz="4000" b="1" dirty="0">
                <a:latin typeface="+mj-ea"/>
                <a:ea typeface="+mj-ea"/>
              </a:rPr>
              <a:t>(17</a:t>
            </a:r>
            <a:r>
              <a:rPr lang="ko-KR" altLang="en-US" sz="4000" b="1" dirty="0">
                <a:latin typeface="+mj-ea"/>
                <a:ea typeface="+mj-ea"/>
              </a:rPr>
              <a:t>절 </a:t>
            </a:r>
            <a:r>
              <a:rPr lang="en-US" altLang="ko-KR" sz="4000" b="1" dirty="0">
                <a:latin typeface="+mj-ea"/>
                <a:ea typeface="+mj-ea"/>
              </a:rPr>
              <a:t>~ 31</a:t>
            </a:r>
            <a:r>
              <a:rPr lang="ko-KR" altLang="en-US" sz="4000" b="1" dirty="0">
                <a:latin typeface="+mj-ea"/>
                <a:ea typeface="+mj-ea"/>
              </a:rPr>
              <a:t>절</a:t>
            </a:r>
            <a:r>
              <a:rPr lang="en-US" altLang="ko-KR" sz="4000" b="1" dirty="0">
                <a:latin typeface="+mj-ea"/>
                <a:ea typeface="+mj-ea"/>
              </a:rPr>
              <a:t>)</a:t>
            </a:r>
            <a:br>
              <a:rPr lang="en-US" altLang="ko-KR" sz="4000" b="1" dirty="0">
                <a:latin typeface="+mj-ea"/>
                <a:ea typeface="+mj-ea"/>
              </a:rPr>
            </a:br>
            <a:r>
              <a:rPr lang="ko-KR" altLang="en-US" sz="4000" b="1" dirty="0"/>
              <a:t> </a:t>
            </a:r>
            <a:br>
              <a:rPr lang="en-US" altLang="ko-KR" sz="3600" dirty="0"/>
            </a:br>
            <a:r>
              <a:rPr lang="ko-KR" altLang="en-US" dirty="0"/>
              <a:t>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384" y="1162879"/>
            <a:ext cx="5456582" cy="54764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ko-KR" altLang="en-US" sz="2400" b="1" dirty="0">
                <a:latin typeface="+mj-ea"/>
                <a:ea typeface="+mj-ea"/>
              </a:rPr>
              <a:t>낙타와 바늘귀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부자가 영생에 어렵게 들어가게 하기 위한 상상적 해석들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당시 랍비의 가르침 </a:t>
            </a:r>
            <a:r>
              <a:rPr lang="en-US" altLang="ko-KR" sz="2000" dirty="0">
                <a:latin typeface="+mj-ea"/>
                <a:ea typeface="+mj-ea"/>
              </a:rPr>
              <a:t>‘</a:t>
            </a:r>
            <a:r>
              <a:rPr lang="ko-KR" altLang="en-US" sz="2000" dirty="0">
                <a:latin typeface="+mj-ea"/>
                <a:ea typeface="+mj-ea"/>
              </a:rPr>
              <a:t>코끼리가 바늘귀로 나가는 것</a:t>
            </a:r>
            <a:r>
              <a:rPr lang="en-US" altLang="ko-KR" sz="2000" dirty="0">
                <a:latin typeface="+mj-ea"/>
                <a:ea typeface="+mj-ea"/>
              </a:rPr>
              <a:t>’ 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불가능을 의미함 </a:t>
            </a:r>
            <a:endParaRPr lang="en-US" altLang="ko-KR" sz="20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낙타</a:t>
            </a:r>
            <a:r>
              <a:rPr lang="en-US" altLang="ko-KR" sz="2000" b="1" dirty="0">
                <a:latin typeface="+mj-ea"/>
                <a:ea typeface="+mj-ea"/>
              </a:rPr>
              <a:t>(</a:t>
            </a:r>
            <a:r>
              <a:rPr lang="el-GR" altLang="ko-KR" sz="2000" b="1" dirty="0">
                <a:latin typeface="+mj-ea"/>
                <a:ea typeface="+mj-ea"/>
              </a:rPr>
              <a:t>κάμηλο</a:t>
            </a:r>
            <a:r>
              <a:rPr lang="el-GR" altLang="ko-KR" sz="2000" b="1" dirty="0">
                <a:latin typeface="+mj-ea"/>
              </a:rPr>
              <a:t>ν</a:t>
            </a:r>
            <a:r>
              <a:rPr lang="en-US" altLang="ko-KR" sz="2000" b="1" dirty="0">
                <a:latin typeface="+mj-ea"/>
                <a:ea typeface="+mj-ea"/>
              </a:rPr>
              <a:t>) </a:t>
            </a:r>
            <a:r>
              <a:rPr lang="ko-KR" altLang="en-US" sz="2000" dirty="0">
                <a:latin typeface="+mj-ea"/>
                <a:ea typeface="+mj-ea"/>
              </a:rPr>
              <a:t>가 아니라 밧줄</a:t>
            </a:r>
            <a:r>
              <a:rPr lang="en-US" altLang="ko-KR" sz="2000" b="1" dirty="0">
                <a:latin typeface="+mj-ea"/>
                <a:ea typeface="+mj-ea"/>
              </a:rPr>
              <a:t>(</a:t>
            </a:r>
            <a:r>
              <a:rPr lang="el-GR" altLang="ko-KR" sz="2000" b="1" dirty="0">
                <a:latin typeface="+mj-ea"/>
                <a:ea typeface="+mj-ea"/>
              </a:rPr>
              <a:t>κ</a:t>
            </a:r>
            <a:r>
              <a:rPr lang="el-GR" altLang="ko-KR" sz="2000" b="1" dirty="0">
                <a:latin typeface="+mj-ea"/>
              </a:rPr>
              <a:t>ά</a:t>
            </a:r>
            <a:r>
              <a:rPr lang="el-GR" altLang="ko-KR" sz="2000" b="1" dirty="0">
                <a:latin typeface="+mj-ea"/>
                <a:ea typeface="+mj-ea"/>
              </a:rPr>
              <a:t>μιλον</a:t>
            </a:r>
            <a:r>
              <a:rPr lang="en-US" altLang="ko-KR" sz="2000" b="1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이다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발음 </a:t>
            </a:r>
            <a:r>
              <a:rPr lang="ko-KR" altLang="en-US" sz="2000" dirty="0" err="1">
                <a:latin typeface="+mj-ea"/>
                <a:ea typeface="+mj-ea"/>
              </a:rPr>
              <a:t>비슷</a:t>
            </a:r>
            <a:r>
              <a:rPr lang="en-US" altLang="ko-KR" sz="2000" dirty="0">
                <a:latin typeface="+mj-ea"/>
                <a:ea typeface="+mj-ea"/>
              </a:rPr>
              <a:t>) 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 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불가능한 것은 마찬가지</a:t>
            </a:r>
            <a:endParaRPr lang="en-US" altLang="ko-KR" sz="20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</a:rPr>
              <a:t>당시 예루살렘 성에 바늘귀라는 사람이 겨우 통과할 수 있는 문이 있었다</a:t>
            </a:r>
            <a:r>
              <a:rPr lang="en-US" altLang="ko-KR" sz="2000" dirty="0">
                <a:latin typeface="+mj-ea"/>
                <a:ea typeface="+mj-ea"/>
              </a:rPr>
              <a:t>. 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 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최소한의 증거 전혀 없음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, 9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세기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, 15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세기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, 19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세기</a:t>
            </a:r>
            <a:r>
              <a:rPr lang="en-US" altLang="ko-KR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 </a:t>
            </a:r>
            <a:r>
              <a:rPr lang="ko-KR" altLang="en-US" sz="2000" b="1" dirty="0">
                <a:solidFill>
                  <a:srgbClr val="0070C0"/>
                </a:solidFill>
                <a:latin typeface="+mj-ea"/>
                <a:ea typeface="+mj-ea"/>
                <a:sym typeface="Wingdings" panose="05000000000000000000" pitchFamily="2" charset="2"/>
              </a:rPr>
              <a:t>해석</a:t>
            </a:r>
            <a:endParaRPr lang="en-US" altLang="ko-KR" sz="2000" b="1" dirty="0">
              <a:solidFill>
                <a:srgbClr val="0070C0"/>
              </a:solidFill>
              <a:latin typeface="+mj-ea"/>
              <a:ea typeface="+mj-ea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latin typeface="+mj-ea"/>
                <a:ea typeface="+mj-ea"/>
                <a:sym typeface="Wingdings" panose="05000000000000000000" pitchFamily="2" charset="2"/>
              </a:rPr>
              <a:t>어려운 것이 아니라 </a:t>
            </a:r>
            <a:r>
              <a:rPr lang="en-US" altLang="ko-KR" sz="2000" b="1" dirty="0">
                <a:solidFill>
                  <a:srgbClr val="C00000"/>
                </a:solidFill>
                <a:latin typeface="+mj-ea"/>
                <a:ea typeface="+mj-ea"/>
                <a:sym typeface="Wingdings" panose="05000000000000000000" pitchFamily="2" charset="2"/>
              </a:rPr>
              <a:t>‘</a:t>
            </a:r>
            <a:r>
              <a:rPr lang="ko-KR" altLang="en-US" sz="2000" b="1" dirty="0">
                <a:solidFill>
                  <a:srgbClr val="C00000"/>
                </a:solidFill>
                <a:latin typeface="+mj-ea"/>
                <a:ea typeface="+mj-ea"/>
                <a:sym typeface="Wingdings" panose="05000000000000000000" pitchFamily="2" charset="2"/>
              </a:rPr>
              <a:t>불가능하다</a:t>
            </a:r>
            <a:r>
              <a:rPr lang="en-US" altLang="ko-KR" sz="2000" b="1" dirty="0">
                <a:solidFill>
                  <a:srgbClr val="C00000"/>
                </a:solidFill>
                <a:latin typeface="+mj-ea"/>
                <a:ea typeface="+mj-ea"/>
                <a:sym typeface="Wingdings" panose="05000000000000000000" pitchFamily="2" charset="2"/>
              </a:rPr>
              <a:t>’</a:t>
            </a:r>
            <a:r>
              <a:rPr lang="ko-KR" altLang="en-US" sz="2000" dirty="0">
                <a:latin typeface="+mj-ea"/>
                <a:ea typeface="+mj-ea"/>
                <a:sym typeface="Wingdings" panose="05000000000000000000" pitchFamily="2" charset="2"/>
              </a:rPr>
              <a:t>는 과장법이다</a:t>
            </a:r>
            <a:r>
              <a:rPr lang="en-US" altLang="ko-KR" sz="2000" dirty="0">
                <a:latin typeface="+mj-ea"/>
                <a:ea typeface="+mj-ea"/>
                <a:sym typeface="Wingdings" panose="05000000000000000000" pitchFamily="2" charset="2"/>
              </a:rPr>
              <a:t>.</a:t>
            </a:r>
            <a:r>
              <a:rPr lang="en-US" altLang="ko-KR" dirty="0">
                <a:latin typeface="+mj-ea"/>
                <a:ea typeface="+mj-ea"/>
                <a:sym typeface="Wingdings" panose="05000000000000000000" pitchFamily="2" charset="2"/>
              </a:rPr>
              <a:t> </a:t>
            </a:r>
            <a:r>
              <a:rPr lang="ko-KR" altLang="en-US" dirty="0">
                <a:latin typeface="+mj-ea"/>
                <a:ea typeface="+mj-ea"/>
                <a:sym typeface="Wingdings" panose="05000000000000000000" pitchFamily="2" charset="2"/>
              </a:rPr>
              <a:t> 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162878"/>
            <a:ext cx="5902371" cy="5476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ko-KR" altLang="en-US" sz="2400" b="1" dirty="0">
                <a:latin typeface="+mj-ea"/>
                <a:ea typeface="+mj-ea"/>
              </a:rPr>
              <a:t>백 배</a:t>
            </a:r>
            <a:endParaRPr lang="en-US" altLang="ko-KR" sz="24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주 안에서 택하심을 입은 </a:t>
            </a:r>
            <a:r>
              <a:rPr lang="ko-KR" altLang="en-US" sz="20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루포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와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그의 어머니에게 문안하라 그의 어머니는 곧 내 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어머니니라</a:t>
            </a:r>
            <a:r>
              <a:rPr lang="en-US" altLang="ko-KR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롬</a:t>
            </a:r>
            <a:r>
              <a:rPr lang="en-US" altLang="ko-KR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16:13)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택하심을 함께 받은 </a:t>
            </a:r>
            <a:r>
              <a:rPr lang="ko-KR" altLang="en-US" sz="20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바벨론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에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있는 </a:t>
            </a:r>
            <a:r>
              <a:rPr lang="ko-KR" altLang="en-US" sz="2000" b="1" i="0" u="none" strike="noStrike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교회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가 너희에게 문안하고 내 아들 </a:t>
            </a:r>
            <a:r>
              <a:rPr lang="ko-KR" altLang="en-US" sz="2000" b="1" i="0" u="none" strike="noStrike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마가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도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 </a:t>
            </a:r>
            <a:r>
              <a:rPr lang="ko-KR" altLang="en-US" sz="2000" b="1" i="0" dirty="0" err="1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그리하느니라</a:t>
            </a:r>
            <a:r>
              <a:rPr lang="en-US" altLang="ko-KR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(</a:t>
            </a:r>
            <a:r>
              <a:rPr lang="ko-KR" altLang="en-US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벧전</a:t>
            </a:r>
            <a:r>
              <a:rPr lang="en-US" altLang="ko-KR" sz="2000" b="1" i="0" dirty="0">
                <a:solidFill>
                  <a:schemeClr val="tx1"/>
                </a:solidFill>
                <a:effectLst/>
                <a:latin typeface="바탕체" panose="02030609000101010101" pitchFamily="17" charset="-127"/>
                <a:ea typeface="바탕체" panose="02030609000101010101" pitchFamily="17" charset="-127"/>
              </a:rPr>
              <a:t>5:13)</a:t>
            </a:r>
            <a:endParaRPr lang="ko-KR" altLang="en-US" sz="2800" b="1" i="0" dirty="0">
              <a:solidFill>
                <a:schemeClr val="tx1"/>
              </a:solidFill>
              <a:effectLst/>
              <a:latin typeface="바탕체" panose="02030609000101010101" pitchFamily="17" charset="-127"/>
              <a:ea typeface="바탕체" panose="02030609000101010101" pitchFamily="17" charset="-127"/>
            </a:endParaRPr>
          </a:p>
          <a:p>
            <a:pPr>
              <a:lnSpc>
                <a:spcPct val="140000"/>
              </a:lnSpc>
              <a:buFontTx/>
              <a:buChar char="-"/>
            </a:pPr>
            <a:endParaRPr lang="ko-KR" altLang="en-US" sz="2400" b="0" i="0" dirty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endParaRPr lang="en-US" altLang="ko-KR" sz="1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815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D08543C-EF46-445C-B964-EE2424A17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6" y="506896"/>
            <a:ext cx="5327490" cy="7792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sz="3200" b="1" dirty="0">
                <a:latin typeface="+mj-ea"/>
                <a:ea typeface="+mj-ea"/>
              </a:rPr>
              <a:t>야고보와 요한의 요청</a:t>
            </a:r>
            <a:r>
              <a:rPr lang="en-US" altLang="ko-KR" sz="2000" b="1" dirty="0">
                <a:latin typeface="+mj-ea"/>
                <a:ea typeface="+mj-ea"/>
              </a:rPr>
              <a:t>(35-45)</a:t>
            </a:r>
            <a:endParaRPr lang="ko-KR" altLang="en-US" sz="3200" b="1" dirty="0">
              <a:latin typeface="+mj-ea"/>
              <a:ea typeface="+mj-ea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E6298-45D5-4AF9-BDA5-E8E761251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4" y="1441175"/>
            <a:ext cx="5327491" cy="52677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ko-KR" altLang="en-US" sz="2800" b="1" dirty="0">
                <a:latin typeface="+mj-ea"/>
                <a:ea typeface="+mj-ea"/>
              </a:rPr>
              <a:t>섬기는 자 </a:t>
            </a:r>
            <a:r>
              <a:rPr lang="en-US" altLang="ko-KR" sz="2800" b="1" dirty="0">
                <a:latin typeface="+mj-ea"/>
                <a:ea typeface="+mj-ea"/>
              </a:rPr>
              <a:t>(</a:t>
            </a:r>
            <a:r>
              <a:rPr lang="el-GR" altLang="ko-KR" sz="2400" b="1" dirty="0">
                <a:latin typeface="+mj-ea"/>
                <a:ea typeface="+mj-ea"/>
              </a:rPr>
              <a:t>διάκονος</a:t>
            </a:r>
            <a:r>
              <a:rPr lang="en-US" altLang="ko-KR" sz="2400" b="1" dirty="0">
                <a:latin typeface="+mj-ea"/>
                <a:ea typeface="+mj-ea"/>
              </a:rPr>
              <a:t>, </a:t>
            </a:r>
            <a:r>
              <a:rPr lang="ko-KR" altLang="en-US" sz="2400" b="1" dirty="0" err="1">
                <a:latin typeface="+mj-ea"/>
                <a:ea typeface="+mj-ea"/>
              </a:rPr>
              <a:t>디아코노스</a:t>
            </a:r>
            <a:r>
              <a:rPr lang="en-US" altLang="ko-KR" sz="2400" b="1" dirty="0">
                <a:latin typeface="+mj-ea"/>
                <a:ea typeface="+mj-ea"/>
              </a:rPr>
              <a:t>)</a:t>
            </a:r>
            <a:endParaRPr lang="en-US" altLang="ko-KR" sz="2800" b="1" dirty="0">
              <a:latin typeface="+mj-ea"/>
              <a:ea typeface="+mj-ea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식사 시중을 드는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사람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단순한 헬라어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3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종</a:t>
            </a:r>
            <a:r>
              <a:rPr lang="en-US" altLang="ko-KR" sz="3000" b="1" dirty="0">
                <a:latin typeface="+mj-ea"/>
                <a:ea typeface="+mj-ea"/>
              </a:rPr>
              <a:t>(</a:t>
            </a:r>
            <a:r>
              <a:rPr lang="el-GR" altLang="ko-KR" sz="2600" b="1" dirty="0">
                <a:latin typeface="+mj-ea"/>
                <a:ea typeface="+mj-ea"/>
              </a:rPr>
              <a:t>δοῦλος</a:t>
            </a:r>
            <a:r>
              <a:rPr lang="en-US" altLang="ko-KR" sz="2600" b="1" dirty="0">
                <a:latin typeface="+mj-ea"/>
                <a:ea typeface="+mj-ea"/>
              </a:rPr>
              <a:t>, </a:t>
            </a:r>
            <a:r>
              <a:rPr lang="ko-KR" altLang="en-US" sz="2600" b="1" dirty="0" err="1">
                <a:latin typeface="+mj-ea"/>
                <a:ea typeface="+mj-ea"/>
              </a:rPr>
              <a:t>둘로스</a:t>
            </a:r>
            <a:r>
              <a:rPr lang="en-US" altLang="ko-KR" sz="2600" b="1" dirty="0">
                <a:latin typeface="+mj-ea"/>
                <a:ea typeface="+mj-ea"/>
              </a:rPr>
              <a:t>)</a:t>
            </a:r>
            <a:endParaRPr lang="en-US" altLang="ko-KR" sz="1700" dirty="0">
              <a:latin typeface="+mj-ea"/>
              <a:ea typeface="+mj-ea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노예</a:t>
            </a:r>
            <a:r>
              <a:rPr lang="en-US" altLang="ko-KR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(slave) 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ko-KR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C339A4-FE42-4E75-A4A2-9E32FFA09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0739" y="506896"/>
            <a:ext cx="5549347" cy="7792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sz="3200" b="1" dirty="0">
                <a:latin typeface="+mj-ea"/>
                <a:ea typeface="+mj-ea"/>
              </a:rPr>
              <a:t>맹인 </a:t>
            </a:r>
            <a:r>
              <a:rPr lang="ko-KR" altLang="en-US" sz="3200" b="1" dirty="0" err="1">
                <a:latin typeface="+mj-ea"/>
                <a:ea typeface="+mj-ea"/>
              </a:rPr>
              <a:t>바디매오를</a:t>
            </a:r>
            <a:r>
              <a:rPr lang="ko-KR" altLang="en-US" sz="3200" b="1" dirty="0">
                <a:latin typeface="+mj-ea"/>
                <a:ea typeface="+mj-ea"/>
              </a:rPr>
              <a:t> 고치심</a:t>
            </a:r>
            <a:r>
              <a:rPr lang="en-US" altLang="ko-KR" sz="2000" b="1" dirty="0">
                <a:latin typeface="+mj-ea"/>
                <a:ea typeface="+mj-ea"/>
              </a:rPr>
              <a:t>(46-52)</a:t>
            </a:r>
            <a:endParaRPr lang="ko-KR" altLang="en-US" sz="3200" b="1" dirty="0">
              <a:latin typeface="+mj-ea"/>
              <a:ea typeface="+mj-ea"/>
            </a:endParaRPr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063BFD03-EF8A-403F-9A60-E2B8C4A5C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0379" y="1441175"/>
            <a:ext cx="5509707" cy="526773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ko-KR" altLang="en-US" sz="2400" b="1" dirty="0" err="1">
                <a:latin typeface="+mj-ea"/>
                <a:ea typeface="+mj-ea"/>
              </a:rPr>
              <a:t>바디메오</a:t>
            </a:r>
            <a:r>
              <a:rPr lang="ko-KR" altLang="en-US" sz="2400" b="1" dirty="0">
                <a:latin typeface="+mj-ea"/>
                <a:ea typeface="+mj-ea"/>
              </a:rPr>
              <a:t> </a:t>
            </a:r>
            <a:endParaRPr lang="en-US" altLang="ko-KR" sz="24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b="0" i="0" dirty="0">
                <a:solidFill>
                  <a:schemeClr val="tx1"/>
                </a:solidFill>
                <a:effectLst/>
                <a:latin typeface="+mj-ea"/>
                <a:ea typeface="+mj-ea"/>
              </a:rPr>
              <a:t>고침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</a:rPr>
              <a:t>받은 사람 중에 유일하게 이름이 기록됨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en-US" altLang="ko-KR" sz="20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  <a:sym typeface="Wingdings" panose="05000000000000000000" pitchFamily="2" charset="2"/>
              </a:rPr>
              <a:t>＇</a:t>
            </a:r>
            <a:r>
              <a:rPr lang="ko-KR" altLang="en-US" sz="2000" b="1" dirty="0" err="1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  <a:sym typeface="Wingdings" panose="05000000000000000000" pitchFamily="2" charset="2"/>
              </a:rPr>
              <a:t>따르니라</a:t>
            </a:r>
            <a:r>
              <a:rPr lang="en-US" altLang="ko-KR" sz="2000" b="1" dirty="0">
                <a:solidFill>
                  <a:schemeClr val="tx1"/>
                </a:solidFill>
                <a:latin typeface="바탕체" panose="02030609000101010101" pitchFamily="17" charset="-127"/>
                <a:ea typeface="바탕체" panose="02030609000101010101" pitchFamily="17" charset="-127"/>
                <a:sym typeface="Wingdings" panose="05000000000000000000" pitchFamily="2" charset="2"/>
              </a:rPr>
              <a:t>’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제자들과 깊은 관계로 추정됨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이름에 의미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추측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상상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주의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) </a:t>
            </a: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눈 뜬 자들보다 더 그리스도를 분명히 봄 </a:t>
            </a:r>
            <a:endParaRPr lang="en-US" altLang="ko-KR" sz="2000" dirty="0">
              <a:solidFill>
                <a:schemeClr val="tx1"/>
              </a:solidFill>
              <a:latin typeface="+mj-ea"/>
              <a:ea typeface="+mj-ea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</a:pPr>
            <a:r>
              <a:rPr lang="ko-KR" altLang="en-US" sz="2400" b="1" i="0" dirty="0">
                <a:solidFill>
                  <a:schemeClr val="tx1"/>
                </a:solidFill>
                <a:effectLst/>
                <a:latin typeface="+mj-ea"/>
                <a:ea typeface="+mj-ea"/>
                <a:sym typeface="Wingdings" panose="05000000000000000000" pitchFamily="2" charset="2"/>
              </a:rPr>
              <a:t>다윗의 자손 </a:t>
            </a:r>
            <a:r>
              <a:rPr lang="en-US" altLang="ko-KR" sz="2000" b="0" i="0" dirty="0">
                <a:solidFill>
                  <a:schemeClr val="tx1"/>
                </a:solidFill>
                <a:effectLst/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메시아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그리스도 </a:t>
            </a:r>
            <a:endParaRPr lang="en-US" altLang="ko-KR" sz="2000" dirty="0">
              <a:solidFill>
                <a:schemeClr val="tx1"/>
              </a:solidFill>
              <a:latin typeface="+mj-ea"/>
              <a:ea typeface="+mj-ea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</a:pPr>
            <a:r>
              <a:rPr lang="ko-KR" altLang="en-US" sz="2400" b="1" i="0" dirty="0">
                <a:solidFill>
                  <a:schemeClr val="tx1"/>
                </a:solidFill>
                <a:effectLst/>
                <a:latin typeface="+mj-ea"/>
                <a:ea typeface="+mj-ea"/>
                <a:sym typeface="Wingdings" panose="05000000000000000000" pitchFamily="2" charset="2"/>
              </a:rPr>
              <a:t>겉옷</a:t>
            </a:r>
            <a:endParaRPr lang="en-US" altLang="ko-KR" sz="2400" b="1" i="0" dirty="0">
              <a:solidFill>
                <a:schemeClr val="tx1"/>
              </a:solidFill>
              <a:effectLst/>
              <a:latin typeface="+mj-ea"/>
              <a:ea typeface="+mj-ea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당시 유대 평민들에게 겉옷은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1-2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벌 밖에 없는 집과 같은 재산목록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1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호였다 </a:t>
            </a:r>
            <a:endParaRPr lang="en-US" altLang="ko-KR" sz="2000" dirty="0">
              <a:solidFill>
                <a:schemeClr val="tx1"/>
              </a:solidFill>
              <a:latin typeface="+mj-ea"/>
              <a:ea typeface="+mj-ea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buFontTx/>
              <a:buChar char="-"/>
            </a:pP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유일한 소유를 버려 두고 예수님께 왔다는 뜻 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지나친 추측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단순 연결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 </a:t>
            </a:r>
            <a:r>
              <a:rPr lang="ko-KR" altLang="en-US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주의</a:t>
            </a:r>
            <a:r>
              <a:rPr lang="en-US" altLang="ko-KR" sz="2000" dirty="0">
                <a:solidFill>
                  <a:schemeClr val="tx1"/>
                </a:solidFill>
                <a:latin typeface="+mj-ea"/>
                <a:ea typeface="+mj-ea"/>
                <a:sym typeface="Wingdings" panose="05000000000000000000" pitchFamily="2" charset="2"/>
              </a:rPr>
              <a:t>) </a:t>
            </a:r>
            <a:endParaRPr lang="ko-KR" altLang="en-US" sz="2000" b="0" i="0" dirty="0"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altLang="ko-KR" sz="2200" b="1" dirty="0">
              <a:latin typeface="+mj-ea"/>
              <a:ea typeface="+mj-ea"/>
            </a:endParaRPr>
          </a:p>
          <a:p>
            <a:pPr>
              <a:lnSpc>
                <a:spcPct val="140000"/>
              </a:lnSpc>
              <a:buFontTx/>
              <a:buChar char="-"/>
            </a:pPr>
            <a:endParaRPr lang="en-US" altLang="ko-KR" sz="1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8795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TM02900688[[fn=패싯]]</Template>
  <TotalTime>1529</TotalTime>
  <Words>1129</Words>
  <Application>Microsoft Office PowerPoint</Application>
  <PresentationFormat>와이드스크린</PresentationFormat>
  <Paragraphs>118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6" baseType="lpstr">
      <vt:lpstr>Cardo</vt:lpstr>
      <vt:lpstr>HY강B</vt:lpstr>
      <vt:lpstr>HY견고딕</vt:lpstr>
      <vt:lpstr>HY나무B</vt:lpstr>
      <vt:lpstr>굴림,seoul,helvetica</vt:lpstr>
      <vt:lpstr>맑은 고딕</vt:lpstr>
      <vt:lpstr>바탕체</vt:lpstr>
      <vt:lpstr>휴먼모음T</vt:lpstr>
      <vt:lpstr>휴먼옛체</vt:lpstr>
      <vt:lpstr>휴먼편지체</vt:lpstr>
      <vt:lpstr>Arial</vt:lpstr>
      <vt:lpstr>Trebuchet MS</vt:lpstr>
      <vt:lpstr>Wingdings</vt:lpstr>
      <vt:lpstr>Wingdings 3</vt:lpstr>
      <vt:lpstr>패싯</vt:lpstr>
      <vt:lpstr>마가복음 10장 </vt:lpstr>
      <vt:lpstr>이야기꾼 마가    </vt:lpstr>
      <vt:lpstr>마가복음 10장 개요 </vt:lpstr>
      <vt:lpstr> 유대 지경과 요단강 건너편(1절)</vt:lpstr>
      <vt:lpstr>이혼에 대해 가르치심(1절 ~ 12절)    </vt:lpstr>
      <vt:lpstr>어린아이를 축복하심(13절 ~ 16절)    </vt:lpstr>
      <vt:lpstr>부자와 영생(17절 ~ 31절)    </vt:lpstr>
      <vt:lpstr>부자와 영생(17절 ~ 31절)    </vt:lpstr>
      <vt:lpstr>PowerPoint 프레젠테이션</vt:lpstr>
      <vt:lpstr>성령의 비추심(조명)   </vt:lpstr>
      <vt:lpstr>(보충)이혼에 대해 가르치심(1절 ~ 12절)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마가복음 2장 </dc:title>
  <dc:creator>Kim Dongjin</dc:creator>
  <cp:lastModifiedBy>Kim Dongjin</cp:lastModifiedBy>
  <cp:revision>81</cp:revision>
  <dcterms:created xsi:type="dcterms:W3CDTF">2021-12-13T10:42:23Z</dcterms:created>
  <dcterms:modified xsi:type="dcterms:W3CDTF">2022-02-09T09:57:14Z</dcterms:modified>
</cp:coreProperties>
</file>