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97">
          <p15:clr>
            <a:srgbClr val="A4A3A4"/>
          </p15:clr>
        </p15:guide>
        <p15:guide id="2" pos="2878">
          <p15:clr>
            <a:srgbClr val="A4A3A4"/>
          </p15:clr>
        </p15:guide>
        <p15:guide id="3" pos="48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4"/>
    <p:restoredTop sz="95667" autoAdjust="0"/>
  </p:normalViewPr>
  <p:slideViewPr>
    <p:cSldViewPr snapToObjects="1">
      <p:cViewPr varScale="1">
        <p:scale>
          <a:sx n="130" d="100"/>
          <a:sy n="130" d="100"/>
        </p:scale>
        <p:origin x="1440" y="126"/>
      </p:cViewPr>
      <p:guideLst>
        <p:guide orient="horz" pos="1797"/>
        <p:guide pos="2878"/>
        <p:guide pos="48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AEB4F-13C0-4BC4-B8B9-78AA0ECAD4E1}" type="datetimeFigureOut">
              <a:rPr lang="ko-KR" altLang="en-US" smtClean="0"/>
              <a:t>2019-07-20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687B2-5165-4D59-B711-D1CEB0F06F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977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지난 시간에 </a:t>
            </a:r>
            <a:r>
              <a:rPr lang="ko-KR" altLang="en-US" dirty="0" err="1"/>
              <a:t>말씀드린대로</a:t>
            </a:r>
            <a:r>
              <a:rPr lang="ko-KR" altLang="en-US" dirty="0"/>
              <a:t> 오늘은 하나님 말씀을 어떻게 잘 읽을 것인가를 교제하겠습니다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성경은 하나님의 감동으로 </a:t>
            </a:r>
            <a:r>
              <a:rPr lang="ko-KR" altLang="en-US" dirty="0" err="1"/>
              <a:t>쓰였다느</a:t>
            </a:r>
            <a:r>
              <a:rPr lang="ko-KR" altLang="en-US" dirty="0"/>
              <a:t> 것을 성경의 영감이라고 하고 </a:t>
            </a:r>
            <a:endParaRPr lang="en-US" altLang="ko-KR" dirty="0"/>
          </a:p>
          <a:p>
            <a:r>
              <a:rPr lang="ko-KR" altLang="en-US" dirty="0"/>
              <a:t>성경의 부분이나 단어 하나까지 하나님의 감동으로 되었기 때문에</a:t>
            </a:r>
            <a:endParaRPr lang="en-US" altLang="ko-KR" dirty="0"/>
          </a:p>
          <a:p>
            <a:r>
              <a:rPr lang="ko-KR" altLang="en-US" dirty="0"/>
              <a:t>성경은 오류가 없는 </a:t>
            </a:r>
            <a:r>
              <a:rPr lang="ko-KR" altLang="en-US" dirty="0" err="1"/>
              <a:t>진리다라는</a:t>
            </a:r>
            <a:r>
              <a:rPr lang="ko-KR" altLang="en-US" dirty="0"/>
              <a:t> 것을 성경의 무오성이라고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우리는 이 교리를 당연한 것으로 알고 성경을 진리로 여기고 성경에 무언가를 더하거나 빼고 읽지 않습니다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그러나 세상은 이에 대해 반대로 생각합니다</a:t>
            </a:r>
            <a:r>
              <a:rPr lang="en-US" altLang="ko-KR" dirty="0"/>
              <a:t>. </a:t>
            </a:r>
            <a:r>
              <a:rPr lang="ko-KR" altLang="en-US" dirty="0"/>
              <a:t>성경은 사람이 쓴 것으로 오류가 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오늘은 성경의 영감과 </a:t>
            </a:r>
            <a:r>
              <a:rPr lang="ko-KR" altLang="en-US" dirty="0" err="1"/>
              <a:t>무오성이란</a:t>
            </a:r>
            <a:r>
              <a:rPr lang="ko-KR" altLang="en-US" dirty="0"/>
              <a:t> 무엇인가 자세히 살펴보고</a:t>
            </a:r>
            <a:endParaRPr lang="en-US" altLang="ko-KR" dirty="0"/>
          </a:p>
          <a:p>
            <a:r>
              <a:rPr lang="ko-KR" altLang="en-US" dirty="0"/>
              <a:t>성경의 영감과 무오성에 대한  이 세대의 생각과 공격이 어떤 것인지 알아보고</a:t>
            </a:r>
            <a:endParaRPr lang="en-US" altLang="ko-KR" dirty="0"/>
          </a:p>
          <a:p>
            <a:r>
              <a:rPr lang="ko-KR" altLang="en-US" dirty="0"/>
              <a:t>이 공격에 대해서 우리는 세상에 어떻게 답변하고 방어해야 할 것인가 살펴보도록 하겠습니다</a:t>
            </a:r>
            <a:r>
              <a:rPr lang="en-US" altLang="ko-KR" dirty="0"/>
              <a:t>. </a:t>
            </a:r>
            <a:r>
              <a:rPr lang="ko-KR" altLang="en-US" dirty="0"/>
              <a:t>먼저 창세기 말씀을 살펴보겠습니다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3666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요한 일서 </a:t>
            </a:r>
            <a:r>
              <a:rPr lang="en-US" altLang="ko-KR" dirty="0"/>
              <a:t>3</a:t>
            </a:r>
            <a:r>
              <a:rPr lang="ko-KR" altLang="en-US" dirty="0"/>
              <a:t>장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7982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반대의 목소리를 높이고 시위도 필요하지만 그런 시위들을 보면서 마음에 걸리는 것은 </a:t>
            </a:r>
            <a:endParaRPr lang="en-US" altLang="ko-KR" dirty="0"/>
          </a:p>
          <a:p>
            <a:r>
              <a:rPr lang="ko-KR" altLang="en-US" dirty="0"/>
              <a:t>동성애애 대한 분노와 반대가 믿지 않는 사람들의 방식과 같아 보인다는 것입니다</a:t>
            </a:r>
            <a:r>
              <a:rPr lang="en-US" altLang="ko-KR" dirty="0"/>
              <a:t>. </a:t>
            </a:r>
            <a:r>
              <a:rPr lang="ko-KR" altLang="en-US" dirty="0"/>
              <a:t>폭력적인 모습도 보입니다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죄에 대해 분노한다고 해서 그것이 지나치고 폭력적이 될 때 성경은 그것도 죄라고 말씀하십니다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악을 악으로 갚지 말고 선으로 악을 이기라고 말씀하셨습니다</a:t>
            </a:r>
            <a:r>
              <a:rPr lang="en-US" altLang="ko-KR" dirty="0"/>
              <a:t>. </a:t>
            </a:r>
            <a:r>
              <a:rPr lang="ko-KR" altLang="en-US" dirty="0"/>
              <a:t>죄에 대해 분노하고 반대하는 것은 옳지만</a:t>
            </a:r>
            <a:endParaRPr lang="en-US" altLang="ko-KR" dirty="0"/>
          </a:p>
          <a:p>
            <a:r>
              <a:rPr lang="ko-KR" altLang="en-US" dirty="0"/>
              <a:t>사람에 대해서 증오하고 혐오하는 것은 옳지 않습니다</a:t>
            </a:r>
            <a:r>
              <a:rPr lang="en-US" altLang="ko-KR" dirty="0"/>
              <a:t>.  </a:t>
            </a:r>
            <a:r>
              <a:rPr lang="ko-KR" altLang="en-US" dirty="0"/>
              <a:t>그들은 자신들이 하는 일을 모르기 때문입니다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주님의 은혜로 거듭나기 전에 여러분을 기억해 보십시요</a:t>
            </a:r>
            <a:endParaRPr lang="en-US" altLang="ko-KR" dirty="0"/>
          </a:p>
          <a:p>
            <a:r>
              <a:rPr lang="ko-KR" altLang="en-US" dirty="0"/>
              <a:t>죄에 대해서는 분노하고 반대해야 하지만 사람에 대해서는 끝까지 불쌍히 여기는 마음을 가져야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그것이 주님의 마음이고 말씀에 기록된 것입니다</a:t>
            </a:r>
            <a:r>
              <a:rPr lang="en-US" altLang="ko-KR" dirty="0"/>
              <a:t>. </a:t>
            </a:r>
            <a:r>
              <a:rPr lang="ko-KR" altLang="en-US" dirty="0"/>
              <a:t>그러므로 우리는 </a:t>
            </a:r>
            <a:endParaRPr lang="en-US" altLang="ko-KR" dirty="0"/>
          </a:p>
          <a:p>
            <a:r>
              <a:rPr lang="ko-KR" altLang="en-US" dirty="0"/>
              <a:t>하나님 말씀을 정확히 읽고 온유하고 겸손한 마음으로 대답할 것을 항상 미리 준비하는 것이 필</a:t>
            </a:r>
            <a:r>
              <a:rPr lang="en-US" altLang="ko-KR" dirty="0" err="1"/>
              <a:t>ru</a:t>
            </a:r>
            <a:r>
              <a:rPr lang="ko-KR" altLang="en-US" dirty="0" err="1"/>
              <a:t>요합니</a:t>
            </a:r>
            <a:endParaRPr lang="en-US" altLang="ko-KR" dirty="0"/>
          </a:p>
          <a:p>
            <a:r>
              <a:rPr lang="ko-KR" altLang="en-US" dirty="0"/>
              <a:t>다</a:t>
            </a:r>
            <a:r>
              <a:rPr lang="en-US" altLang="ko-KR" dirty="0"/>
              <a:t>.  </a:t>
            </a:r>
            <a:r>
              <a:rPr lang="ko-KR" altLang="en-US" dirty="0"/>
              <a:t>성경을 통해 죄에 대해 분명히 경고하고 주님께 돌이킬 것을 긍휼의 마음으로 말해주어야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단순한 분노와 주장으로는 그들의 마음을 닫을 뿐입니다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0250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성경이 하나님의 감동으로 된 책으로 오류가 전혀 없는 불변하는 진리임을 세상에 알리는 방법은</a:t>
            </a:r>
            <a:endParaRPr lang="en-US" altLang="ko-KR" dirty="0"/>
          </a:p>
          <a:p>
            <a:r>
              <a:rPr lang="ko-KR" altLang="en-US" dirty="0"/>
              <a:t>첫번째로 </a:t>
            </a:r>
            <a:r>
              <a:rPr lang="ko-KR" altLang="en-US" dirty="0" err="1"/>
              <a:t>예수님처럼</a:t>
            </a:r>
            <a:r>
              <a:rPr lang="ko-KR" altLang="en-US" dirty="0"/>
              <a:t> 사도들처럼 제자들처럼 말씀을 있는 그대로 세상에 선포하는 것</a:t>
            </a:r>
            <a:r>
              <a:rPr lang="en-US" altLang="ko-KR" dirty="0"/>
              <a:t>, </a:t>
            </a:r>
            <a:r>
              <a:rPr lang="ko-KR" altLang="en-US" dirty="0"/>
              <a:t>즉 외치는 것입니다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 다른 방법은 </a:t>
            </a:r>
            <a:r>
              <a:rPr lang="ko-KR" altLang="en-US" dirty="0" err="1"/>
              <a:t>예수님처럼</a:t>
            </a:r>
            <a:r>
              <a:rPr lang="ko-KR" altLang="en-US" dirty="0"/>
              <a:t> 사도들처럼 제자들처럼 </a:t>
            </a:r>
            <a:endParaRPr lang="en-US" altLang="ko-KR" dirty="0"/>
          </a:p>
          <a:p>
            <a:r>
              <a:rPr lang="ko-KR" altLang="en-US" dirty="0"/>
              <a:t>썩지 않는 씨</a:t>
            </a:r>
            <a:r>
              <a:rPr lang="en-US" altLang="ko-KR" dirty="0"/>
              <a:t>, </a:t>
            </a:r>
            <a:r>
              <a:rPr lang="ko-KR" altLang="en-US" dirty="0"/>
              <a:t>살아 있고 항상 있는 하나님의 말씀으로 거듭난 우리가 말씀을 살아내는 것입니다</a:t>
            </a:r>
            <a:r>
              <a:rPr lang="en-US" altLang="ko-KR" dirty="0"/>
              <a:t>. 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썩지 않는 씨가 열매를 맺는 것입니다</a:t>
            </a:r>
            <a:r>
              <a:rPr lang="en-US" altLang="ko-KR" dirty="0"/>
              <a:t>. </a:t>
            </a:r>
          </a:p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악한 자를 대적하지 말라 누구든지 네 오른편 뺨을 치거든 왼편도 돌려 대라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네게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구하는 자에게 주며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네게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꾸고자 하는 자에게 거절하지 말라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너희 원수를 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사랑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하며 너희를 박해하는 자를 위하여 기도하라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먼저 그의 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나라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와 그의 의를 </a:t>
            </a: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구하라</a:t>
            </a:r>
            <a:endParaRPr lang="en-US" altLang="ko-KR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내일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일을 위하여 염려하지 말라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자기 십자가를 지고 따르라 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선으로 악을 이기라 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서로 사랑하라 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말씀을 살아내는 것은 결코 내 힘으로는 되지 않습니다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열매가 내가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힘쓴다고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열리는 것이 아닙니다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죄짐맡은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우리구주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주님께 맡기는 것입니다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기도함으로 주님께 짐을 맡기는 것입니다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나의짐을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주님께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밀어놓는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것입니다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주님께서 이루어 주십니다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그럼으로 우리는 말씀을 살아낼 수 있습니다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열매를 맺을 수 있습니다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 안에 거하라 나도 너희 안에 거하리라 가지가 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포도나무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붙어 있지 아니하면 스스로 열매를 맺을 수 없음 같이 너희도 내 안에 있지 아니하면 그러하리라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나는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포도나무요 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너희는 가지라 그가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내 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안에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내가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그 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안에 거하면 사람이 열매를 많이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맺나니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나를 떠나서는 너희가 아무 것도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할 수 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없음이라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우리가 무엇으로 주님께 붙어있겠습니까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주님께 기도함으로 그렇게 합니다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세상은 우리의 열매를 보고 하나님 말씀이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옳다할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것입니다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세상은 우리의 빛을 보고 하나님이 </a:t>
            </a:r>
            <a:r>
              <a:rPr lang="ko-KR" alt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살아계신다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할 것입니다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풀은 마르고 꽃은 시드나 우리 하나님의 말씀은 영원히 설 것입니다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632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여호와 하나님</a:t>
            </a:r>
            <a:r>
              <a:rPr lang="en-US" altLang="ko-KR" dirty="0"/>
              <a:t>( </a:t>
            </a:r>
            <a:r>
              <a:rPr lang="ko-KR" altLang="en-US" dirty="0" err="1"/>
              <a:t>야웨</a:t>
            </a:r>
            <a:r>
              <a:rPr lang="ko-KR" altLang="en-US" dirty="0"/>
              <a:t> </a:t>
            </a:r>
            <a:r>
              <a:rPr lang="ko-KR" altLang="en-US" dirty="0" err="1"/>
              <a:t>엘로힘</a:t>
            </a:r>
            <a:r>
              <a:rPr lang="ko-KR" altLang="en-US" dirty="0"/>
              <a:t> 사람과 관계하시는 인격적인 하나님 창</a:t>
            </a:r>
            <a:r>
              <a:rPr lang="en-US" altLang="ko-KR" dirty="0"/>
              <a:t>2,3 20</a:t>
            </a:r>
            <a:r>
              <a:rPr lang="ko-KR" altLang="en-US" dirty="0"/>
              <a:t>번 </a:t>
            </a:r>
            <a:r>
              <a:rPr lang="en-US" altLang="ko-KR" dirty="0"/>
              <a:t>)</a:t>
            </a:r>
            <a:r>
              <a:rPr lang="ko-KR" altLang="en-US" dirty="0"/>
              <a:t> </a:t>
            </a:r>
            <a:r>
              <a:rPr lang="en-US" altLang="ko-KR" dirty="0"/>
              <a:t>-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단지 이 부분 창</a:t>
            </a:r>
            <a:r>
              <a:rPr lang="en-US" altLang="ko-KR" dirty="0">
                <a:sym typeface="Wingdings" panose="05000000000000000000" pitchFamily="2" charset="2"/>
              </a:rPr>
              <a:t>3:15 </a:t>
            </a:r>
            <a:r>
              <a:rPr lang="ko-KR" altLang="en-US" dirty="0">
                <a:sym typeface="Wingdings" panose="05000000000000000000" pitchFamily="2" charset="2"/>
              </a:rPr>
              <a:t>하나님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 err="1">
                <a:sym typeface="Wingdings" panose="05000000000000000000" pitchFamily="2" charset="2"/>
              </a:rPr>
              <a:t>엘로힘</a:t>
            </a:r>
            <a:r>
              <a:rPr lang="ko-KR" altLang="en-US" dirty="0">
                <a:sym typeface="Wingdings" panose="05000000000000000000" pitchFamily="2" charset="2"/>
              </a:rPr>
              <a:t> 신에 대한 통상적인 명칭</a:t>
            </a:r>
            <a:r>
              <a:rPr lang="en-US" altLang="ko-KR" dirty="0">
                <a:sym typeface="Wingdings" panose="05000000000000000000" pitchFamily="2" charset="2"/>
              </a:rPr>
              <a:t>) </a:t>
            </a:r>
            <a:r>
              <a:rPr lang="ko-KR" altLang="en-US" dirty="0">
                <a:sym typeface="Wingdings" panose="05000000000000000000" pitchFamily="2" charset="2"/>
              </a:rPr>
              <a:t> 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창조질서의 역전 하나님 </a:t>
            </a:r>
            <a:r>
              <a:rPr lang="en-US" altLang="ko-KR" dirty="0">
                <a:sym typeface="Wingdings" panose="05000000000000000000" pitchFamily="2" charset="2"/>
              </a:rPr>
              <a:t>– </a:t>
            </a:r>
            <a:r>
              <a:rPr lang="ko-KR" altLang="en-US" dirty="0">
                <a:sym typeface="Wingdings" panose="05000000000000000000" pitchFamily="2" charset="2"/>
              </a:rPr>
              <a:t>남자</a:t>
            </a:r>
            <a:r>
              <a:rPr lang="en-US" altLang="ko-KR" dirty="0">
                <a:sym typeface="Wingdings" panose="05000000000000000000" pitchFamily="2" charset="2"/>
              </a:rPr>
              <a:t>-</a:t>
            </a:r>
            <a:r>
              <a:rPr lang="ko-KR" altLang="en-US" dirty="0">
                <a:sym typeface="Wingdings" panose="05000000000000000000" pitchFamily="2" charset="2"/>
              </a:rPr>
              <a:t> 여자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ko-KR" altLang="en-US" dirty="0">
                <a:sym typeface="Wingdings" panose="05000000000000000000" pitchFamily="2" charset="2"/>
              </a:rPr>
              <a:t>사람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– </a:t>
            </a:r>
            <a:r>
              <a:rPr lang="ko-KR" altLang="en-US" dirty="0">
                <a:sym typeface="Wingdings" panose="05000000000000000000" pitchFamily="2" charset="2"/>
              </a:rPr>
              <a:t>동물</a:t>
            </a:r>
            <a:r>
              <a:rPr lang="en-US" altLang="ko-KR" dirty="0">
                <a:sym typeface="Wingdings" panose="05000000000000000000" pitchFamily="2" charset="2"/>
              </a:rPr>
              <a:t>,  </a:t>
            </a:r>
            <a:r>
              <a:rPr lang="ko-KR" altLang="en-US" dirty="0">
                <a:sym typeface="Wingdings" panose="05000000000000000000" pitchFamily="2" charset="2"/>
              </a:rPr>
              <a:t>동물</a:t>
            </a:r>
            <a:r>
              <a:rPr lang="en-US" altLang="ko-KR" dirty="0">
                <a:sym typeface="Wingdings" panose="05000000000000000000" pitchFamily="2" charset="2"/>
              </a:rPr>
              <a:t>- </a:t>
            </a:r>
            <a:r>
              <a:rPr lang="ko-KR" altLang="en-US" dirty="0">
                <a:sym typeface="Wingdings" panose="05000000000000000000" pitchFamily="2" charset="2"/>
              </a:rPr>
              <a:t>사람</a:t>
            </a:r>
            <a:r>
              <a:rPr lang="en-US" altLang="ko-KR" dirty="0">
                <a:sym typeface="Wingdings" panose="05000000000000000000" pitchFamily="2" charset="2"/>
              </a:rPr>
              <a:t>- </a:t>
            </a:r>
            <a:r>
              <a:rPr lang="ko-KR" altLang="en-US" dirty="0">
                <a:sym typeface="Wingdings" panose="05000000000000000000" pitchFamily="2" charset="2"/>
              </a:rPr>
              <a:t>하나님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여자의 생각</a:t>
            </a:r>
            <a:r>
              <a:rPr lang="en-US" altLang="ko-KR" dirty="0">
                <a:sym typeface="Wingdings" panose="05000000000000000000" pitchFamily="2" charset="2"/>
              </a:rPr>
              <a:t>- </a:t>
            </a:r>
            <a:r>
              <a:rPr lang="ko-KR" altLang="en-US" dirty="0">
                <a:sym typeface="Wingdings" panose="05000000000000000000" pitchFamily="2" charset="2"/>
              </a:rPr>
              <a:t>내가 원래 누려야할 자유 권리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가능성을 하나님이 억압하고 있다고 생각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죄의 생각 </a:t>
            </a:r>
            <a:r>
              <a:rPr lang="en-US" altLang="ko-KR" dirty="0">
                <a:sym typeface="Wingdings" panose="05000000000000000000" pitchFamily="2" charset="2"/>
              </a:rPr>
              <a:t>--&gt; </a:t>
            </a:r>
            <a:r>
              <a:rPr lang="ko-KR" altLang="en-US" dirty="0">
                <a:sym typeface="Wingdings" panose="05000000000000000000" pitchFamily="2" charset="2"/>
              </a:rPr>
              <a:t>하나님이 내 마음대로 할 자유와 권리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가능성을 억압한다고 생각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불신자들의 생각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믿으면 나의 자유와 권리가 </a:t>
            </a:r>
            <a:r>
              <a:rPr lang="ko-KR" altLang="en-US" dirty="0" err="1">
                <a:sym typeface="Wingdings" panose="05000000000000000000" pitchFamily="2" charset="2"/>
              </a:rPr>
              <a:t>방해받는다</a:t>
            </a:r>
            <a:r>
              <a:rPr lang="ko-KR" altLang="en-US" dirty="0">
                <a:sym typeface="Wingdings" panose="05000000000000000000" pitchFamily="2" charset="2"/>
              </a:rPr>
              <a:t> 억압받을 것 같아 믿지 않음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자유라고 생각하지만 자유가 아니죠 자유가 아니라고 깨닫고 돌이키게 된다면  하나님의 은혜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자유가 아니라고 깨닫게 될 때가 더 이상 하나님께 돌아갈 수 없는 때가 될 수도 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r>
              <a:rPr lang="ko-KR" altLang="en-US" dirty="0">
                <a:sym typeface="Wingdings" panose="05000000000000000000" pitchFamily="2" charset="2"/>
              </a:rPr>
              <a:t>속히 주님 영접하시게 되길 기도합니다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r>
              <a:rPr lang="ko-KR" altLang="en-US" dirty="0">
                <a:sym typeface="Wingdings" panose="05000000000000000000" pitchFamily="2" charset="2"/>
              </a:rPr>
              <a:t>본격적으로 성경에서 성경의 영감과 무오성을 살펴보겠습니다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83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7250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광야의 이스라엘 백성들과 예수님의 광야의 시험이 비교되고 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더 멀리는 최초의 사람이 받았던 시험과 비교할 수 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음식은 육의 양식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,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말씀은 영의 양식이라는 말씀으로 해석할 수 있지만 예수님께서 인용하신 신명기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8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장의 말씀은 그런 내용이 아니다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/>
              <a:t>모든 말씀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신명기 </a:t>
            </a:r>
            <a:r>
              <a:rPr lang="en-US" altLang="ko-KR" dirty="0">
                <a:sym typeface="Wingdings" panose="05000000000000000000" pitchFamily="2" charset="2"/>
              </a:rPr>
              <a:t>8</a:t>
            </a:r>
            <a:r>
              <a:rPr lang="ko-KR" altLang="en-US" dirty="0">
                <a:sym typeface="Wingdings" panose="05000000000000000000" pitchFamily="2" charset="2"/>
              </a:rPr>
              <a:t>장의 내용은 </a:t>
            </a:r>
            <a:r>
              <a:rPr lang="en-US" altLang="ko-KR" dirty="0">
                <a:sym typeface="Wingdings" panose="05000000000000000000" pitchFamily="2" charset="2"/>
              </a:rPr>
              <a:t>40</a:t>
            </a:r>
            <a:r>
              <a:rPr lang="ko-KR" altLang="en-US" dirty="0">
                <a:sym typeface="Wingdings" panose="05000000000000000000" pitchFamily="2" charset="2"/>
              </a:rPr>
              <a:t>년 광야 생활을 통해  아들 이스라엘을 시험하고 보호하신 은혜를 기억하라는 내용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만나를 주신 것은 사람이 음식만으로 생명을 유지하는 것이 아니라 하나님의 입에서 나오는 모든 명령으로 생명을 유지한다는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사실 즉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이스라엘의 생명을 유지하게 만드시는 모든 명령이 하나님의 입에서 나온다는 것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살고 죽는 것이 음식에 달려 있다는 것이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아니라 하나님께 달려있다는 것을 알게 하시는 것이다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  <a:r>
              <a:rPr lang="ko-KR" altLang="en-US" dirty="0">
                <a:sym typeface="Wingdings" panose="05000000000000000000" pitchFamily="2" charset="2"/>
              </a:rPr>
              <a:t>신명기 </a:t>
            </a:r>
            <a:r>
              <a:rPr lang="en-US" altLang="ko-KR" dirty="0">
                <a:sym typeface="Wingdings" panose="05000000000000000000" pitchFamily="2" charset="2"/>
              </a:rPr>
              <a:t>8: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4 </a:t>
            </a:r>
            <a:r>
              <a:rPr lang="ko-KR" altLang="en-US" dirty="0">
                <a:sym typeface="Wingdings" panose="05000000000000000000" pitchFamily="2" charset="2"/>
              </a:rPr>
              <a:t>하나님이 광야에서도 </a:t>
            </a:r>
            <a:r>
              <a:rPr lang="en-US" altLang="ko-KR" dirty="0">
                <a:sym typeface="Wingdings" panose="05000000000000000000" pitchFamily="2" charset="2"/>
              </a:rPr>
              <a:t>40</a:t>
            </a:r>
            <a:r>
              <a:rPr lang="ko-KR" altLang="en-US" dirty="0">
                <a:sym typeface="Wingdings" panose="05000000000000000000" pitchFamily="2" charset="2"/>
              </a:rPr>
              <a:t>년간 의복이 해어지거나 발이 부르트지 않게 하셨다는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표현에서도 알 수 있다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말씀으로 천지를 창조하사고 히</a:t>
            </a:r>
            <a:r>
              <a:rPr lang="en-US" altLang="ko-KR" dirty="0">
                <a:sym typeface="Wingdings" panose="05000000000000000000" pitchFamily="2" charset="2"/>
              </a:rPr>
              <a:t>1:3 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그의 능력의 </a:t>
            </a:r>
            <a:r>
              <a:rPr lang="ko-KR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말씀으로</a:t>
            </a:r>
            <a:r>
              <a:rPr lang="ko-KR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만물을 붙드시며 </a:t>
            </a:r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9845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926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율법이나 선지자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예수님 당시의 구약성경을 말씀하신 것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구약의 말씀은 예수님 오심으로 이루어졌고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앞으로 예수님 다시 오심으로 이루어 질 것이고</a:t>
            </a:r>
            <a:r>
              <a:rPr lang="en-US" altLang="ko-KR" dirty="0">
                <a:sym typeface="Wingdings" panose="05000000000000000000" pitchFamily="2" charset="2"/>
              </a:rPr>
              <a:t>,</a:t>
            </a:r>
            <a:r>
              <a:rPr lang="ko-KR" altLang="en-US" dirty="0">
                <a:sym typeface="Wingdings" panose="05000000000000000000" pitchFamily="2" charset="2"/>
              </a:rPr>
              <a:t> 천년왕국으로 이루어지고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이 천지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처음 하늘과 처음 땅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바다가 없어지고 새하늘과 </a:t>
            </a:r>
            <a:r>
              <a:rPr lang="ko-KR" altLang="en-US" dirty="0" err="1">
                <a:sym typeface="Wingdings" panose="05000000000000000000" pitchFamily="2" charset="2"/>
              </a:rPr>
              <a:t>새땅이</a:t>
            </a:r>
            <a:r>
              <a:rPr lang="ko-KR" altLang="en-US" dirty="0">
                <a:sym typeface="Wingdings" panose="05000000000000000000" pitchFamily="2" charset="2"/>
              </a:rPr>
              <a:t>  펼쳐지고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하나님의 영광이 가득한 새 예루살렘성이 내려와 영원한 하나님의 나라가 </a:t>
            </a:r>
            <a:r>
              <a:rPr lang="ko-KR" altLang="en-US" dirty="0" err="1">
                <a:sym typeface="Wingdings" panose="05000000000000000000" pitchFamily="2" charset="2"/>
              </a:rPr>
              <a:t>세워짐으로</a:t>
            </a:r>
            <a:r>
              <a:rPr lang="ko-KR" altLang="en-US" dirty="0">
                <a:sym typeface="Wingdings" panose="05000000000000000000" pitchFamily="2" charset="2"/>
              </a:rPr>
              <a:t> 다 이루어질 것입니다</a:t>
            </a:r>
            <a:r>
              <a:rPr lang="en-US" altLang="ko-KR" dirty="0">
                <a:sym typeface="Wingdings" panose="05000000000000000000" pitchFamily="2" charset="2"/>
              </a:rPr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126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7</a:t>
            </a:r>
            <a:r>
              <a:rPr lang="ko-KR" altLang="en-US" dirty="0"/>
              <a:t>명의 형제들이 차례로 죽어 한 형수와 결혼 디 죽고 </a:t>
            </a:r>
            <a:r>
              <a:rPr lang="ko-KR" altLang="en-US" dirty="0" err="1"/>
              <a:t>부활때</a:t>
            </a:r>
            <a:r>
              <a:rPr lang="ko-KR" altLang="en-US" dirty="0"/>
              <a:t> 누구의 아내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현재 시제가 쓰였음을 강조하심으로 </a:t>
            </a:r>
            <a:r>
              <a:rPr lang="ko-KR" altLang="en-US" dirty="0" err="1"/>
              <a:t>죽은자의</a:t>
            </a:r>
            <a:r>
              <a:rPr lang="ko-KR" altLang="en-US" dirty="0"/>
              <a:t> 하나님이 아니라 </a:t>
            </a:r>
            <a:r>
              <a:rPr lang="ko-KR" altLang="en-US" dirty="0" err="1"/>
              <a:t>산자의</a:t>
            </a:r>
            <a:r>
              <a:rPr lang="ko-KR" altLang="en-US" dirty="0"/>
              <a:t> 하나님이심을 증명하셔서</a:t>
            </a:r>
            <a:endParaRPr lang="en-US" altLang="ko-KR" dirty="0"/>
          </a:p>
          <a:p>
            <a:r>
              <a:rPr lang="ko-KR" altLang="en-US" dirty="0"/>
              <a:t>부활이 있음을 </a:t>
            </a:r>
            <a:r>
              <a:rPr lang="ko-KR" altLang="en-US" dirty="0" err="1"/>
              <a:t>말씀하셨을뿐만</a:t>
            </a:r>
            <a:r>
              <a:rPr lang="ko-KR" altLang="en-US" dirty="0"/>
              <a:t> 아니라 </a:t>
            </a:r>
            <a:endParaRPr lang="en-US" altLang="ko-KR" dirty="0"/>
          </a:p>
          <a:p>
            <a:r>
              <a:rPr lang="ko-KR" altLang="en-US" dirty="0"/>
              <a:t> 하나님이 선택하시고 구원하신 백성들을 하나님께서 영원히 돌보시고 보호하신다는 것을 </a:t>
            </a:r>
            <a:endParaRPr lang="en-US" altLang="ko-KR" dirty="0"/>
          </a:p>
          <a:p>
            <a:r>
              <a:rPr lang="ko-KR" altLang="en-US" dirty="0"/>
              <a:t>하나님과 영원히 살게 하신다는 뜻을 확인해 주신 것입니다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하나님은 언제나 영원히 김동진의 하나님이요</a:t>
            </a:r>
            <a:r>
              <a:rPr lang="en-US" altLang="ko-KR" dirty="0"/>
              <a:t>, </a:t>
            </a:r>
            <a:r>
              <a:rPr lang="ko-KR" altLang="en-US" dirty="0" err="1"/>
              <a:t>손희진의</a:t>
            </a:r>
            <a:r>
              <a:rPr lang="ko-KR" altLang="en-US" dirty="0"/>
              <a:t> 하나님이요</a:t>
            </a:r>
            <a:r>
              <a:rPr lang="en-US" altLang="ko-KR" dirty="0"/>
              <a:t>, </a:t>
            </a:r>
            <a:r>
              <a:rPr lang="ko-KR" altLang="en-US" dirty="0"/>
              <a:t>양충만의 하나님이십니다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005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우리집에서 교회까지 </a:t>
            </a:r>
            <a:r>
              <a:rPr lang="en-US" altLang="ko-KR" dirty="0"/>
              <a:t>11.7,km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12km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5507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간음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죄도 아님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결혼 </a:t>
            </a:r>
            <a:r>
              <a:rPr lang="en-US" altLang="ko-KR" dirty="0">
                <a:sym typeface="Wingdings" panose="05000000000000000000" pitchFamily="2" charset="2"/>
              </a:rPr>
              <a:t>-&gt; </a:t>
            </a:r>
            <a:r>
              <a:rPr lang="ko-KR" altLang="en-US" dirty="0">
                <a:sym typeface="Wingdings" panose="05000000000000000000" pitchFamily="2" charset="2"/>
              </a:rPr>
              <a:t>분당 </a:t>
            </a:r>
            <a:r>
              <a:rPr lang="en-US" altLang="ko-KR" dirty="0">
                <a:sym typeface="Wingdings" panose="05000000000000000000" pitchFamily="2" charset="2"/>
              </a:rPr>
              <a:t>2</a:t>
            </a:r>
            <a:r>
              <a:rPr lang="ko-KR" altLang="en-US" dirty="0">
                <a:sym typeface="Wingdings" panose="05000000000000000000" pitchFamily="2" charset="2"/>
              </a:rPr>
              <a:t>만영 대형교회 한국교회를 이끌 차세대 목사 불신결혼 </a:t>
            </a:r>
            <a:r>
              <a:rPr lang="en-US" altLang="ko-KR" dirty="0">
                <a:sym typeface="Wingdings" panose="05000000000000000000" pitchFamily="2" charset="2"/>
              </a:rPr>
              <a:t>;</a:t>
            </a:r>
            <a:r>
              <a:rPr lang="ko-KR" altLang="en-US" dirty="0" err="1">
                <a:sym typeface="Wingdings" panose="05000000000000000000" pitchFamily="2" charset="2"/>
              </a:rPr>
              <a:t>가치있는</a:t>
            </a:r>
            <a:r>
              <a:rPr lang="ko-KR" altLang="en-US" dirty="0">
                <a:sym typeface="Wingdings" panose="05000000000000000000" pitchFamily="2" charset="2"/>
              </a:rPr>
              <a:t> 일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이 교회는 부목사의 동성애 관련 발언으로 시끌시끌함 </a:t>
            </a:r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>
                <a:sym typeface="Wingdings" panose="05000000000000000000" pitchFamily="2" charset="2"/>
              </a:rPr>
              <a:t>교회에서의 여자의 위치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직장 초임시절 법원 신우회에서 국장님 사모님 목사 고민 </a:t>
            </a:r>
            <a:endParaRPr lang="en-US" altLang="ko-KR" dirty="0">
              <a:sym typeface="Wingdings" panose="05000000000000000000" pitchFamily="2" charset="2"/>
            </a:endParaRP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687B2-5165-4D59-B711-D1CEB0F06FA3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291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775354"/>
            <a:ext cx="7772400" cy="122502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775354"/>
            <a:ext cx="9144000" cy="122502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1845469"/>
            <a:ext cx="4857767" cy="2678905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0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0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및 내용 2개" type="objAndTwoObj" preserve="1">
  <p:cSld name="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8252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183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647028" y="3320183"/>
            <a:ext cx="4038600" cy="183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5296958"/>
            <a:ext cx="2133600" cy="304270"/>
          </a:xfrm>
        </p:spPr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11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5296958"/>
            <a:ext cx="2895600" cy="304270"/>
          </a:xfrm>
        </p:spPr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2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5296958"/>
            <a:ext cx="2133600" cy="304270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 및 내용" type="twoObjAndObj" preserve="1">
  <p:cSld name="내용 2개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183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6028" y="3320183"/>
            <a:ext cx="4038600" cy="183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648200" y="1333500"/>
            <a:ext cx="4038600" cy="38252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5296958"/>
            <a:ext cx="2133600" cy="304270"/>
          </a:xfrm>
        </p:spPr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11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5296958"/>
            <a:ext cx="2895600" cy="304270"/>
          </a:xfrm>
        </p:spPr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2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5296958"/>
            <a:ext cx="2133600" cy="304270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672416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422260"/>
            <a:ext cx="7772400" cy="125015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369219"/>
            <a:ext cx="8229600" cy="37710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33500"/>
            <a:ext cx="4038600" cy="183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333500"/>
            <a:ext cx="4038600" cy="183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320183"/>
            <a:ext cx="4038600" cy="183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320183"/>
            <a:ext cx="4038600" cy="183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1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51064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1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5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8"/>
            <a:ext cx="2133600" cy="30427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2019-07-20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8"/>
            <a:ext cx="2895600" cy="30427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8"/>
            <a:ext cx="2133600" cy="30427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ransition/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99540" y="3238500"/>
            <a:ext cx="7558659" cy="1460500"/>
          </a:xfrm>
        </p:spPr>
        <p:txBody>
          <a:bodyPr>
            <a:noAutofit/>
          </a:bodyPr>
          <a:lstStyle/>
          <a:p>
            <a:pPr algn="r">
              <a:defRPr lang="ko-KR" altLang="en-US"/>
            </a:pPr>
            <a:r>
              <a:rPr lang="ko-KR" altLang="en-US" sz="2600" dirty="0"/>
              <a:t> 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C276FCA-C98A-4AE4-81DA-E9BDF3E615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68"/>
            <a:ext cx="9396604" cy="5715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60017C-3840-42CC-8811-7A45E08C97DB}"/>
              </a:ext>
            </a:extLst>
          </p:cNvPr>
          <p:cNvSpPr txBox="1"/>
          <p:nvPr/>
        </p:nvSpPr>
        <p:spPr>
          <a:xfrm>
            <a:off x="1009210" y="1301748"/>
            <a:ext cx="81347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휴먼아미체" panose="02030504000101010101" pitchFamily="18" charset="-127"/>
                <a:ea typeface="휴먼아미체" panose="02030504000101010101" pitchFamily="18" charset="-127"/>
              </a:rPr>
              <a:t>풀은 마르고 꽃은 시드나</a:t>
            </a:r>
            <a:r>
              <a:rPr lang="ko-KR" alt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휴먼아미체" panose="02030504000101010101" pitchFamily="18" charset="-127"/>
                <a:ea typeface="휴먼아미체" panose="02030504000101010101" pitchFamily="18" charset="-127"/>
              </a:rPr>
              <a:t> </a:t>
            </a:r>
          </a:p>
        </p:txBody>
      </p:sp>
      <p:sp>
        <p:nvSpPr>
          <p:cNvPr id="7" name="제목 6">
            <a:extLst>
              <a:ext uri="{FF2B5EF4-FFF2-40B4-BE49-F238E27FC236}">
                <a16:creationId xmlns:a16="http://schemas.microsoft.com/office/drawing/2014/main" id="{6B55E794-7EBD-4879-B9D6-CFF303827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7780" y="2270124"/>
            <a:ext cx="6282522" cy="1323440"/>
          </a:xfrm>
        </p:spPr>
        <p:txBody>
          <a:bodyPr>
            <a:normAutofit fontScale="90000"/>
          </a:bodyPr>
          <a:lstStyle/>
          <a:p>
            <a:pPr algn="l"/>
            <a:br>
              <a:rPr lang="en-US" altLang="ko-KR" sz="3600" b="1" dirty="0">
                <a:solidFill>
                  <a:schemeClr val="bg1"/>
                </a:solidFill>
              </a:rPr>
            </a:br>
            <a:br>
              <a:rPr lang="en-US" altLang="ko-KR" sz="3600" b="1" dirty="0">
                <a:solidFill>
                  <a:schemeClr val="bg1"/>
                </a:solidFill>
              </a:rPr>
            </a:br>
            <a:r>
              <a:rPr lang="ko-KR" altLang="en-US" sz="3600" b="1" dirty="0">
                <a:solidFill>
                  <a:schemeClr val="bg1"/>
                </a:solidFill>
              </a:rPr>
              <a:t>성경의 영감과 </a:t>
            </a:r>
            <a:r>
              <a:rPr lang="ko-KR" altLang="en-US" sz="3600" b="1" dirty="0" err="1">
                <a:solidFill>
                  <a:schemeClr val="bg1"/>
                </a:solidFill>
              </a:rPr>
              <a:t>무오성</a:t>
            </a:r>
            <a:br>
              <a:rPr lang="en-US" altLang="ko-KR" sz="3600" b="1" dirty="0">
                <a:solidFill>
                  <a:schemeClr val="bg1"/>
                </a:solidFill>
              </a:rPr>
            </a:br>
            <a:r>
              <a:rPr lang="ko-KR" altLang="en-US" sz="3600" b="1" dirty="0">
                <a:solidFill>
                  <a:schemeClr val="bg1"/>
                </a:solidFill>
              </a:rPr>
              <a:t> </a:t>
            </a:r>
            <a:r>
              <a:rPr lang="en-US" altLang="ko-KR" sz="31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Britannic Bold" panose="020B0903060703020204" pitchFamily="34" charset="0"/>
              </a:rPr>
              <a:t>Inspiration &amp; Inerrancy of the Bible</a:t>
            </a:r>
            <a:br>
              <a:rPr lang="en-US" altLang="ko-KR" sz="2700" dirty="0"/>
            </a:br>
            <a:endParaRPr lang="ko-KR" alt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ldLvl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420" y="246990"/>
            <a:ext cx="8425170" cy="756400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4000" b="1"/>
              <a:t>성경에 대한 예수님의 말씀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201293"/>
            <a:ext cx="4038600" cy="4176522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300" dirty="0">
                <a:solidFill>
                  <a:schemeClr val="tx1"/>
                </a:solidFill>
                <a:latin typeface="한컴 윤체 L"/>
                <a:ea typeface="한컴 윤체 L"/>
              </a:rPr>
              <a:t>천지는 </a:t>
            </a:r>
            <a:r>
              <a:rPr lang="ko-KR" altLang="ko-KR" sz="2300" dirty="0" err="1">
                <a:solidFill>
                  <a:schemeClr val="tx1"/>
                </a:solidFill>
                <a:latin typeface="한컴 윤체 L"/>
                <a:ea typeface="한컴 윤체 L"/>
              </a:rPr>
              <a:t>없어질지언정</a:t>
            </a:r>
            <a:r>
              <a:rPr lang="ko-KR" altLang="ko-KR" sz="23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300" dirty="0">
                <a:solidFill>
                  <a:schemeClr val="tx1"/>
                </a:solidFill>
                <a:latin typeface="한컴 윤체 L"/>
                <a:ea typeface="한컴 윤체 L"/>
              </a:rPr>
              <a:t>내 말은 없어지지 아니하리라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300" dirty="0">
                <a:solidFill>
                  <a:schemeClr val="tx1"/>
                </a:solidFill>
                <a:latin typeface="한컴 윤체 L"/>
                <a:ea typeface="한컴 윤체 L"/>
              </a:rPr>
              <a:t>(마24:35)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ko-KR" altLang="ko-KR" sz="23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en-US" altLang="ko-KR" sz="2300" dirty="0">
                <a:solidFill>
                  <a:schemeClr val="tx1"/>
                </a:solidFill>
                <a:latin typeface="한컴 윤체 L"/>
                <a:ea typeface="한컴 윤체 L"/>
              </a:rPr>
              <a:t>                  </a:t>
            </a:r>
            <a:r>
              <a:rPr lang="ko-KR" altLang="ko-KR" sz="2300" dirty="0">
                <a:solidFill>
                  <a:schemeClr val="tx1"/>
                </a:solidFill>
                <a:latin typeface="한컴 윤체 L"/>
                <a:ea typeface="한컴 윤체 L"/>
              </a:rPr>
              <a:t>폐하지 </a:t>
            </a:r>
            <a:r>
              <a:rPr lang="ko-KR" altLang="ko-KR" sz="2300" dirty="0" err="1">
                <a:solidFill>
                  <a:schemeClr val="tx1"/>
                </a:solidFill>
                <a:latin typeface="한컴 윤체 L"/>
                <a:ea typeface="한컴 윤체 L"/>
              </a:rPr>
              <a:t>못하나니</a:t>
            </a:r>
            <a:r>
              <a:rPr lang="ko-KR" altLang="ko-KR" sz="23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300" dirty="0">
                <a:solidFill>
                  <a:schemeClr val="tx1"/>
                </a:solidFill>
                <a:latin typeface="한컴 윤체 L"/>
                <a:ea typeface="한컴 윤체 L"/>
              </a:rPr>
              <a:t>하나님의 말씀을 받은 사람들을 신이라 하셨거든</a:t>
            </a:r>
            <a:r>
              <a:rPr lang="ko-KR" altLang="en-US" sz="2300" dirty="0">
                <a:solidFill>
                  <a:schemeClr val="tx1"/>
                </a:solidFill>
                <a:latin typeface="한컴 윤체 L"/>
                <a:ea typeface="한컴 윤체 L"/>
              </a:rPr>
              <a:t> (</a:t>
            </a:r>
            <a:r>
              <a:rPr lang="ko-KR" altLang="ko-KR" sz="2300" dirty="0">
                <a:solidFill>
                  <a:schemeClr val="tx1"/>
                </a:solidFill>
                <a:latin typeface="한컴 윤체 L"/>
                <a:ea typeface="한컴 윤체 L"/>
              </a:rPr>
              <a:t>요10:35</a:t>
            </a:r>
            <a:r>
              <a:rPr lang="ko-KR" altLang="en-US" sz="2300" dirty="0">
                <a:solidFill>
                  <a:schemeClr val="tx1"/>
                </a:solidFill>
                <a:latin typeface="한컴 윤체 L"/>
                <a:ea typeface="한컴 윤체 L"/>
              </a:rPr>
              <a:t>)</a:t>
            </a:r>
            <a:r>
              <a:rPr lang="ko-KR" altLang="ko-KR" sz="23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  <a:p>
            <a:pPr marL="0" indent="0">
              <a:buNone/>
              <a:defRPr lang="ko-KR" altLang="en-US"/>
            </a:pPr>
            <a:r>
              <a:rPr lang="ko-KR" altLang="ko-KR" sz="2000" dirty="0">
                <a:latin typeface="한컴 윤체 L"/>
                <a:ea typeface="한컴 윤체 L"/>
              </a:rPr>
              <a:t>  </a:t>
            </a:r>
          </a:p>
          <a:p>
            <a:pPr>
              <a:buNone/>
              <a:defRPr lang="ko-KR" altLang="en-US"/>
            </a:pPr>
            <a:endParaRPr lang="ko-KR" altLang="ko-KR" sz="2000" b="0" dirty="0">
              <a:latin typeface="한컴 윤체 L"/>
              <a:ea typeface="한컴 윤체 L"/>
            </a:endParaRPr>
          </a:p>
          <a:p>
            <a:pPr>
              <a:buNone/>
              <a:defRPr lang="ko-KR" altLang="en-US"/>
            </a:pPr>
            <a:endParaRPr lang="ko-KR" altLang="ko-KR" sz="1000" dirty="0">
              <a:latin typeface="바탕"/>
              <a:ea typeface="바탕"/>
            </a:endParaRPr>
          </a:p>
          <a:p>
            <a:pPr>
              <a:buNone/>
              <a:defRPr lang="ko-KR" altLang="en-US"/>
            </a:pPr>
            <a:r>
              <a:rPr lang="ko-KR" altLang="ko-KR" sz="1000" dirty="0">
                <a:latin typeface="바탕"/>
                <a:ea typeface="바탕"/>
              </a:rPr>
              <a:t>  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201293"/>
            <a:ext cx="4038600" cy="3888517"/>
          </a:xfr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내가             </a:t>
            </a:r>
            <a:r>
              <a:rPr lang="ko-KR" altLang="en-US" sz="24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를</a:t>
            </a:r>
            <a:r>
              <a:rPr lang="ko-KR" altLang="en-US" sz="2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폐하러 온 줄로 생각하지 말라 폐하러 온 것이 아니요 완전하게 하려 함이라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400" dirty="0">
                <a:solidFill>
                  <a:schemeClr val="tx1"/>
                </a:solidFill>
                <a:latin typeface="휴먼모음T"/>
                <a:ea typeface="휴먼모음T"/>
              </a:rPr>
              <a:t>진실로 너희에게 이르노니 천지가 없어지기 전에는 율법의 </a:t>
            </a:r>
            <a:r>
              <a:rPr lang="ko-KR" altLang="ko-KR" sz="2400" dirty="0" err="1">
                <a:solidFill>
                  <a:schemeClr val="tx1"/>
                </a:solidFill>
                <a:latin typeface="휴먼모음T"/>
                <a:ea typeface="휴먼모음T"/>
              </a:rPr>
              <a:t>일점</a:t>
            </a:r>
            <a:r>
              <a:rPr lang="ko-KR" altLang="ko-KR" sz="2400" dirty="0">
                <a:solidFill>
                  <a:schemeClr val="tx1"/>
                </a:solidFill>
                <a:latin typeface="휴먼모음T"/>
                <a:ea typeface="휴먼모음T"/>
              </a:rPr>
              <a:t> </a:t>
            </a:r>
            <a:r>
              <a:rPr lang="ko-KR" altLang="ko-KR" sz="2400" dirty="0" err="1">
                <a:solidFill>
                  <a:schemeClr val="tx1"/>
                </a:solidFill>
                <a:latin typeface="휴먼모음T"/>
                <a:ea typeface="휴먼모음T"/>
              </a:rPr>
              <a:t>일획도</a:t>
            </a:r>
            <a:r>
              <a:rPr lang="ko-KR" altLang="ko-KR" sz="2400" dirty="0">
                <a:solidFill>
                  <a:schemeClr val="tx1"/>
                </a:solidFill>
                <a:latin typeface="휴먼모음T"/>
                <a:ea typeface="휴먼모음T"/>
              </a:rPr>
              <a:t> 결코 없어지지 아니하고 다 이루리라</a:t>
            </a:r>
            <a:r>
              <a:rPr lang="ko-KR" altLang="en-US" sz="2400" dirty="0">
                <a:solidFill>
                  <a:schemeClr val="tx1"/>
                </a:solidFill>
                <a:latin typeface="휴먼모음T"/>
                <a:ea typeface="휴먼모음T"/>
              </a:rPr>
              <a:t>(마5:</a:t>
            </a:r>
            <a:r>
              <a:rPr lang="en-US" altLang="ko-KR" sz="2400" dirty="0">
                <a:solidFill>
                  <a:schemeClr val="tx1"/>
                </a:solidFill>
                <a:latin typeface="휴먼모음T"/>
                <a:ea typeface="휴먼모음T"/>
              </a:rPr>
              <a:t>17,</a:t>
            </a:r>
            <a:r>
              <a:rPr lang="ko-KR" altLang="en-US" sz="2400" dirty="0">
                <a:solidFill>
                  <a:schemeClr val="tx1"/>
                </a:solidFill>
                <a:latin typeface="휴먼모음T"/>
                <a:ea typeface="휴먼모음T"/>
              </a:rPr>
              <a:t>18)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600" dirty="0">
                <a:solidFill>
                  <a:schemeClr val="tx1"/>
                </a:solidFill>
                <a:latin typeface="휴먼모음T"/>
                <a:ea typeface="휴먼모음T"/>
              </a:rPr>
              <a:t>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05664-B46C-42D1-B4FB-A7F4D3F5382F}"/>
              </a:ext>
            </a:extLst>
          </p:cNvPr>
          <p:cNvSpPr txBox="1"/>
          <p:nvPr/>
        </p:nvSpPr>
        <p:spPr>
          <a:xfrm>
            <a:off x="5364110" y="1201293"/>
            <a:ext cx="2376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50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율법이나 선지자</a:t>
            </a:r>
            <a:endParaRPr lang="ko-KR" alt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C35D54-DD8A-418C-A728-7AC0C7A575A4}"/>
              </a:ext>
            </a:extLst>
          </p:cNvPr>
          <p:cNvSpPr txBox="1"/>
          <p:nvPr/>
        </p:nvSpPr>
        <p:spPr>
          <a:xfrm>
            <a:off x="603534" y="3173335"/>
            <a:ext cx="129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ko-KR" sz="2400" b="1" dirty="0">
                <a:latin typeface="한컴 윤체 L"/>
                <a:ea typeface="한컴 윤체 L"/>
              </a:rPr>
              <a:t>성경은</a:t>
            </a:r>
            <a:endParaRPr lang="ko-KR" alt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1" bldLvl="0" animBg="1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363331" cy="751829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 lang="ko-KR" altLang="en-US"/>
            </a:pPr>
            <a:r>
              <a:rPr lang="ko-KR" altLang="en-US" b="1"/>
              <a:t>성경에 대한 예수님의 말씀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196721"/>
            <a:ext cx="3826763" cy="403250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200" dirty="0">
                <a:solidFill>
                  <a:schemeClr val="tx1"/>
                </a:solidFill>
                <a:latin typeface="휴먼모음T"/>
                <a:ea typeface="휴먼모음T"/>
              </a:rPr>
              <a:t>마22:23-33 사두개인</a:t>
            </a:r>
            <a:r>
              <a:rPr lang="ko-KR" altLang="en-US" sz="2200" dirty="0">
                <a:solidFill>
                  <a:schemeClr val="tx1"/>
                </a:solidFill>
                <a:latin typeface="휴먼모음T"/>
                <a:ea typeface="휴먼모음T"/>
              </a:rPr>
              <a:t> 논쟁,</a:t>
            </a:r>
            <a:r>
              <a:rPr lang="ko-KR" altLang="ko-KR" sz="2200" dirty="0">
                <a:solidFill>
                  <a:schemeClr val="tx1"/>
                </a:solidFill>
                <a:latin typeface="휴먼모음T"/>
                <a:ea typeface="휴먼모음T"/>
              </a:rPr>
              <a:t> 계대결혼, 죽은 자의 부활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ko-KR" altLang="ko-KR" sz="2200" dirty="0">
              <a:solidFill>
                <a:schemeClr val="tx1"/>
              </a:solidFill>
              <a:latin typeface="휴먼모음T"/>
              <a:ea typeface="휴먼모음T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200" dirty="0">
                <a:solidFill>
                  <a:schemeClr val="tx1"/>
                </a:solidFill>
                <a:latin typeface="휴먼모음T"/>
                <a:ea typeface="휴먼모음T"/>
              </a:rPr>
              <a:t>마22:41-46 다윗의 자손, 다윗의 주님, 메시아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ko-KR" altLang="ko-KR" sz="2200" dirty="0">
              <a:solidFill>
                <a:schemeClr val="tx1"/>
              </a:solidFill>
              <a:latin typeface="휴먼모음T"/>
              <a:ea typeface="휴먼모음T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200" dirty="0">
                <a:solidFill>
                  <a:schemeClr val="tx1"/>
                </a:solidFill>
                <a:latin typeface="휴먼모음T"/>
                <a:ea typeface="휴먼모음T"/>
              </a:rPr>
              <a:t>성경의 단어, 시제까지 논증의 근거로 삼</a:t>
            </a:r>
            <a:r>
              <a:rPr lang="ko-KR" altLang="en-US" sz="2200" dirty="0">
                <a:solidFill>
                  <a:schemeClr val="tx1"/>
                </a:solidFill>
                <a:latin typeface="휴먼모음T"/>
                <a:ea typeface="휴먼모음T"/>
              </a:rPr>
              <a:t>으셨다!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65179" y="1196721"/>
            <a:ext cx="4608576" cy="3600449"/>
          </a:xfrm>
        </p:spPr>
        <p:style>
          <a:lnRef idx="2">
            <a:schemeClr val="accent4"/>
          </a:lnRef>
          <a:fillRef idx="1">
            <a:schemeClr val="lt1"/>
          </a:fillRef>
          <a:effectRef idx="2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40000"/>
              </a:lnSpc>
              <a:buNone/>
              <a:defRPr lang="ko-KR" altLang="en-US"/>
            </a:pPr>
            <a:r>
              <a:rPr lang="ko-KR" altLang="en-US" sz="2100" dirty="0">
                <a:solidFill>
                  <a:schemeClr val="tx1"/>
                </a:solidFill>
                <a:latin typeface="휴먼모음T"/>
                <a:ea typeface="휴먼모음T"/>
              </a:rPr>
              <a:t>죽은 자의 부활을 </a:t>
            </a:r>
            <a:r>
              <a:rPr lang="ko-KR" altLang="en-US" sz="2100" dirty="0" err="1">
                <a:solidFill>
                  <a:schemeClr val="tx1"/>
                </a:solidFill>
                <a:latin typeface="휴먼모음T"/>
                <a:ea typeface="휴먼모음T"/>
              </a:rPr>
              <a:t>논할진대</a:t>
            </a:r>
            <a:r>
              <a:rPr lang="ko-KR" altLang="en-US" sz="2100" dirty="0">
                <a:solidFill>
                  <a:schemeClr val="tx1"/>
                </a:solidFill>
                <a:latin typeface="휴먼모음T"/>
                <a:ea typeface="휴먼모음T"/>
              </a:rPr>
              <a:t> 하나님이 너희에게 말씀하신 바 </a:t>
            </a:r>
            <a:r>
              <a:rPr lang="ko-KR" altLang="en-US" sz="2100" dirty="0">
                <a:ln w="19050" cap="flat" cmpd="sng" algn="ctr">
                  <a:solidFill>
                    <a:schemeClr val="accent5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5"/>
                </a:solidFill>
                <a:latin typeface="휴먼모음T"/>
                <a:ea typeface="휴먼모음T"/>
              </a:rPr>
              <a:t>나는 아브라함의 하나님이요 이삭의 하나님이요 야곱의 </a:t>
            </a:r>
            <a:r>
              <a:rPr lang="ko-KR" altLang="en-US" sz="2100" dirty="0" err="1">
                <a:ln w="19050" cap="flat" cmpd="sng" algn="ctr">
                  <a:solidFill>
                    <a:schemeClr val="accent5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5"/>
                </a:solidFill>
                <a:latin typeface="휴먼모음T"/>
                <a:ea typeface="휴먼모음T"/>
              </a:rPr>
              <a:t>하나님이로라</a:t>
            </a:r>
            <a:r>
              <a:rPr lang="ko-KR" altLang="en-US" sz="2100" dirty="0">
                <a:ln w="19050" cap="flat" cmpd="sng" algn="ctr">
                  <a:solidFill>
                    <a:schemeClr val="accent5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5"/>
                </a:solidFill>
                <a:latin typeface="휴먼모음T"/>
                <a:ea typeface="휴먼모음T"/>
              </a:rPr>
              <a:t> 하신 것(출3:6)</a:t>
            </a:r>
            <a:r>
              <a:rPr lang="ko-KR" altLang="en-US" sz="2100" dirty="0">
                <a:solidFill>
                  <a:schemeClr val="tx1"/>
                </a:solidFill>
                <a:latin typeface="휴먼모음T"/>
                <a:ea typeface="휴먼모음T"/>
              </a:rPr>
              <a:t>을 읽어 보지 못하였느냐 하나님은 죽은 자의 하나님이 아니요 살아 있는 자의 </a:t>
            </a:r>
            <a:r>
              <a:rPr lang="ko-KR" altLang="en-US" sz="2100" dirty="0" err="1">
                <a:solidFill>
                  <a:schemeClr val="tx1"/>
                </a:solidFill>
                <a:latin typeface="휴먼모음T"/>
                <a:ea typeface="휴먼모음T"/>
              </a:rPr>
              <a:t>하나님이시니라</a:t>
            </a:r>
            <a:r>
              <a:rPr lang="ko-KR" altLang="en-US" sz="2100" dirty="0">
                <a:solidFill>
                  <a:schemeClr val="tx1"/>
                </a:solidFill>
                <a:latin typeface="휴먼모음T"/>
                <a:ea typeface="휴먼모음T"/>
              </a:rPr>
              <a:t> 하시니 (마22:31, 32)</a:t>
            </a:r>
            <a:r>
              <a:rPr lang="ko-KR" altLang="en-US" sz="1900" dirty="0">
                <a:solidFill>
                  <a:schemeClr val="tx1"/>
                </a:solidFill>
                <a:latin typeface="휴먼모음T"/>
                <a:ea typeface="휴먼모음T"/>
              </a:rPr>
              <a:t> </a:t>
            </a:r>
            <a:endParaRPr lang="ko-KR" altLang="en-US" sz="19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>
              <a:buNone/>
              <a:defRPr lang="ko-KR" altLang="en-US"/>
            </a:pPr>
            <a:endParaRPr lang="ko-KR" altLang="en-US" sz="1900" b="0" i="0" kern="1200" spc="5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1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12355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3600" b="1"/>
              <a:t>성경에 더하거나 빼면 안됨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985240"/>
            <a:ext cx="4038600" cy="4608640"/>
          </a:xfrm>
        </p:spPr>
        <p:style>
          <a:lnRef idx="2">
            <a:schemeClr val="accent5"/>
          </a:lnRef>
          <a:fillRef idx="1">
            <a:schemeClr val="lt1"/>
          </a:fillRef>
          <a:effectRef idx="2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내가 너희에게 명령하는 말을 너희는</a:t>
            </a:r>
            <a:r>
              <a:rPr lang="ko-KR" altLang="ko-KR" sz="1900" dirty="0">
                <a:ln w="1905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latin typeface="한컴 윤체 L"/>
                <a:ea typeface="한컴 윤체 L"/>
              </a:rPr>
              <a:t> 가감하지 말고 </a:t>
            </a: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내가 너희에게 내리는 너희 하나님 여호와의 명령을 지키라</a:t>
            </a:r>
            <a:r>
              <a:rPr lang="ko-KR" altLang="en-US" sz="19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(신4:2)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 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내가 너희에게 명령하는 이 모든 말을 너희는 지켜 행하고 그것에 </a:t>
            </a:r>
            <a:r>
              <a:rPr lang="ko-KR" altLang="ko-KR" sz="1900" dirty="0">
                <a:ln w="1905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latin typeface="한컴 윤체 L"/>
                <a:ea typeface="한컴 윤체 L"/>
              </a:rPr>
              <a:t>가감하지 </a:t>
            </a:r>
            <a:r>
              <a:rPr lang="ko-KR" altLang="ko-KR" sz="1900" dirty="0" err="1">
                <a:ln w="1905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latin typeface="한컴 윤체 L"/>
                <a:ea typeface="한컴 윤체 L"/>
              </a:rPr>
              <a:t>말지니라</a:t>
            </a: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(신12:32)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ko-KR" altLang="ko-KR" sz="19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너는 그의 말씀에 </a:t>
            </a:r>
            <a:r>
              <a:rPr lang="ko-KR" altLang="ko-KR" sz="1900" dirty="0">
                <a:ln w="19050" cap="flat" cmpd="sng" algn="ctr">
                  <a:solidFill>
                    <a:schemeClr val="accent1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1"/>
                </a:solidFill>
                <a:latin typeface="한컴 윤체 L"/>
                <a:ea typeface="한컴 윤체 L"/>
              </a:rPr>
              <a:t>더하지 말라 </a:t>
            </a: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그가 너를 책망하시겠고 너는 거짓말하는 자가 될까 </a:t>
            </a:r>
            <a:r>
              <a:rPr lang="ko-KR" altLang="ko-KR" sz="1900" dirty="0" err="1">
                <a:solidFill>
                  <a:schemeClr val="tx1"/>
                </a:solidFill>
                <a:latin typeface="한컴 윤체 L"/>
                <a:ea typeface="한컴 윤체 L"/>
              </a:rPr>
              <a:t>두려우니라</a:t>
            </a:r>
            <a:r>
              <a:rPr lang="ko-KR" altLang="en-US" sz="19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(잠언30:6)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64810" y="985240"/>
            <a:ext cx="4104513" cy="4500895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tabLst>
                <a:tab pos="0" algn="l"/>
              </a:tabLst>
              <a:defRPr lang="ko-KR" altLang="en-US"/>
            </a:pPr>
            <a:r>
              <a:rPr lang="ko-KR" altLang="ko-KR" sz="2000" dirty="0">
                <a:solidFill>
                  <a:schemeClr val="tx1"/>
                </a:solidFill>
                <a:latin typeface="휴먼모음T"/>
                <a:ea typeface="휴먼모음T"/>
              </a:rPr>
              <a:t>내가 이 두루마리의 예언의 말씀을 듣는 모든 사람에게 </a:t>
            </a:r>
            <a:r>
              <a:rPr lang="ko-KR" altLang="ko-KR" sz="2000" dirty="0" err="1">
                <a:solidFill>
                  <a:schemeClr val="tx1"/>
                </a:solidFill>
                <a:latin typeface="휴먼모음T"/>
                <a:ea typeface="휴먼모음T"/>
              </a:rPr>
              <a:t>증언하노니</a:t>
            </a:r>
            <a:r>
              <a:rPr lang="ko-KR" altLang="ko-KR" sz="2000" dirty="0">
                <a:solidFill>
                  <a:schemeClr val="tx1"/>
                </a:solidFill>
                <a:latin typeface="휴먼모음T"/>
                <a:ea typeface="휴먼모음T"/>
              </a:rPr>
              <a:t> 만일 누구든지 이것들 외에 </a:t>
            </a:r>
            <a:r>
              <a:rPr lang="ko-KR" altLang="ko-KR" sz="2000" dirty="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latin typeface="휴먼모음T"/>
                <a:ea typeface="휴먼모음T"/>
              </a:rPr>
              <a:t>더하면 </a:t>
            </a:r>
            <a:r>
              <a:rPr lang="ko-KR" altLang="ko-KR" sz="2000" dirty="0">
                <a:solidFill>
                  <a:schemeClr val="tx1"/>
                </a:solidFill>
                <a:latin typeface="휴먼모음T"/>
                <a:ea typeface="휴먼모음T"/>
              </a:rPr>
              <a:t>하나님이 이 두루마리에 기록된 재앙들을 그에게 더하실 것이요</a:t>
            </a:r>
          </a:p>
          <a:p>
            <a:pPr marL="0" indent="0">
              <a:lnSpc>
                <a:spcPct val="120000"/>
              </a:lnSpc>
              <a:buNone/>
              <a:tabLst>
                <a:tab pos="0" algn="l"/>
              </a:tabLst>
              <a:defRPr lang="ko-KR" altLang="en-US"/>
            </a:pPr>
            <a:r>
              <a:rPr lang="ko-KR" altLang="ko-KR" sz="2000" dirty="0">
                <a:solidFill>
                  <a:schemeClr val="tx1"/>
                </a:solidFill>
                <a:latin typeface="휴먼모음T"/>
                <a:ea typeface="휴먼모음T"/>
              </a:rPr>
              <a:t>만일 누구든지 이 두루마리의 예언의 말씀에서 </a:t>
            </a:r>
            <a:r>
              <a:rPr lang="ko-KR" altLang="ko-KR" sz="2000" dirty="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latin typeface="휴먼모음T"/>
                <a:ea typeface="휴먼모음T"/>
              </a:rPr>
              <a:t>제하여 버리면 </a:t>
            </a:r>
            <a:r>
              <a:rPr lang="ko-KR" altLang="ko-KR" sz="2000" dirty="0">
                <a:solidFill>
                  <a:schemeClr val="tx1"/>
                </a:solidFill>
                <a:latin typeface="휴먼모음T"/>
                <a:ea typeface="휴먼모음T"/>
              </a:rPr>
              <a:t>하나님이 이 두루마리에 기록된 생명나무와 및 거룩한 성에 참여함을 제하여 </a:t>
            </a:r>
            <a:r>
              <a:rPr lang="ko-KR" altLang="ko-KR" sz="2000" dirty="0" err="1">
                <a:solidFill>
                  <a:schemeClr val="tx1"/>
                </a:solidFill>
                <a:latin typeface="휴먼모음T"/>
                <a:ea typeface="휴먼모음T"/>
              </a:rPr>
              <a:t>버리시리라</a:t>
            </a:r>
            <a:r>
              <a:rPr lang="ko-KR" altLang="ko-KR" sz="2000" dirty="0">
                <a:solidFill>
                  <a:schemeClr val="tx1"/>
                </a:solidFill>
                <a:latin typeface="휴먼모음T"/>
                <a:ea typeface="휴먼모음T"/>
              </a:rPr>
              <a:t>(계22:18-19)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1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684365"/>
          </a:xfrm>
        </p:spPr>
        <p:style>
          <a:lnRef idx="2">
            <a:schemeClr val="accent5">
              <a:shade val="2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3600" b="1" dirty="0"/>
              <a:t>오류로 보이는 말씀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57251"/>
            <a:ext cx="4038600" cy="187226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000" dirty="0">
                <a:solidFill>
                  <a:schemeClr val="tx1"/>
                </a:solidFill>
                <a:latin typeface="한컴 윤체 L"/>
                <a:ea typeface="한컴 윤체 L"/>
              </a:rPr>
              <a:t>민25:9</a:t>
            </a:r>
            <a:r>
              <a:rPr lang="ko-KR" altLang="en-US" sz="20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2000" dirty="0">
                <a:solidFill>
                  <a:schemeClr val="tx1"/>
                </a:solidFill>
                <a:latin typeface="한컴 윤체 L"/>
                <a:ea typeface="한컴 윤체 L"/>
              </a:rPr>
              <a:t>(</a:t>
            </a:r>
            <a:r>
              <a:rPr lang="ko-KR" altLang="ko-KR" sz="2000" dirty="0" err="1">
                <a:solidFill>
                  <a:schemeClr val="tx1"/>
                </a:solidFill>
                <a:latin typeface="한컴 윤체 L"/>
                <a:ea typeface="한컴 윤체 L"/>
              </a:rPr>
              <a:t>모압여인과</a:t>
            </a:r>
            <a:r>
              <a:rPr lang="ko-KR" altLang="ko-KR" sz="2000" dirty="0">
                <a:solidFill>
                  <a:schemeClr val="tx1"/>
                </a:solidFill>
                <a:latin typeface="한컴 윤체 L"/>
                <a:ea typeface="한컴 윤체 L"/>
              </a:rPr>
              <a:t> 음행사건)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000" b="1" dirty="0">
                <a:solidFill>
                  <a:schemeClr val="tx1"/>
                </a:solidFill>
                <a:latin typeface="한컴 윤체 L"/>
                <a:ea typeface="한컴 윤체 L"/>
              </a:rPr>
              <a:t>그 염병으로 </a:t>
            </a:r>
            <a:r>
              <a:rPr lang="ko-KR" altLang="ko-KR" sz="2000" b="1" u="sng" dirty="0">
                <a:solidFill>
                  <a:schemeClr val="tx1"/>
                </a:solidFill>
                <a:latin typeface="한컴 윤체 L"/>
                <a:ea typeface="한컴 윤체 L"/>
              </a:rPr>
              <a:t>죽은 자가 이만 사천 명</a:t>
            </a:r>
            <a:r>
              <a:rPr lang="ko-KR" altLang="ko-KR" sz="2000" b="1" dirty="0">
                <a:solidFill>
                  <a:schemeClr val="tx1"/>
                </a:solidFill>
                <a:latin typeface="한컴 윤체 L"/>
                <a:ea typeface="한컴 윤체 L"/>
              </a:rPr>
              <a:t>이었더라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solidFill>
                  <a:schemeClr val="tx1"/>
                </a:solidFill>
                <a:latin typeface="한컴 윤체 L"/>
                <a:ea typeface="한컴 윤체 L"/>
              </a:rPr>
              <a:t>           </a:t>
            </a:r>
            <a:r>
              <a:rPr lang="ko-KR" altLang="en-US" sz="2000" b="1" dirty="0">
                <a:solidFill>
                  <a:schemeClr val="tx1"/>
                </a:solidFill>
                <a:latin typeface="한컴 윤체 L"/>
                <a:ea typeface="한컴 윤체 L"/>
              </a:rPr>
              <a:t>             </a:t>
            </a:r>
            <a:r>
              <a:rPr lang="ko-KR" altLang="en-US" b="1" dirty="0">
                <a:solidFill>
                  <a:schemeClr val="tx1"/>
                </a:solidFill>
                <a:latin typeface="한컴 윤체 L"/>
                <a:ea typeface="한컴 윤체 L"/>
              </a:rPr>
              <a:t>24,000명</a:t>
            </a:r>
            <a:endParaRPr lang="ko-KR" altLang="en-US" sz="2300" b="1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6028" y="3001521"/>
            <a:ext cx="4039772" cy="223231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000" dirty="0">
                <a:solidFill>
                  <a:schemeClr val="tx1"/>
                </a:solidFill>
                <a:latin typeface="한컴 윤체 L"/>
                <a:ea typeface="한컴 윤체 L"/>
              </a:rPr>
              <a:t>고전 10:8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000" b="1" dirty="0">
                <a:solidFill>
                  <a:schemeClr val="tx1"/>
                </a:solidFill>
                <a:latin typeface="한컴 윤체 L"/>
                <a:ea typeface="한컴 윤체 L"/>
              </a:rPr>
              <a:t>그들 중의 어떤 사람들이 </a:t>
            </a:r>
            <a:r>
              <a:rPr lang="ko-KR" altLang="ko-KR" sz="2000" b="1" dirty="0" err="1">
                <a:solidFill>
                  <a:schemeClr val="tx1"/>
                </a:solidFill>
                <a:latin typeface="한컴 윤체 L"/>
                <a:ea typeface="한컴 윤체 L"/>
              </a:rPr>
              <a:t>음행하다가</a:t>
            </a:r>
            <a:r>
              <a:rPr lang="ko-KR" altLang="ko-KR" sz="2000" b="1" dirty="0">
                <a:solidFill>
                  <a:schemeClr val="tx1"/>
                </a:solidFill>
                <a:latin typeface="한컴 윤체 L"/>
                <a:ea typeface="한컴 윤체 L"/>
              </a:rPr>
              <a:t> 하루에 </a:t>
            </a:r>
            <a:r>
              <a:rPr lang="ko-KR" altLang="ko-KR" sz="2000" b="1" u="sng" dirty="0">
                <a:solidFill>
                  <a:schemeClr val="tx1"/>
                </a:solidFill>
                <a:latin typeface="한컴 윤체 L"/>
                <a:ea typeface="한컴 윤체 L"/>
              </a:rPr>
              <a:t>이만 삼천 명이 </a:t>
            </a:r>
            <a:r>
              <a:rPr lang="ko-KR" altLang="ko-KR" sz="2000" b="1" u="sng" dirty="0" err="1">
                <a:solidFill>
                  <a:schemeClr val="tx1"/>
                </a:solidFill>
                <a:latin typeface="한컴 윤체 L"/>
                <a:ea typeface="한컴 윤체 L"/>
              </a:rPr>
              <a:t>죽었나니</a:t>
            </a:r>
            <a:r>
              <a:rPr lang="ko-KR" altLang="ko-KR" sz="2000" b="1" dirty="0">
                <a:solidFill>
                  <a:schemeClr val="tx1"/>
                </a:solidFill>
                <a:latin typeface="한컴 윤체 L"/>
                <a:ea typeface="한컴 윤체 L"/>
              </a:rPr>
              <a:t> 우리는 그들과 같이 </a:t>
            </a:r>
            <a:r>
              <a:rPr lang="ko-KR" altLang="ko-KR" sz="2000" b="1" dirty="0" err="1">
                <a:solidFill>
                  <a:schemeClr val="tx1"/>
                </a:solidFill>
                <a:latin typeface="한컴 윤체 L"/>
                <a:ea typeface="한컴 윤체 L"/>
              </a:rPr>
              <a:t>음행하지</a:t>
            </a:r>
            <a:r>
              <a:rPr lang="ko-KR" altLang="ko-KR" sz="2000" b="1" dirty="0">
                <a:solidFill>
                  <a:schemeClr val="tx1"/>
                </a:solidFill>
                <a:latin typeface="한컴 윤체 L"/>
                <a:ea typeface="한컴 윤체 L"/>
              </a:rPr>
              <a:t> 말자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solidFill>
                  <a:schemeClr val="tx1"/>
                </a:solidFill>
                <a:latin typeface="한컴 윤체 L"/>
                <a:ea typeface="한컴 윤체 L"/>
              </a:rPr>
              <a:t>           </a:t>
            </a:r>
            <a:r>
              <a:rPr lang="ko-KR" altLang="en-US" sz="2000" dirty="0">
                <a:solidFill>
                  <a:schemeClr val="tx1"/>
                </a:solidFill>
                <a:latin typeface="한컴 윤체 L"/>
                <a:ea typeface="한컴 윤체 L"/>
              </a:rPr>
              <a:t>             </a:t>
            </a:r>
            <a:r>
              <a:rPr lang="ko-KR" altLang="en-US" b="1" dirty="0">
                <a:solidFill>
                  <a:schemeClr val="tx1"/>
                </a:solidFill>
                <a:latin typeface="한컴 윤체 L"/>
                <a:ea typeface="한컴 윤체 L"/>
              </a:rPr>
              <a:t>23,000명 </a:t>
            </a:r>
            <a:endParaRPr lang="ko-KR" altLang="en-US" sz="2300" b="1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4648200" y="1057252"/>
            <a:ext cx="4038600" cy="4176580"/>
          </a:xfrm>
        </p:spPr>
        <p:style>
          <a:lnRef idx="2">
            <a:schemeClr val="accent6"/>
          </a:lnRef>
          <a:fillRef idx="1">
            <a:schemeClr val="lt1"/>
          </a:fillRef>
          <a:effectRef idx="2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>
              <a:buNone/>
              <a:defRPr lang="ko-KR" altLang="en-US"/>
            </a:pPr>
            <a:r>
              <a:rPr lang="ko-KR" altLang="en-US" sz="1900" b="1" dirty="0"/>
              <a:t>1. 일상적인 언어의 진실성 </a:t>
            </a:r>
          </a:p>
          <a:p>
            <a:pPr>
              <a:buNone/>
              <a:defRPr lang="ko-KR" altLang="en-US"/>
            </a:pPr>
            <a:r>
              <a:rPr lang="ko-KR" altLang="en-US" sz="1900" b="1" dirty="0"/>
              <a:t>예) 전쟁기사 사망자수</a:t>
            </a:r>
          </a:p>
          <a:p>
            <a:pPr>
              <a:buNone/>
              <a:defRPr lang="ko-KR" altLang="en-US"/>
            </a:pPr>
            <a:r>
              <a:rPr lang="ko-KR" altLang="en-US" sz="1900" b="1" dirty="0"/>
              <a:t>예) 우리집에서 교회까지의 거리</a:t>
            </a:r>
          </a:p>
          <a:p>
            <a:pPr>
              <a:buNone/>
              <a:defRPr lang="ko-KR" altLang="en-US"/>
            </a:pPr>
            <a:endParaRPr lang="ko-KR" altLang="en-US" sz="2000" dirty="0"/>
          </a:p>
          <a:p>
            <a:pPr marL="0" indent="0">
              <a:lnSpc>
                <a:spcPct val="110000"/>
              </a:lnSpc>
              <a:buNone/>
              <a:defRPr lang="ko-KR" altLang="en-US"/>
            </a:pPr>
            <a:endParaRPr lang="ko-KR" altLang="en-US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  <a:defRPr lang="ko-KR" altLang="en-US"/>
            </a:pPr>
            <a:endParaRPr lang="ko-KR" altLang="en-US" sz="1900" b="1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buNone/>
              <a:defRPr lang="ko-KR" altLang="en-US"/>
            </a:pPr>
            <a:endParaRPr lang="ko-KR" altLang="en-US" sz="1900" b="1" dirty="0">
              <a:solidFill>
                <a:schemeClr val="tx1"/>
              </a:solidFill>
            </a:endParaRPr>
          </a:p>
          <a:p>
            <a:pPr>
              <a:buNone/>
              <a:defRPr lang="ko-KR" altLang="en-US"/>
            </a:pPr>
            <a:endParaRPr lang="ko-KR" altLang="en-US" sz="2100" dirty="0"/>
          </a:p>
          <a:p>
            <a:pPr>
              <a:buNone/>
              <a:defRPr lang="ko-KR" altLang="en-US"/>
            </a:pPr>
            <a:r>
              <a:rPr lang="ko-KR" altLang="en-US" dirty="0"/>
              <a:t> </a:t>
            </a:r>
          </a:p>
          <a:p>
            <a:pPr>
              <a:buNone/>
              <a:defRPr lang="ko-KR" altLang="en-US"/>
            </a:pPr>
            <a:endParaRPr lang="ko-KR" altLang="en-US" dirty="0"/>
          </a:p>
          <a:p>
            <a:pPr>
              <a:buNone/>
              <a:defRPr lang="ko-KR" altLang="en-US"/>
            </a:pPr>
            <a:r>
              <a:rPr lang="ko-KR" altLang="en-US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1230" y="2541246"/>
            <a:ext cx="4038600" cy="105541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b="1" dirty="0">
                <a:solidFill>
                  <a:schemeClr val="tx1"/>
                </a:solidFill>
              </a:rPr>
              <a:t>2. 성경이 기록된 이후 1900년을 지나면서 </a:t>
            </a:r>
            <a:r>
              <a:rPr lang="ko-KR" altLang="en-US" b="1" dirty="0"/>
              <a:t>교사들에 의해 </a:t>
            </a:r>
            <a:r>
              <a:rPr lang="ko-KR" altLang="en-US" b="1" dirty="0" err="1">
                <a:solidFill>
                  <a:schemeClr val="tx1"/>
                </a:solidFill>
              </a:rPr>
              <a:t>답변되지</a:t>
            </a:r>
            <a:r>
              <a:rPr lang="ko-KR" altLang="en-US" b="1" dirty="0">
                <a:solidFill>
                  <a:schemeClr val="tx1"/>
                </a:solidFill>
              </a:rPr>
              <a:t> 못한 부분은 없다.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199" y="3888178"/>
            <a:ext cx="3889440" cy="108196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b="1" dirty="0">
                <a:solidFill>
                  <a:schemeClr val="tx1"/>
                </a:solidFill>
              </a:rPr>
              <a:t>3. 이러한 문제들에 대한 답변은  성경주석이나 </a:t>
            </a:r>
            <a:r>
              <a:rPr lang="ko-KR" altLang="en-US" b="1" dirty="0" err="1">
                <a:solidFill>
                  <a:schemeClr val="tx1"/>
                </a:solidFill>
              </a:rPr>
              <a:t>성경난제</a:t>
            </a:r>
            <a:r>
              <a:rPr lang="ko-KR" altLang="en-US" b="1" dirty="0">
                <a:solidFill>
                  <a:schemeClr val="tx1"/>
                </a:solidFill>
              </a:rPr>
              <a:t> 백과사전 등에 자세히 나와있다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1" bldLvl="0" animBg="1"/>
      <p:bldP spid="4" grpId="2" bldLvl="0" animBg="1"/>
      <p:bldP spid="5" grpId="3" bldLvl="0" animBg="1"/>
      <p:bldP spid="6" grpId="4" bldLvl="0" animBg="1"/>
      <p:bldP spid="7" grpId="5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457200" y="228865"/>
            <a:ext cx="8229600" cy="7034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3600" b="1" dirty="0"/>
              <a:t>성경주석, 성경사전  </a:t>
            </a:r>
          </a:p>
        </p:txBody>
      </p:sp>
      <p:pic>
        <p:nvPicPr>
          <p:cNvPr id="3" name="그림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80" y="1129261"/>
            <a:ext cx="3528490" cy="4320599"/>
          </a:xfrm>
          <a:prstGeom prst="rect">
            <a:avLst/>
          </a:prstGeom>
        </p:spPr>
      </p:pic>
      <p:pic>
        <p:nvPicPr>
          <p:cNvPr id="4" name="그림 3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1" y="1273280"/>
            <a:ext cx="4032560" cy="38885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indefinite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2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450" y="248792"/>
            <a:ext cx="8713150" cy="66443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3600" b="1" dirty="0"/>
              <a:t>성경에 오류가 있다고 한다면?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50" y="1201270"/>
            <a:ext cx="4176522" cy="3379875"/>
          </a:xfrm>
          <a:prstGeom prst="rect">
            <a:avLst/>
          </a:prstGeom>
        </p:spPr>
      </p:pic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427982" y="1129260"/>
            <a:ext cx="4680648" cy="4243983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30000"/>
              </a:lnSpc>
              <a:defRPr lang="ko-KR" altLang="en-US"/>
            </a:pPr>
            <a:r>
              <a:rPr lang="ko-KR" altLang="en-US" sz="1800" b="1" dirty="0">
                <a:latin typeface="바탕"/>
                <a:ea typeface="바탕"/>
              </a:rPr>
              <a:t> </a:t>
            </a:r>
            <a:r>
              <a:rPr lang="ko-KR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심각한 도덕적 문제에 직면</a:t>
            </a:r>
          </a:p>
          <a:p>
            <a:pPr marL="0" indent="0">
              <a:lnSpc>
                <a:spcPct val="130000"/>
              </a:lnSpc>
              <a:defRPr lang="ko-KR" altLang="en-US"/>
            </a:pP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하나님 말씀을 전적으로 믿을 수 없게 </a:t>
            </a: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됨</a:t>
            </a:r>
          </a:p>
          <a:p>
            <a:pPr marL="0" indent="0">
              <a:lnSpc>
                <a:spcPct val="130000"/>
              </a:lnSpc>
              <a:defRPr lang="ko-KR" altLang="en-US"/>
            </a:pP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 하나님 말씀 위에 사람의 생각을 놓음 </a:t>
            </a:r>
          </a:p>
          <a:p>
            <a:pPr marL="0" indent="0">
              <a:lnSpc>
                <a:spcPct val="130000"/>
              </a:lnSpc>
              <a:defRPr lang="ko-KR" altLang="en-US"/>
            </a:pP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교리적 문제</a:t>
            </a: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  <a:p>
            <a:pPr marL="0" indent="0">
              <a:lnSpc>
                <a:spcPct val="130000"/>
              </a:lnSpc>
              <a:buNone/>
              <a:defRPr lang="ko-KR" altLang="en-US"/>
            </a:pP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  </a:t>
            </a:r>
            <a:r>
              <a:rPr lang="ko-KR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1) 창세기 역사성 부인</a:t>
            </a: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2) 기적에 대한 거부</a:t>
            </a:r>
          </a:p>
          <a:p>
            <a:pPr marL="0" indent="0">
              <a:lnSpc>
                <a:spcPct val="130000"/>
              </a:lnSpc>
              <a:buNone/>
              <a:defRPr lang="ko-KR" altLang="en-US"/>
            </a:pP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  </a:t>
            </a:r>
            <a:r>
              <a:rPr lang="ko-KR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3) 죄에 대한 비성경적 정</a:t>
            </a: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의</a:t>
            </a:r>
          </a:p>
          <a:p>
            <a:pPr marL="0" indent="0">
              <a:lnSpc>
                <a:spcPct val="130000"/>
              </a:lnSpc>
              <a:defRPr lang="ko-KR" altLang="en-US"/>
            </a:pP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 간음, 동성애, 결혼</a:t>
            </a:r>
            <a:r>
              <a:rPr lang="en-US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,</a:t>
            </a: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이혼</a:t>
            </a:r>
            <a:r>
              <a:rPr lang="en-US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,</a:t>
            </a: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 재혼, 교회에서 여자 의 위치, 권위에의 순종에 대한 잘못된 견해 </a:t>
            </a:r>
          </a:p>
          <a:p>
            <a:pPr marL="0" indent="0">
              <a:buNone/>
              <a:defRPr lang="ko-KR" altLang="en-US"/>
            </a:pPr>
            <a:endParaRPr lang="ko-KR" altLang="ko-KR" sz="1800" dirty="0">
              <a:latin typeface="한컴 윤체 L"/>
              <a:ea typeface="한컴 윤체 L"/>
            </a:endParaRPr>
          </a:p>
          <a:p>
            <a:pPr marL="0" indent="0">
              <a:buNone/>
              <a:defRPr lang="ko-KR" altLang="en-US"/>
            </a:pPr>
            <a:r>
              <a:rPr lang="ko-KR" altLang="en-US" sz="1800" dirty="0">
                <a:latin typeface="한컴 윤체 L"/>
                <a:ea typeface="한컴 윤체 L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57200" y="1489328"/>
            <a:ext cx="4114800" cy="38439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11851" y="1281152"/>
            <a:ext cx="2577465" cy="363093"/>
          </a:xfrm>
          <a:prstGeom prst="rect">
            <a:avLst/>
          </a:prstGeom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b="1" dirty="0"/>
              <a:t>2019. 서울 동성애 축제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468" y="409193"/>
            <a:ext cx="253747" cy="3604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457200" y="193131"/>
            <a:ext cx="8363332" cy="576489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3200" b="1" dirty="0"/>
              <a:t>성경의 영감과 </a:t>
            </a:r>
            <a:r>
              <a:rPr lang="ko-KR" altLang="en-US" sz="3200" b="1" dirty="0" err="1"/>
              <a:t>무오성</a:t>
            </a:r>
            <a:r>
              <a:rPr lang="ko-KR" altLang="en-US" sz="3200" b="1" dirty="0"/>
              <a:t> 대한 이 세대의 공격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151341"/>
            <a:ext cx="3914967" cy="3661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en-US" dirty="0"/>
              <a:t>2016. 이스라엘 텔아비브 동성애 축제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530" y="1281152"/>
            <a:ext cx="2880400" cy="4207046"/>
          </a:xfrm>
          <a:prstGeom prst="rect">
            <a:avLst/>
          </a:prstGeom>
          <a:effectLst>
            <a:outerShdw blurRad="213360" dist="240030" dir="2700000" sy="117000" algn="ctr" rotWithShape="0">
              <a:srgbClr val="000000">
                <a:alpha val="50000"/>
              </a:srgbClr>
            </a:outerShdw>
            <a:softEdge rad="150027"/>
          </a:effectLst>
        </p:spPr>
      </p:pic>
      <p:pic>
        <p:nvPicPr>
          <p:cNvPr id="2050" name="Picture 2" descr="2019 ìì¸í´ì´ë¬¸íì¶ì ì ëí ì´ë¯¸ì§ ê²ìê²°ê³¼">
            <a:extLst>
              <a:ext uri="{FF2B5EF4-FFF2-40B4-BE49-F238E27FC236}">
                <a16:creationId xmlns:a16="http://schemas.microsoft.com/office/drawing/2014/main" id="{F2B040FA-5BD5-4347-8624-186E3E3CF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675448"/>
            <a:ext cx="4572000" cy="34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3" grpId="3" bldLvl="0" animBg="1"/>
      <p:bldP spid="14" grpId="1" bldLvl="0" animBg="1"/>
      <p:bldP spid="15" grpId="4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828409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3600" b="1" dirty="0"/>
              <a:t> </a:t>
            </a:r>
            <a:r>
              <a:rPr lang="ko-KR" altLang="en-US" sz="3200" b="1" dirty="0"/>
              <a:t>성경의 영감과 </a:t>
            </a:r>
            <a:r>
              <a:rPr lang="ko-KR" altLang="en-US" sz="3200" b="1" dirty="0" err="1"/>
              <a:t>무오성</a:t>
            </a:r>
            <a:r>
              <a:rPr lang="ko-KR" altLang="en-US" sz="3200" b="1" dirty="0"/>
              <a:t> 대한 이 세대의 공격</a:t>
            </a:r>
            <a:endParaRPr lang="ko-KR" altLang="en-US" sz="3600" b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pic>
        <p:nvPicPr>
          <p:cNvPr id="5" name="그림 4"/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251459" y="1417301"/>
            <a:ext cx="4094227" cy="3312460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50" y="1333501"/>
            <a:ext cx="4824608" cy="354027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1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1775354"/>
            <a:ext cx="9144000" cy="1874256"/>
          </a:xfrm>
        </p:spPr>
        <p:txBody>
          <a:bodyPr>
            <a:noAutofit/>
          </a:bodyPr>
          <a:lstStyle/>
          <a:p>
            <a:pPr algn="l">
              <a:defRPr lang="ko-KR" altLang="en-US"/>
            </a:pPr>
            <a:r>
              <a:rPr lang="ko-KR" altLang="en-US" dirty="0"/>
              <a:t>동영상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sz="2400" dirty="0"/>
              <a:t>대구 </a:t>
            </a:r>
            <a:r>
              <a:rPr lang="ko-KR" altLang="en-US" sz="2400" dirty="0" err="1"/>
              <a:t>퀴어</a:t>
            </a:r>
            <a:r>
              <a:rPr lang="ko-KR" altLang="en-US" sz="2400" dirty="0"/>
              <a:t> 문화축제 축도 </a:t>
            </a:r>
            <a:r>
              <a:rPr lang="ko-KR" altLang="en-US" sz="2400" dirty="0" err="1"/>
              <a:t>향린교회</a:t>
            </a:r>
            <a:r>
              <a:rPr lang="ko-KR" altLang="en-US" sz="2400" dirty="0"/>
              <a:t> 목사 </a:t>
            </a:r>
            <a:endParaRPr lang="ko-KR" altLang="en-US" sz="7200" dirty="0"/>
          </a:p>
          <a:p>
            <a:pPr algn="l">
              <a:defRPr lang="ko-KR" altLang="en-US"/>
            </a:pPr>
            <a:r>
              <a:rPr lang="en-US" altLang="ko-KR" sz="1800" dirty="0"/>
              <a:t>https://youtu.be/3iaAFXymAko?list=PLQxwcAF7L1c_jJWcPWOqJpAl3ysKOchfX</a:t>
            </a:r>
            <a:endParaRPr lang="ko-KR" altLang="en-US" sz="1800" dirty="0"/>
          </a:p>
          <a:p>
            <a:pPr algn="l">
              <a:defRPr lang="ko-KR" altLang="en-US"/>
            </a:pPr>
            <a:br>
              <a:rPr lang="en-US" altLang="ko-KR" sz="1300" dirty="0"/>
            </a:br>
            <a:br>
              <a:rPr lang="en-US" altLang="ko-KR" sz="1300" dirty="0"/>
            </a:br>
            <a:r>
              <a:rPr lang="ko-KR" altLang="en-US" sz="2400" dirty="0" err="1"/>
              <a:t>향린교회</a:t>
            </a:r>
            <a:r>
              <a:rPr lang="ko-KR" altLang="en-US" sz="2400" dirty="0"/>
              <a:t> 부목사 동성애 인터뷰</a:t>
            </a:r>
            <a:br>
              <a:rPr lang="en-US" altLang="ko-KR" sz="1300" dirty="0"/>
            </a:br>
            <a:r>
              <a:rPr lang="en-US" altLang="ko-KR" sz="1800" dirty="0"/>
              <a:t>https://youtu.be/fEHt0dfXZ2o?list=PLQxwcAF7L1c_jJWcPWOqJpAl3ysKOchfX</a:t>
            </a:r>
            <a:endParaRPr lang="ko-KR" altLang="en-US" sz="1800" dirty="0"/>
          </a:p>
          <a:p>
            <a:pPr algn="l">
              <a:defRPr lang="ko-KR" altLang="en-US"/>
            </a:pPr>
            <a:endParaRPr lang="ko-KR" altLang="en-US" sz="1800" dirty="0"/>
          </a:p>
          <a:p>
            <a:pPr>
              <a:defRPr lang="ko-KR" altLang="en-US"/>
            </a:pPr>
            <a:endParaRPr lang="ko-KR" altLang="en-US" sz="1300" dirty="0"/>
          </a:p>
          <a:p>
            <a:pPr>
              <a:defRPr lang="ko-KR" altLang="en-US"/>
            </a:pPr>
            <a:endParaRPr lang="ko-KR" altLang="en-US" sz="13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5" y="310682"/>
            <a:ext cx="3960495" cy="25115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096" y="117609"/>
            <a:ext cx="4636759" cy="46535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defRPr lang="ko-KR" altLang="en-US"/>
            </a:pPr>
            <a:r>
              <a:rPr lang="ko-KR" altLang="en-US" sz="1600" b="1" dirty="0"/>
              <a:t>남자와 여자를 창조하시고 남자와 여자가 연합하여 부부가 됨(창2:24)</a:t>
            </a:r>
          </a:p>
          <a:p>
            <a:pPr>
              <a:lnSpc>
                <a:spcPct val="120000"/>
              </a:lnSpc>
              <a:defRPr lang="ko-KR" altLang="en-US"/>
            </a:pPr>
            <a:endParaRPr lang="ko-KR" altLang="en-US" sz="1600" b="1" dirty="0"/>
          </a:p>
          <a:p>
            <a:pPr>
              <a:lnSpc>
                <a:spcPct val="120000"/>
              </a:lnSpc>
              <a:defRPr lang="ko-KR" altLang="en-US"/>
            </a:pPr>
            <a:r>
              <a:rPr lang="ko-KR" altLang="en-US" sz="1600" b="1" dirty="0"/>
              <a:t>소돔과 고모라의 죄악 동성애(창19장)</a:t>
            </a:r>
          </a:p>
          <a:p>
            <a:pPr>
              <a:lnSpc>
                <a:spcPct val="120000"/>
              </a:lnSpc>
              <a:defRPr lang="ko-KR" altLang="en-US"/>
            </a:pPr>
            <a:endParaRPr lang="ko-KR" altLang="en-US" sz="1600" b="1" dirty="0"/>
          </a:p>
          <a:p>
            <a:pPr algn="just">
              <a:lnSpc>
                <a:spcPct val="120000"/>
              </a:lnSpc>
              <a:buNone/>
              <a:defRPr lang="ko-KR" altLang="en-US"/>
            </a:pPr>
            <a:r>
              <a:rPr lang="ko-KR" altLang="en-US" sz="1600" b="1" spc="100" dirty="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곧 그들의 </a:t>
            </a:r>
            <a:r>
              <a:rPr lang="ko-KR" altLang="en-US" sz="1600" b="1" u="sng" spc="100" dirty="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여자들도 순리대로 쓸 것을 바꾸어 역리</a:t>
            </a:r>
            <a:r>
              <a:rPr lang="ko-KR" altLang="en-US" sz="1600" b="1" spc="100" dirty="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로 쓰며...그와 같이 </a:t>
            </a:r>
            <a:r>
              <a:rPr lang="ko-KR" altLang="en-US" sz="1600" b="1" u="sng" spc="100" dirty="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남자들도 순리대로 여자 쓰기를 버리고 서로 향하여 음욕이 불 </a:t>
            </a:r>
            <a:r>
              <a:rPr lang="ko-KR" altLang="en-US" sz="1600" b="1" u="sng" spc="100" dirty="0" err="1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일듯</a:t>
            </a:r>
            <a:r>
              <a:rPr lang="ko-KR" altLang="en-US" sz="1600" b="1" u="sng" spc="100" dirty="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 </a:t>
            </a:r>
            <a:r>
              <a:rPr lang="ko-KR" altLang="en-US" sz="1600" b="1" u="sng" spc="100" dirty="0" err="1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하매</a:t>
            </a:r>
            <a:r>
              <a:rPr lang="ko-KR" altLang="en-US" sz="1600" b="1" u="sng" spc="100" dirty="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 남자가 남자와 더불어 부끄러운 일을 행하여(롬1:26-27) </a:t>
            </a:r>
            <a:r>
              <a:rPr lang="ko-KR" altLang="en-US" sz="1600" b="1" spc="100" dirty="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 </a:t>
            </a:r>
          </a:p>
          <a:p>
            <a:pPr>
              <a:lnSpc>
                <a:spcPct val="120000"/>
              </a:lnSpc>
              <a:buNone/>
              <a:defRPr lang="ko-KR" altLang="en-US"/>
            </a:pPr>
            <a:endParaRPr lang="ko-KR" altLang="en-US" sz="1600" b="1" spc="100" dirty="0">
              <a:solidFill>
                <a:schemeClr val="tx1">
                  <a:lumMod val="50000"/>
                </a:schemeClr>
              </a:solidFill>
              <a:latin typeface="한컴 윤체 L"/>
              <a:ea typeface="한컴 윤체 L"/>
            </a:endParaRPr>
          </a:p>
          <a:p>
            <a:pPr>
              <a:lnSpc>
                <a:spcPct val="120000"/>
              </a:lnSpc>
              <a:buNone/>
              <a:defRPr lang="ko-KR" altLang="en-US"/>
            </a:pPr>
            <a:r>
              <a:rPr lang="ko-KR" altLang="en-US" sz="1600" b="1" spc="100" dirty="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간음하는 자나 탐색하는 자나 </a:t>
            </a:r>
            <a:r>
              <a:rPr lang="ko-KR" altLang="en-US" sz="1600" b="1" u="sng" spc="100" dirty="0" err="1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남색하는</a:t>
            </a:r>
            <a:r>
              <a:rPr lang="ko-KR" altLang="en-US" sz="1600" b="1" u="sng" spc="100" dirty="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 자</a:t>
            </a:r>
            <a:r>
              <a:rPr lang="ko-KR" altLang="en-US" sz="1600" b="1" spc="100" dirty="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나</a:t>
            </a:r>
            <a:r>
              <a:rPr lang="ko-KR" altLang="en-US" sz="1600" b="1" dirty="0"/>
              <a:t>... </a:t>
            </a:r>
            <a:r>
              <a:rPr lang="ko-KR" altLang="en-US" sz="1600" b="1" u="sng" spc="100" dirty="0">
                <a:solidFill>
                  <a:schemeClr val="tx1">
                    <a:lumMod val="50000"/>
                  </a:schemeClr>
                </a:solidFill>
                <a:latin typeface="한컴 윤체 L"/>
                <a:ea typeface="한컴 윤체 L"/>
              </a:rPr>
              <a:t>하나님의 나라를 유업으로 받지 못하리라(고전6:9-10</a:t>
            </a:r>
          </a:p>
          <a:p>
            <a:pPr>
              <a:defRPr lang="ko-KR" altLang="en-US"/>
            </a:pPr>
            <a:endParaRPr lang="ko-KR" altLang="en-US" b="1" u="sng" spc="94" dirty="0">
              <a:solidFill>
                <a:schemeClr val="tx1">
                  <a:lumMod val="50000"/>
                </a:schemeClr>
              </a:solidFill>
              <a:latin typeface="한컴 윤체 L"/>
              <a:ea typeface="한컴 윤체 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2045" y="3001518"/>
            <a:ext cx="255270" cy="3589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8" name="말풍선: 타원형 7"/>
          <p:cNvSpPr/>
          <p:nvPr/>
        </p:nvSpPr>
        <p:spPr>
          <a:xfrm>
            <a:off x="3099910" y="2857500"/>
            <a:ext cx="2541366" cy="1358932"/>
          </a:xfrm>
          <a:prstGeom prst="wedgeEllipse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 lang="ko-KR" altLang="en-US"/>
            </a:pPr>
            <a:r>
              <a:rPr lang="ko-KR" altLang="en-US" sz="3600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시대착오</a:t>
            </a:r>
            <a:r>
              <a:rPr lang="ko-KR" altLang="en-US" sz="2800" dirty="0">
                <a:latin typeface="한컴 바겐세일 B"/>
                <a:ea typeface="한컴 바겐세일 B"/>
              </a:rPr>
              <a:t> </a:t>
            </a:r>
          </a:p>
        </p:txBody>
      </p:sp>
      <p:sp>
        <p:nvSpPr>
          <p:cNvPr id="9" name="말풍선: 모서리가 둥근 사각형 8"/>
          <p:cNvSpPr/>
          <p:nvPr/>
        </p:nvSpPr>
        <p:spPr>
          <a:xfrm>
            <a:off x="5868161" y="265175"/>
            <a:ext cx="3024378" cy="1907667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2">
            <a:schemeClr val="accent3">
              <a:shade val="2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2000" b="1" dirty="0">
                <a:latin typeface="한컴 윤고딕 250"/>
                <a:ea typeface="한컴 윤고딕 250"/>
              </a:rPr>
              <a:t>동성애도 사랑이고 성경에서 예수님은 서로 사랑하라고 하셨다</a:t>
            </a:r>
          </a:p>
          <a:p>
            <a:pPr algn="ctr">
              <a:defRPr lang="ko-KR" altLang="en-US"/>
            </a:pPr>
            <a:r>
              <a:rPr lang="ko-KR" altLang="en-US" sz="2000" b="1" dirty="0">
                <a:latin typeface="한컴 윤고딕 250"/>
                <a:ea typeface="한컴 윤고딕 250"/>
              </a:rPr>
              <a:t>사랑에는 차별이 없다  </a:t>
            </a:r>
          </a:p>
        </p:txBody>
      </p:sp>
      <p:sp>
        <p:nvSpPr>
          <p:cNvPr id="10" name="말풍선: 모서리가 둥근 사각형 9"/>
          <p:cNvSpPr/>
          <p:nvPr/>
        </p:nvSpPr>
        <p:spPr>
          <a:xfrm>
            <a:off x="683514" y="4153680"/>
            <a:ext cx="3888486" cy="1214848"/>
          </a:xfrm>
          <a:prstGeom prst="wedgeRoundRectCallout">
            <a:avLst>
              <a:gd name="adj1" fmla="val -20833"/>
              <a:gd name="adj2" fmla="val 6250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ctr"/>
          <a:lstStyle/>
          <a:p>
            <a:pPr algn="ctr">
              <a:lnSpc>
                <a:spcPct val="120000"/>
              </a:lnSpc>
              <a:defRPr lang="ko-KR" altLang="en-US"/>
            </a:pPr>
            <a:r>
              <a:rPr lang="ko-KR" altLang="en-US" b="1">
                <a:latin typeface="휴먼매직체"/>
                <a:ea typeface="휴먼매직체"/>
              </a:rPr>
              <a:t>성경의 동성애는 동성애가 아니라 당시 문화적인 악습이었다.</a:t>
            </a:r>
          </a:p>
        </p:txBody>
      </p:sp>
      <p:sp>
        <p:nvSpPr>
          <p:cNvPr id="11" name="말풍선: 사각형 10"/>
          <p:cNvSpPr/>
          <p:nvPr/>
        </p:nvSpPr>
        <p:spPr>
          <a:xfrm>
            <a:off x="3502723" y="525875"/>
            <a:ext cx="2138553" cy="1251490"/>
          </a:xfrm>
          <a:prstGeom prst="wedgeRect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5">
              <a:shade val="2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1900" b="1" dirty="0">
                <a:latin typeface="한컴 바겐세일 B"/>
                <a:ea typeface="한컴 바겐세일 B"/>
              </a:rPr>
              <a:t>21세기 사람들에게 1세기의 성경이 적용될 수 없다</a:t>
            </a:r>
          </a:p>
        </p:txBody>
      </p:sp>
      <p:sp>
        <p:nvSpPr>
          <p:cNvPr id="12" name="생각 풍선: 구름 모양 11"/>
          <p:cNvSpPr/>
          <p:nvPr/>
        </p:nvSpPr>
        <p:spPr>
          <a:xfrm>
            <a:off x="4860036" y="2973085"/>
            <a:ext cx="4283964" cy="2178035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2">
              <a:shade val="2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b="1" dirty="0">
                <a:latin typeface="휴먼매직체"/>
                <a:ea typeface="휴먼매직체"/>
              </a:rPr>
              <a:t>성경에 돼지고기를 먹지 말라고 했는데 지키는 사람이 있나? 성경에 있다고 지금도 지켜야 한다는</a:t>
            </a:r>
            <a:r>
              <a:rPr lang="en-US" altLang="ko-KR" b="1" dirty="0">
                <a:latin typeface="휴먼매직체"/>
                <a:ea typeface="휴먼매직체"/>
              </a:rPr>
              <a:t> </a:t>
            </a:r>
            <a:r>
              <a:rPr lang="ko-KR" altLang="en-US" b="1" dirty="0">
                <a:latin typeface="휴먼매직체"/>
                <a:ea typeface="휴먼매직체"/>
              </a:rPr>
              <a:t>것은 무식한 문자주의다 </a:t>
            </a:r>
          </a:p>
        </p:txBody>
      </p:sp>
      <p:sp>
        <p:nvSpPr>
          <p:cNvPr id="13" name="생각 풍선: 구름 모양 12"/>
          <p:cNvSpPr/>
          <p:nvPr/>
        </p:nvSpPr>
        <p:spPr>
          <a:xfrm>
            <a:off x="0" y="0"/>
            <a:ext cx="3502723" cy="2520315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anchor="ctr"/>
          <a:lstStyle/>
          <a:p>
            <a:pPr algn="ctr">
              <a:lnSpc>
                <a:spcPct val="110000"/>
              </a:lnSpc>
              <a:defRPr lang="ko-KR" altLang="en-US"/>
            </a:pPr>
            <a:r>
              <a:rPr lang="ko-KR" altLang="en-US">
                <a:latin typeface="휴먼엑스포"/>
                <a:ea typeface="휴먼엑스포"/>
              </a:rPr>
              <a:t>하나님은 혐오의 하나님, 차별의 하나님이 아니라 사랑의 하나님이다. 동성애도 사랑으로 존중받아야 한다</a:t>
            </a:r>
          </a:p>
        </p:txBody>
      </p:sp>
      <p:sp>
        <p:nvSpPr>
          <p:cNvPr id="14" name="별: 꼭짓점 7개 13"/>
          <p:cNvSpPr/>
          <p:nvPr/>
        </p:nvSpPr>
        <p:spPr>
          <a:xfrm>
            <a:off x="1586865" y="1566481"/>
            <a:ext cx="6585585" cy="1755838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</p:spPr>
        <p:style>
          <a:lnRef idx="2">
            <a:schemeClr val="lt1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36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예수님도 </a:t>
            </a:r>
          </a:p>
          <a:p>
            <a:pPr algn="ctr">
              <a:defRPr lang="ko-KR" altLang="en-US"/>
            </a:pPr>
            <a:r>
              <a:rPr lang="ko-KR" altLang="en-US" sz="3600" dirty="0"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동성애자였다!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51361" y="1520974"/>
            <a:ext cx="254604" cy="3630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751361" y="1520974"/>
            <a:ext cx="254604" cy="3630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331595" y="3360419"/>
            <a:ext cx="255270" cy="361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20" name="말풍선: 타원형 19"/>
          <p:cNvSpPr/>
          <p:nvPr/>
        </p:nvSpPr>
        <p:spPr>
          <a:xfrm>
            <a:off x="179450" y="2544555"/>
            <a:ext cx="3126676" cy="1768888"/>
          </a:xfrm>
          <a:prstGeom prst="wedgeEllipseCallout">
            <a:avLst>
              <a:gd name="adj1" fmla="val 35487"/>
              <a:gd name="adj2" fmla="val 6557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20000"/>
              </a:lnSpc>
              <a:defRPr lang="ko-KR" altLang="en-US"/>
            </a:pPr>
            <a:r>
              <a:rPr lang="ko-KR" altLang="en-US" sz="1600" dirty="0">
                <a:ln w="19050" cap="flat" cmpd="sng" algn="ctr">
                  <a:solidFill>
                    <a:schemeClr val="accent5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5"/>
                </a:solidFill>
                <a:latin typeface="한컴 백제 M"/>
                <a:ea typeface="한컴 백제 M"/>
              </a:rPr>
              <a:t>문자는 죽이는 것이고 영은 살리는 것이다. 동성애를 문자적으로 읽어서 정죄하는 것은 생명을 죽이는 일이다.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2811" y="2973085"/>
            <a:ext cx="2697099" cy="34923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10000"/>
              </a:lnSpc>
              <a:defRPr lang="ko-KR" altLang="en-US"/>
            </a:pPr>
            <a:endParaRPr lang="ko-KR" altLang="en-US" sz="1600">
              <a:ln w="19050" cap="flat" cmpd="sng" algn="ctr">
                <a:solidFill>
                  <a:schemeClr val="accent5">
                    <a:shade val="20000"/>
                  </a:schemeClr>
                </a:solidFill>
                <a:prstDash val="solid"/>
                <a:round/>
              </a:ln>
              <a:solidFill>
                <a:schemeClr val="accent5"/>
              </a:solidFill>
              <a:latin typeface="한컴 백제 M"/>
              <a:ea typeface="한컴 백제 M"/>
            </a:endParaRPr>
          </a:p>
        </p:txBody>
      </p:sp>
      <p:pic>
        <p:nvPicPr>
          <p:cNvPr id="1026" name="Picture 2" descr="http://cdn4.creativecirclemedia.com/sumter/original/1517443487_6390.jpg">
            <a:extLst>
              <a:ext uri="{FF2B5EF4-FFF2-40B4-BE49-F238E27FC236}">
                <a16:creationId xmlns:a16="http://schemas.microsoft.com/office/drawing/2014/main" id="{0C3F2799-040B-4ADC-AEB2-02A784055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65" y="-6216"/>
            <a:ext cx="9144000" cy="58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B41CEF-C03A-4477-A00E-21B418A54983}"/>
              </a:ext>
            </a:extLst>
          </p:cNvPr>
          <p:cNvSpPr txBox="1"/>
          <p:nvPr/>
        </p:nvSpPr>
        <p:spPr>
          <a:xfrm>
            <a:off x="824330" y="430854"/>
            <a:ext cx="7560995" cy="4516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만군의 여호와가 </a:t>
            </a:r>
            <a:r>
              <a:rPr lang="ko-KR" altLang="en-US" sz="2800" dirty="0" err="1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이르노라</a:t>
            </a:r>
            <a:r>
              <a:rPr lang="ko-KR" altLang="en-US" sz="28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28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보라 용광로 불 같은 날이 </a:t>
            </a:r>
            <a:r>
              <a:rPr lang="ko-KR" altLang="en-US" sz="2800" dirty="0" err="1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이르리니</a:t>
            </a:r>
            <a:r>
              <a:rPr lang="ko-KR" altLang="en-US" sz="28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  <a:endParaRPr lang="en-US" altLang="ko-KR" sz="28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교만한 자와 악을 행하는 자는 </a:t>
            </a:r>
            <a:endParaRPr lang="en-US" altLang="ko-KR" sz="28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다 지푸라기 같을 것이라 </a:t>
            </a:r>
            <a:endParaRPr lang="en-US" altLang="ko-KR" sz="28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그 이르는 날에 그들을 살라 </a:t>
            </a:r>
            <a:endParaRPr lang="en-US" altLang="ko-KR" sz="28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그 뿌리와 가지를 남기지 아니할 </a:t>
            </a:r>
            <a:r>
              <a:rPr lang="ko-KR" altLang="en-US" sz="2800" dirty="0" err="1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것이로되</a:t>
            </a:r>
            <a:endParaRPr lang="en-US" altLang="ko-KR" sz="28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</a:t>
            </a:r>
            <a:r>
              <a:rPr lang="ko-KR" altLang="en-US" sz="28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말</a:t>
            </a:r>
            <a:r>
              <a:rPr lang="en-US" altLang="ko-KR" sz="2800" dirty="0">
                <a:solidFill>
                  <a:schemeClr val="bg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4:1)</a:t>
            </a:r>
            <a:endParaRPr lang="ko-KR" altLang="en-US" sz="2800" dirty="0">
              <a:solidFill>
                <a:schemeClr val="bg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bldLvl="0" animBg="1"/>
      <p:bldP spid="6" grpId="0" bldLvl="0" animBg="1"/>
      <p:bldP spid="8" grpId="4" bldLvl="0" animBg="1"/>
      <p:bldP spid="9" grpId="8" bldLvl="0" animBg="1"/>
      <p:bldP spid="10" grpId="3" bldLvl="0" animBg="1"/>
      <p:bldP spid="11" grpId="2" bldLvl="0" animBg="1"/>
      <p:bldP spid="12" grpId="5" bldLvl="0" animBg="1"/>
      <p:bldP spid="13" grpId="7" bldLvl="0" animBg="1"/>
      <p:bldP spid="14" grpId="9" bldLvl="0" animBg="1"/>
      <p:bldP spid="20" grpId="6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1460" y="121157"/>
            <a:ext cx="8569072" cy="648081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3400" b="1"/>
              <a:t>죄 : 하나님 말씀을 왜곡함으로 시작됨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1459" y="913230"/>
            <a:ext cx="4176522" cy="4536593"/>
          </a:xfrm>
        </p:spPr>
        <p:style>
          <a:lnRef idx="2">
            <a:schemeClr val="accent6"/>
          </a:lnRef>
          <a:fillRef idx="1">
            <a:schemeClr val="lt1"/>
          </a:fillRef>
          <a:effectRef idx="2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10000"/>
              </a:lnSpc>
              <a:buNone/>
              <a:defRPr lang="ko-KR" altLang="en-US"/>
            </a:pPr>
            <a:r>
              <a:rPr lang="ko-KR" altLang="en-US" sz="2000" b="1" dirty="0">
                <a:ln w="12700" cap="flat" cmpd="sng" algn="ctr">
                  <a:solidFill>
                    <a:schemeClr val="accent4"/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50000"/>
                    </a:schemeClr>
                  </a:glow>
                  <a:reflection blurRad="6350" stA="50000" endA="300" endPos="50000" dir="5400000" sy="-100000" algn="bl" rotWithShape="0"/>
                </a:effectLst>
                <a:latin typeface="한컴 윤고딕 240"/>
                <a:ea typeface="한컴 윤체 L"/>
              </a:rPr>
              <a:t>여호와 하나님이</a:t>
            </a:r>
            <a:r>
              <a:rPr lang="ko-KR" altLang="ko-KR" sz="16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800" dirty="0">
                <a:solidFill>
                  <a:schemeClr val="tx1"/>
                </a:solidFill>
                <a:latin typeface="한컴 윤체 L"/>
                <a:ea typeface="한컴 윤체 L"/>
              </a:rPr>
              <a:t>그 사람에게 명하여 </a:t>
            </a:r>
            <a:r>
              <a:rPr lang="ko-KR" altLang="ko-KR" sz="1800" dirty="0" err="1">
                <a:solidFill>
                  <a:schemeClr val="tx1"/>
                </a:solidFill>
                <a:latin typeface="한컴 윤체 L"/>
                <a:ea typeface="한컴 윤체 L"/>
              </a:rPr>
              <a:t>이르시되</a:t>
            </a:r>
            <a:r>
              <a:rPr lang="ko-KR" altLang="ko-KR" sz="18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  <a:p>
            <a:pPr marL="0" indent="0">
              <a:lnSpc>
                <a:spcPct val="110000"/>
              </a:lnSpc>
              <a:buNone/>
              <a:defRPr lang="ko-KR" altLang="en-US"/>
            </a:pPr>
            <a:r>
              <a:rPr lang="ko-KR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동산 각종 나무의 열매는 네가 임의로 먹되</a:t>
            </a: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  <a:p>
            <a:pPr marL="0" indent="0">
              <a:lnSpc>
                <a:spcPct val="110000"/>
              </a:lnSpc>
              <a:buNone/>
              <a:defRPr lang="ko-KR" altLang="en-US"/>
            </a:pPr>
            <a:endParaRPr lang="ko-KR" altLang="ko-KR" sz="1800" b="1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>
              <a:lnSpc>
                <a:spcPct val="110000"/>
              </a:lnSpc>
              <a:buNone/>
              <a:defRPr lang="ko-KR" altLang="en-US"/>
            </a:pPr>
            <a:endParaRPr lang="ko-KR" altLang="ko-KR" sz="1800" b="1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>
              <a:lnSpc>
                <a:spcPct val="110000"/>
              </a:lnSpc>
              <a:buNone/>
              <a:defRPr lang="ko-KR" altLang="en-US"/>
            </a:pPr>
            <a:r>
              <a:rPr lang="ko-KR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선악을 알게 하는 나무의 열매는 먹지 말라 </a:t>
            </a:r>
          </a:p>
          <a:p>
            <a:pPr marL="0" indent="0">
              <a:lnSpc>
                <a:spcPct val="110000"/>
              </a:lnSpc>
              <a:buNone/>
              <a:defRPr lang="ko-KR" altLang="en-US"/>
            </a:pPr>
            <a:endParaRPr lang="ko-KR" altLang="ko-KR" sz="1800" b="1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>
              <a:lnSpc>
                <a:spcPct val="110000"/>
              </a:lnSpc>
              <a:buNone/>
              <a:defRPr lang="ko-KR" altLang="en-US"/>
            </a:pPr>
            <a:r>
              <a:rPr lang="ko-KR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네가 먹는 날에는 반드시 죽으리라 </a:t>
            </a:r>
            <a:r>
              <a:rPr lang="ko-KR" altLang="ko-KR" sz="1800" b="1" dirty="0" err="1">
                <a:solidFill>
                  <a:schemeClr val="tx1"/>
                </a:solidFill>
                <a:latin typeface="한컴 윤체 L"/>
                <a:ea typeface="한컴 윤체 L"/>
              </a:rPr>
              <a:t>하시니라</a:t>
            </a:r>
            <a:r>
              <a:rPr lang="ko-KR" altLang="en-US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800" b="1" dirty="0">
                <a:solidFill>
                  <a:schemeClr val="tx1"/>
                </a:solidFill>
                <a:latin typeface="한컴 윤체 L"/>
                <a:ea typeface="한컴 윤체 L"/>
              </a:rPr>
              <a:t>(창2:16-17) 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0" y="913231"/>
            <a:ext cx="4248532" cy="44646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000" b="1" dirty="0">
                <a:latin typeface="한컴 윤고딕 240"/>
                <a:ea typeface="한컴 윤고딕 240"/>
              </a:rPr>
              <a:t>뱀이</a:t>
            </a:r>
            <a:r>
              <a:rPr lang="ko-KR" altLang="ko-KR" sz="2000" b="1" dirty="0">
                <a:latin typeface="바탕"/>
                <a:ea typeface="바탕"/>
              </a:rPr>
              <a:t> </a:t>
            </a:r>
            <a:r>
              <a:rPr lang="ko-KR" altLang="ko-KR" sz="1700" dirty="0">
                <a:latin typeface="한컴 윤체 L"/>
                <a:ea typeface="한컴 윤체 L"/>
              </a:rPr>
              <a:t>여자에게 물어 이르되 </a:t>
            </a:r>
            <a:r>
              <a:rPr lang="ko-KR" altLang="ko-KR" sz="17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한컴 윤체 L"/>
                <a:ea typeface="한컴 윤체 L"/>
              </a:rPr>
              <a:t>하나님</a:t>
            </a:r>
            <a:r>
              <a:rPr lang="ko-KR" altLang="ko-KR" sz="1700" dirty="0">
                <a:latin typeface="한컴 윤체 L"/>
                <a:ea typeface="한컴 윤체 L"/>
              </a:rPr>
              <a:t>이 </a:t>
            </a:r>
            <a:r>
              <a:rPr lang="ko-KR" altLang="ko-KR" sz="1800" b="1" dirty="0">
                <a:solidFill>
                  <a:srgbClr val="C00000"/>
                </a:solidFill>
              </a:rPr>
              <a:t>참으로</a:t>
            </a:r>
            <a:r>
              <a:rPr lang="ko-KR" altLang="ko-KR" sz="1700" dirty="0">
                <a:latin typeface="한컴 윤체 L"/>
                <a:ea typeface="한컴 윤체 L"/>
              </a:rPr>
              <a:t> 너희에게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1700" b="1" dirty="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latin typeface="한컴 윤체 L"/>
                <a:ea typeface="한컴 윤체 L"/>
              </a:rPr>
              <a:t>동산 모든 나무의 열매를 먹지 말라</a:t>
            </a:r>
            <a:r>
              <a:rPr lang="ko-KR" altLang="ko-KR" sz="1700" dirty="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700" dirty="0" err="1">
                <a:latin typeface="한컴 윤체 L"/>
                <a:ea typeface="한컴 윤체 L"/>
              </a:rPr>
              <a:t>하시더냐</a:t>
            </a:r>
            <a:endParaRPr lang="ko-KR" altLang="ko-KR" sz="1700" dirty="0">
              <a:latin typeface="한컴 윤체 L"/>
              <a:ea typeface="한컴 윤체 L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1700" dirty="0">
                <a:latin typeface="한컴 윤체 L"/>
                <a:ea typeface="한컴 윤체 L"/>
              </a:rPr>
              <a:t>여자가 뱀에게 말하되 </a:t>
            </a:r>
            <a:r>
              <a:rPr lang="ko-KR" altLang="ko-KR" sz="1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한컴 윤체 L"/>
                <a:ea typeface="한컴 윤체 L"/>
              </a:rPr>
              <a:t>동산 나무의 열매를 </a:t>
            </a:r>
            <a:r>
              <a:rPr lang="ko-KR" altLang="ko-KR" sz="1700" dirty="0">
                <a:latin typeface="한컴 윤체 L"/>
                <a:ea typeface="한컴 윤체 L"/>
              </a:rPr>
              <a:t>우리가 먹을 수 있으나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1700" dirty="0">
                <a:latin typeface="한컴 윤체 L"/>
                <a:ea typeface="한컴 윤체 L"/>
              </a:rPr>
              <a:t>동산 중앙에 있는 나무의 열매는 </a:t>
            </a:r>
            <a:r>
              <a:rPr lang="ko-KR" altLang="ko-KR" sz="1700" b="1" dirty="0">
                <a:solidFill>
                  <a:srgbClr val="C00000"/>
                </a:solidFill>
                <a:latin typeface="한컴 윤체 L"/>
                <a:ea typeface="한컴 윤체 L"/>
              </a:rPr>
              <a:t>하나님</a:t>
            </a:r>
            <a:r>
              <a:rPr lang="ko-KR" altLang="ko-KR" sz="1700" dirty="0">
                <a:latin typeface="한컴 윤체 L"/>
                <a:ea typeface="한컴 윤체 L"/>
              </a:rPr>
              <a:t>의 말씀에 너희는 </a:t>
            </a:r>
            <a:r>
              <a:rPr lang="ko-KR" altLang="ko-KR" sz="1700" b="1" dirty="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latin typeface="한컴 윤체 L"/>
                <a:ea typeface="한컴 윤체 L"/>
              </a:rPr>
              <a:t>먹지도 말고 만지지도 말라</a:t>
            </a:r>
            <a:r>
              <a:rPr lang="ko-KR" altLang="ko-KR" sz="1700" b="1" dirty="0">
                <a:latin typeface="한컴 윤체 L"/>
                <a:ea typeface="한컴 윤체 L"/>
              </a:rPr>
              <a:t> </a:t>
            </a:r>
            <a:r>
              <a:rPr lang="ko-KR" altLang="ko-KR" sz="1700" dirty="0">
                <a:latin typeface="한컴 윤체 L"/>
                <a:ea typeface="한컴 윤체 L"/>
              </a:rPr>
              <a:t>너희가 </a:t>
            </a:r>
            <a:r>
              <a:rPr lang="ko-KR" altLang="ko-KR" sz="1700" b="1" dirty="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latin typeface="한컴 윤체 L"/>
                <a:ea typeface="한컴 윤체 L"/>
              </a:rPr>
              <a:t>죽을까 </a:t>
            </a:r>
            <a:r>
              <a:rPr lang="ko-KR" altLang="ko-KR" sz="1700" b="1" dirty="0" err="1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latin typeface="한컴 윤체 L"/>
                <a:ea typeface="한컴 윤체 L"/>
              </a:rPr>
              <a:t>하노라</a:t>
            </a:r>
            <a:r>
              <a:rPr lang="ko-KR" altLang="ko-KR" sz="1700" b="1" dirty="0">
                <a:latin typeface="한컴 윤체 L"/>
                <a:ea typeface="한컴 윤체 L"/>
              </a:rPr>
              <a:t> </a:t>
            </a:r>
            <a:r>
              <a:rPr lang="ko-KR" altLang="ko-KR" sz="1700" dirty="0" err="1">
                <a:latin typeface="한컴 윤체 L"/>
                <a:ea typeface="한컴 윤체 L"/>
              </a:rPr>
              <a:t>하셨느니라</a:t>
            </a:r>
            <a:endParaRPr lang="ko-KR" altLang="ko-KR" sz="1700" dirty="0">
              <a:latin typeface="한컴 윤체 L"/>
              <a:ea typeface="한컴 윤체 L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1700" dirty="0">
                <a:latin typeface="한컴 윤체 L"/>
                <a:ea typeface="한컴 윤체 L"/>
              </a:rPr>
              <a:t>뱀이 여자에게 이르되 너희가 </a:t>
            </a:r>
            <a:r>
              <a:rPr lang="ko-KR" altLang="ko-KR" sz="1700" b="1" dirty="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latin typeface="한컴 윤체 L"/>
                <a:ea typeface="한컴 윤체 L"/>
              </a:rPr>
              <a:t>결코 죽지 아니하리라</a:t>
            </a:r>
            <a:r>
              <a:rPr lang="en-US" altLang="ko-KR" sz="1700" b="1" dirty="0">
                <a:ln w="19050" cap="flat" cmpd="sng" algn="ctr">
                  <a:solidFill>
                    <a:schemeClr val="accent2">
                      <a:shade val="20000"/>
                    </a:schemeClr>
                  </a:solidFill>
                  <a:prstDash val="solid"/>
                  <a:round/>
                </a:ln>
                <a:solidFill>
                  <a:schemeClr val="accent2"/>
                </a:solidFill>
                <a:latin typeface="한컴 윤체 L"/>
                <a:ea typeface="한컴 윤체 L"/>
              </a:rPr>
              <a:t>  </a:t>
            </a:r>
            <a:r>
              <a:rPr lang="ko-KR" altLang="ko-KR" sz="1700" dirty="0">
                <a:latin typeface="한컴 윤체 L"/>
                <a:ea typeface="한컴 윤체 L"/>
              </a:rPr>
              <a:t>너희가 그것을 먹는 날에는 너희 눈이 밝아져 </a:t>
            </a:r>
            <a:r>
              <a:rPr lang="ko-KR" altLang="ko-KR" sz="1700" b="1" dirty="0">
                <a:solidFill>
                  <a:srgbClr val="C00000"/>
                </a:solidFill>
                <a:latin typeface="한컴 윤체 L"/>
                <a:ea typeface="한컴 윤체 L"/>
              </a:rPr>
              <a:t>하나님</a:t>
            </a:r>
            <a:r>
              <a:rPr lang="ko-KR" altLang="ko-KR" sz="1700" dirty="0">
                <a:latin typeface="한컴 윤체 L"/>
                <a:ea typeface="한컴 윤체 L"/>
              </a:rPr>
              <a:t>과 같이 되어 선악을 알 줄 하나님이 </a:t>
            </a:r>
            <a:r>
              <a:rPr lang="ko-KR" altLang="ko-KR" sz="1700" dirty="0" err="1">
                <a:latin typeface="한컴 윤체 L"/>
                <a:ea typeface="한컴 윤체 L"/>
              </a:rPr>
              <a:t>아심이니라</a:t>
            </a:r>
            <a:r>
              <a:rPr lang="ko-KR" altLang="en-US" sz="1700" dirty="0">
                <a:latin typeface="한컴 윤체 L"/>
                <a:ea typeface="한컴 윤체 L"/>
              </a:rPr>
              <a:t> </a:t>
            </a:r>
            <a:r>
              <a:rPr lang="ko-KR" altLang="ko-KR" sz="1700" dirty="0">
                <a:latin typeface="한컴 윤체 L"/>
                <a:ea typeface="한컴 윤체 L"/>
              </a:rPr>
              <a:t>(창3:1-5)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repeatCount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indefinite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 bldLvl="0" animBg="1"/>
      <p:bldP spid="3" grpId="0" bldLvl="0" animBg="1"/>
      <p:bldP spid="4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890" y="14171"/>
            <a:ext cx="9396604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913255"/>
            <a:ext cx="4860040" cy="2725426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defRPr lang="ko-KR" altLang="en-US"/>
            </a:pPr>
            <a:r>
              <a:rPr lang="ko-KR" altLang="en-US" sz="2400" b="1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휴먼모음T"/>
                <a:ea typeface="휴먼모음T"/>
              </a:rPr>
              <a:t>풀은 마르고 꽃이 시듦은 </a:t>
            </a:r>
          </a:p>
          <a:p>
            <a:pPr>
              <a:lnSpc>
                <a:spcPct val="120000"/>
              </a:lnSpc>
              <a:defRPr lang="ko-KR" altLang="en-US"/>
            </a:pPr>
            <a:r>
              <a:rPr lang="ko-KR" altLang="en-US" sz="2400" b="1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휴먼모음T"/>
                <a:ea typeface="휴먼모음T"/>
              </a:rPr>
              <a:t>여호와의 기운이 그 위에 붊이라 </a:t>
            </a:r>
          </a:p>
          <a:p>
            <a:pPr>
              <a:lnSpc>
                <a:spcPct val="120000"/>
              </a:lnSpc>
              <a:defRPr lang="ko-KR" altLang="en-US"/>
            </a:pPr>
            <a:r>
              <a:rPr lang="ko-KR" altLang="en-US" sz="2400" b="1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휴먼모음T"/>
                <a:ea typeface="휴먼모음T"/>
              </a:rPr>
              <a:t>이 백성은 실로 </a:t>
            </a:r>
            <a:r>
              <a:rPr lang="ko-KR" altLang="en-US" sz="2400" b="1" dirty="0" err="1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휴먼모음T"/>
                <a:ea typeface="휴먼모음T"/>
              </a:rPr>
              <a:t>풀이로다</a:t>
            </a:r>
            <a:endParaRPr lang="ko-KR" altLang="en-US" sz="2400" b="1" dirty="0">
              <a:ln w="12700" cap="flat" cmpd="sng" algn="ctr">
                <a:gradFill flip="xy" rotWithShape="1">
                  <a:gsLst>
                    <a:gs pos="0">
                      <a:schemeClr val="tx1"/>
                    </a:gs>
                    <a:gs pos="100000">
                      <a:schemeClr val="accent3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1"/>
              </a:solidFill>
              <a:effectLst>
                <a:outerShdw blurRad="63500" dist="31750" dir="16200000" rotWithShape="0">
                  <a:schemeClr val="tx1"/>
                </a:outerShdw>
              </a:effectLst>
              <a:latin typeface="휴먼모음T"/>
              <a:ea typeface="휴먼모음T"/>
            </a:endParaRPr>
          </a:p>
          <a:p>
            <a:pPr>
              <a:lnSpc>
                <a:spcPct val="120000"/>
              </a:lnSpc>
              <a:defRPr lang="ko-KR" altLang="en-US"/>
            </a:pPr>
            <a:r>
              <a:rPr lang="ko-KR" altLang="en-US" sz="2400" b="1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휴먼모음T"/>
                <a:ea typeface="휴먼모음T"/>
              </a:rPr>
              <a:t>풀은 마르고 꽃은 시드나 우리 </a:t>
            </a:r>
          </a:p>
          <a:p>
            <a:pPr>
              <a:lnSpc>
                <a:spcPct val="120000"/>
              </a:lnSpc>
              <a:defRPr lang="ko-KR" altLang="en-US"/>
            </a:pPr>
            <a:r>
              <a:rPr lang="ko-KR" altLang="en-US" sz="2400" b="1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휴먼모음T"/>
                <a:ea typeface="휴먼모음T"/>
              </a:rPr>
              <a:t>하나님의 말씀은 영원히 서리라</a:t>
            </a:r>
          </a:p>
          <a:p>
            <a:pPr>
              <a:lnSpc>
                <a:spcPct val="120000"/>
              </a:lnSpc>
              <a:defRPr lang="ko-KR" altLang="en-US"/>
            </a:pPr>
            <a:r>
              <a:rPr lang="ko-KR" altLang="en-US" sz="2400" b="1" dirty="0">
                <a:ln w="12700" cap="flat" cmpd="sng" algn="ctr">
                  <a:gradFill flip="xy" rotWithShape="1">
                    <a:gsLst>
                      <a:gs pos="0">
                        <a:schemeClr val="tx1"/>
                      </a:gs>
                      <a:gs pos="100000">
                        <a:schemeClr val="accent3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1"/>
                </a:solidFill>
                <a:effectLst>
                  <a:outerShdw blurRad="63500" dist="31750" dir="16200000" rotWithShape="0">
                    <a:schemeClr val="tx1"/>
                  </a:outerShdw>
                </a:effectLst>
                <a:latin typeface="휴먼모음T"/>
                <a:ea typeface="휴먼모음T"/>
              </a:rPr>
              <a:t>(사40:7-8)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93E89-DDC4-4B39-8CCD-94AFDFB9F88E}"/>
              </a:ext>
            </a:extLst>
          </p:cNvPr>
          <p:cNvSpPr txBox="1"/>
          <p:nvPr/>
        </p:nvSpPr>
        <p:spPr>
          <a:xfrm>
            <a:off x="4716020" y="265140"/>
            <a:ext cx="4320599" cy="512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너희가 거듭난 것은                                            </a:t>
            </a:r>
            <a:endParaRPr lang="en-US" altLang="ko-KR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말씀으로 </a:t>
            </a:r>
            <a:r>
              <a:rPr lang="ko-KR" alt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되었느니라</a:t>
            </a:r>
            <a:endParaRPr lang="ko-KR" alt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그러므로 모든 육체는 풀과 같고 그 모든 영광은 풀의 꽃과 같으니 풀은 마르고 꽃은 떨어지되</a:t>
            </a:r>
          </a:p>
          <a:p>
            <a:pPr>
              <a:lnSpc>
                <a:spcPct val="150000"/>
              </a:lnSpc>
            </a:pPr>
            <a:r>
              <a:rPr lang="ko-KR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오직 주의 말씀은 </a:t>
            </a:r>
            <a:r>
              <a:rPr lang="ko-KR" alt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세세토록</a:t>
            </a:r>
            <a:r>
              <a:rPr lang="ko-KR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있도다</a:t>
            </a:r>
            <a:r>
              <a:rPr lang="ko-KR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하였으니 너희에게 전한 복음이 곧 이 </a:t>
            </a:r>
            <a:r>
              <a:rPr lang="ko-KR" altLang="en-US" sz="2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말씀이니라</a:t>
            </a:r>
            <a:r>
              <a:rPr lang="ko-KR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벧전</a:t>
            </a:r>
            <a:r>
              <a:rPr lang="en-US" altLang="ko-KR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1:23-25)</a:t>
            </a:r>
            <a:endParaRPr lang="ko-KR" altLang="en-US" sz="2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32E9F-3229-4FC7-902E-884D7EBB8179}"/>
              </a:ext>
            </a:extLst>
          </p:cNvPr>
          <p:cNvSpPr txBox="1"/>
          <p:nvPr/>
        </p:nvSpPr>
        <p:spPr>
          <a:xfrm>
            <a:off x="4725673" y="1775354"/>
            <a:ext cx="2664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살아 있고 항상 있는</a:t>
            </a:r>
            <a:endParaRPr lang="ko-KR" alt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6C584-9E92-4950-9DDA-C9B324A2FC3F}"/>
              </a:ext>
            </a:extLst>
          </p:cNvPr>
          <p:cNvSpPr txBox="1"/>
          <p:nvPr/>
        </p:nvSpPr>
        <p:spPr>
          <a:xfrm>
            <a:off x="4761081" y="813881"/>
            <a:ext cx="4557463" cy="967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썩어질 씨로 된 것이 아니요 썩지 아니할 씨로 된 것이니</a:t>
            </a:r>
            <a:endParaRPr lang="ko-KR" alt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1" y="228865"/>
            <a:ext cx="9144001" cy="785711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2800" b="1"/>
              <a:t>모든 성경은 하나님의</a:t>
            </a:r>
            <a:r>
              <a:rPr lang="ko-KR" altLang="en-US" sz="3100" b="1"/>
              <a:t> </a:t>
            </a:r>
            <a:r>
              <a:rPr lang="ko-KR" altLang="en-US" sz="2900" b="1"/>
              <a:t>감동으로 된 것으로 오류가 없다.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5477" y="1333500"/>
            <a:ext cx="3960495" cy="382524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2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2200" dirty="0">
                <a:solidFill>
                  <a:schemeClr val="tx1"/>
                </a:solidFill>
                <a:latin typeface="한컴 윤체 L"/>
                <a:ea typeface="한컴 윤체 L"/>
              </a:rPr>
              <a:t>            </a:t>
            </a:r>
            <a:r>
              <a:rPr lang="ko-KR" altLang="ko-KR" sz="2200" dirty="0">
                <a:solidFill>
                  <a:schemeClr val="tx1"/>
                </a:solidFill>
                <a:latin typeface="한컴 윤체 L"/>
                <a:ea typeface="한컴 윤체 L"/>
              </a:rPr>
              <a:t>성경은</a:t>
            </a:r>
            <a:r>
              <a:rPr lang="ko-KR" altLang="en-US" sz="22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24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2900" dirty="0">
                <a:solidFill>
                  <a:schemeClr val="tx1"/>
                </a:solidFill>
                <a:latin typeface="한컴 윤체 L"/>
                <a:ea typeface="한컴 윤체 L"/>
              </a:rPr>
              <a:t>                       </a:t>
            </a:r>
            <a:r>
              <a:rPr lang="ko-KR" altLang="ko-KR" sz="2200" dirty="0" err="1">
                <a:solidFill>
                  <a:schemeClr val="tx1"/>
                </a:solidFill>
                <a:latin typeface="한컴 윤체 L"/>
                <a:ea typeface="한컴 윤체 L"/>
              </a:rPr>
              <a:t>으로</a:t>
            </a:r>
            <a:r>
              <a:rPr lang="ko-KR" altLang="ko-KR" sz="2200" dirty="0">
                <a:solidFill>
                  <a:schemeClr val="tx1"/>
                </a:solidFill>
                <a:latin typeface="한컴 윤체 L"/>
                <a:ea typeface="한컴 윤체 L"/>
              </a:rPr>
              <a:t> 된 것으로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22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2200" dirty="0">
                <a:solidFill>
                  <a:schemeClr val="tx1"/>
                </a:solidFill>
                <a:latin typeface="한컴 윤체 L"/>
                <a:ea typeface="한컴 윤체 L"/>
              </a:rPr>
              <a:t>교훈과 책망과 바르게 함과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22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2200" dirty="0">
                <a:solidFill>
                  <a:schemeClr val="tx1"/>
                </a:solidFill>
                <a:latin typeface="한컴 윤체 L"/>
                <a:ea typeface="한컴 윤체 L"/>
              </a:rPr>
              <a:t>의로 교육하기에 유익하니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22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2200" dirty="0">
                <a:solidFill>
                  <a:schemeClr val="tx1"/>
                </a:solidFill>
                <a:latin typeface="한컴 윤체 L"/>
                <a:ea typeface="한컴 윤체 L"/>
              </a:rPr>
              <a:t>(딤후3:16)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ko-KR" altLang="ko-KR" sz="22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ko-KR" altLang="ko-KR" sz="2200" dirty="0">
              <a:solidFill>
                <a:schemeClr val="tx1"/>
              </a:solidFill>
              <a:latin typeface="한컴 윤체 L"/>
              <a:ea typeface="한컴 윤체 L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283960" y="1342458"/>
            <a:ext cx="4778001" cy="1113091"/>
          </a:xfrm>
        </p:spPr>
        <p:txBody>
          <a:bodyPr>
            <a:noAutofit/>
          </a:bodyPr>
          <a:lstStyle/>
          <a:p>
            <a:pPr marL="0" indent="0" algn="ctr">
              <a:buNone/>
              <a:defRPr lang="ko-KR" altLang="en-US"/>
            </a:pPr>
            <a:r>
              <a:rPr lang="ko-KR" altLang="en-US" sz="3000" dirty="0">
                <a:latin typeface="휴먼모음T"/>
                <a:ea typeface="휴먼모음T"/>
              </a:rPr>
              <a:t>"하나님의 감동으로 된 것</a:t>
            </a:r>
            <a:r>
              <a:rPr lang="en-US" altLang="ko-KR" sz="3000" dirty="0">
                <a:latin typeface="휴먼모음T"/>
                <a:ea typeface="휴먼모음T"/>
              </a:rPr>
              <a:t>”</a:t>
            </a:r>
          </a:p>
          <a:p>
            <a:pPr marL="0" indent="0" algn="ctr">
              <a:buNone/>
              <a:defRPr lang="ko-KR" altLang="en-US"/>
            </a:pPr>
            <a:r>
              <a:rPr lang="el-GR" altLang="ko-KR" sz="3200" b="1" dirty="0"/>
              <a:t>θεόπνευστος</a:t>
            </a:r>
            <a:r>
              <a:rPr lang="el-GR" altLang="ko-KR" dirty="0"/>
              <a:t> </a:t>
            </a:r>
            <a:endParaRPr lang="en-US" altLang="ko-KR" sz="3000" dirty="0">
              <a:latin typeface="휴먼모음T"/>
              <a:ea typeface="휴먼모음T"/>
            </a:endParaRPr>
          </a:p>
          <a:p>
            <a:pPr marL="0" indent="0" algn="ctr">
              <a:buNone/>
              <a:defRPr lang="ko-KR" altLang="en-US"/>
            </a:pPr>
            <a:r>
              <a:rPr lang="ko-KR" altLang="en-US" sz="3000" dirty="0">
                <a:latin typeface="휴먼모음T"/>
                <a:ea typeface="휴먼모음T"/>
              </a:rPr>
              <a:t>의 의미는  </a:t>
            </a:r>
            <a:r>
              <a:rPr lang="ko-KR" altLang="en-US" sz="3000" dirty="0"/>
              <a:t> </a:t>
            </a:r>
          </a:p>
          <a:p>
            <a:pPr marL="0" indent="0">
              <a:buNone/>
              <a:defRPr lang="ko-KR" altLang="en-US"/>
            </a:pPr>
            <a:r>
              <a:rPr lang="ko-KR" altLang="en-US" dirty="0"/>
              <a:t>                      </a:t>
            </a:r>
          </a:p>
          <a:p>
            <a:pPr marL="0" indent="0">
              <a:buNone/>
              <a:defRPr lang="ko-KR" altLang="en-US"/>
            </a:pP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3"/>
          </p:nvPr>
        </p:nvSpPr>
        <p:spPr>
          <a:xfrm>
            <a:off x="3707880" y="3267233"/>
            <a:ext cx="5616779" cy="1572583"/>
          </a:xfrm>
        </p:spPr>
        <p:txBody>
          <a:bodyPr>
            <a:noAutofit/>
          </a:bodyPr>
          <a:lstStyle/>
          <a:p>
            <a:pPr marL="0" indent="0">
              <a:buNone/>
              <a:defRPr lang="ko-KR" altLang="en-US"/>
            </a:pPr>
            <a:r>
              <a:rPr lang="ko-KR" altLang="en-US" sz="3100" b="1" dirty="0">
                <a:latin typeface="한컴 윤고딕 240"/>
                <a:ea typeface="한컴 윤고딕 240"/>
              </a:rPr>
              <a:t>    "</a:t>
            </a:r>
            <a:r>
              <a:rPr lang="ko-KR" altLang="en-US" sz="2800" b="1" dirty="0">
                <a:latin typeface="한컴 윤고딕 240"/>
                <a:ea typeface="한컴 윤고딕 240"/>
              </a:rPr>
              <a:t>하나님에 의해 </a:t>
            </a:r>
            <a:r>
              <a:rPr lang="ko-KR" altLang="en-US" sz="2800" b="1" dirty="0" err="1">
                <a:latin typeface="한컴 윤고딕 240"/>
                <a:ea typeface="한컴 윤고딕 240"/>
              </a:rPr>
              <a:t>호흡되어진</a:t>
            </a:r>
            <a:r>
              <a:rPr lang="ko-KR" altLang="en-US" sz="2800" b="1" dirty="0">
                <a:latin typeface="한컴 윤고딕 240"/>
                <a:ea typeface="한컴 윤고딕 240"/>
              </a:rPr>
              <a:t> 것"</a:t>
            </a:r>
          </a:p>
          <a:p>
            <a:pPr marL="0" indent="0">
              <a:buNone/>
              <a:defRPr lang="ko-KR" altLang="en-US"/>
            </a:pPr>
            <a:r>
              <a:rPr lang="en-US" altLang="ko-KR" sz="3100" b="1" dirty="0">
                <a:latin typeface="한컴 윤고딕 240"/>
                <a:ea typeface="한컴 윤고딕 240"/>
              </a:rPr>
              <a:t>                  </a:t>
            </a:r>
            <a:r>
              <a:rPr lang="ko-KR" altLang="en-US" sz="3100" b="1" dirty="0">
                <a:latin typeface="한컴 윤고딕 240"/>
                <a:ea typeface="한컴 윤고딕 240"/>
              </a:rPr>
              <a:t>(</a:t>
            </a:r>
            <a:r>
              <a:rPr lang="en-US" altLang="ko-KR" sz="3100" b="1" dirty="0">
                <a:latin typeface="한컴 윤고딕 240"/>
                <a:ea typeface="한컴 윤고딕 240"/>
              </a:rPr>
              <a:t>God-breathed)</a:t>
            </a:r>
            <a:r>
              <a:rPr lang="ko-KR" altLang="en-US" sz="3100" b="1" dirty="0">
                <a:latin typeface="한컴 윤고딕 240"/>
                <a:ea typeface="한컴 윤고딕 24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04" y="1489329"/>
            <a:ext cx="251461" cy="36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04" y="1489329"/>
            <a:ext cx="251461" cy="3661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95477" y="1256919"/>
            <a:ext cx="1080093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2800" b="1" dirty="0">
                <a:latin typeface="한컴 윤체 L"/>
                <a:ea typeface="한컴 윤체 L"/>
              </a:rPr>
              <a:t>모</a:t>
            </a:r>
            <a:r>
              <a:rPr lang="ko-KR" altLang="en-US" sz="2800" b="1" dirty="0">
                <a:solidFill>
                  <a:schemeClr val="tx1"/>
                </a:solidFill>
                <a:latin typeface="한컴 윤체 L"/>
                <a:ea typeface="한컴 윤체 L"/>
              </a:rPr>
              <a:t>든 </a:t>
            </a:r>
            <a:r>
              <a:rPr lang="ko-KR" altLang="en-US" sz="27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476" y="1855470"/>
            <a:ext cx="2248664" cy="60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800" b="1" dirty="0">
                <a:solidFill>
                  <a:schemeClr val="tx1"/>
                </a:solidFill>
                <a:latin typeface="휴먼모음T"/>
                <a:ea typeface="휴먼모음T"/>
              </a:rPr>
              <a:t>하나님의 감동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5" bldLvl="0" animBg="1"/>
      <p:bldP spid="3" grpId="0" bldLvl="0" animBg="1"/>
      <p:bldP spid="4" grpId="3" bldLvl="0" animBg="1"/>
      <p:bldP spid="5" grpId="4" bldLvl="0" animBg="1"/>
      <p:bldP spid="8" grpId="1" bldLvl="0" animBg="1"/>
      <p:bldP spid="9" grpId="2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6586"/>
            <a:ext cx="9145144" cy="106477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l">
              <a:lnSpc>
                <a:spcPct val="120000"/>
              </a:lnSpc>
              <a:defRPr lang="ko-KR" altLang="en-US"/>
            </a:pPr>
            <a:r>
              <a:rPr lang="ko-KR" altLang="en-US" sz="2600" b="1"/>
              <a:t>성경은 성령의 감동하심을 받은 사람들이 하나님께 받아 쓴 것으로 오류가 없다. 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561338"/>
            <a:ext cx="4038600" cy="3543798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2100" dirty="0">
                <a:solidFill>
                  <a:schemeClr val="tx1"/>
                </a:solidFill>
                <a:latin typeface="휴먼모음T"/>
                <a:ea typeface="휴먼모음T"/>
              </a:rPr>
              <a:t>먼저 알 것은 성경의 모든 예언은 사사로이 풀 것이 아니니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2100" dirty="0">
                <a:solidFill>
                  <a:schemeClr val="tx1"/>
                </a:solidFill>
                <a:latin typeface="휴먼모음T"/>
                <a:ea typeface="휴먼모음T"/>
              </a:rPr>
              <a:t>(왜냐하면) 예언은 언제든지 사람의 뜻으로 낸 것이 아니요,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2100" dirty="0">
                <a:solidFill>
                  <a:schemeClr val="tx1"/>
                </a:solidFill>
                <a:latin typeface="휴먼모음T"/>
                <a:ea typeface="휴먼모음T"/>
              </a:rPr>
              <a:t>오직            을 받은 사람들이       </a:t>
            </a:r>
            <a:r>
              <a:rPr lang="ko-KR" altLang="en-US" sz="2100" dirty="0" err="1">
                <a:solidFill>
                  <a:schemeClr val="tx1"/>
                </a:solidFill>
                <a:latin typeface="휴먼모음T"/>
                <a:ea typeface="휴먼모음T"/>
              </a:rPr>
              <a:t>께</a:t>
            </a:r>
            <a:r>
              <a:rPr lang="ko-KR" altLang="en-US" sz="2100" dirty="0">
                <a:solidFill>
                  <a:schemeClr val="tx1"/>
                </a:solidFill>
                <a:latin typeface="휴먼모음T"/>
                <a:ea typeface="휴먼모음T"/>
              </a:rPr>
              <a:t> 받아 말한 것임이라.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2100" dirty="0">
                <a:solidFill>
                  <a:schemeClr val="tx1"/>
                </a:solidFill>
                <a:latin typeface="휴먼모음T"/>
                <a:ea typeface="휴먼모음T"/>
              </a:rPr>
              <a:t>(</a:t>
            </a:r>
            <a:r>
              <a:rPr lang="ko-KR" altLang="en-US" sz="2100" dirty="0" err="1">
                <a:solidFill>
                  <a:schemeClr val="tx1"/>
                </a:solidFill>
                <a:latin typeface="휴먼모음T"/>
                <a:ea typeface="휴먼모음T"/>
              </a:rPr>
              <a:t>벧후</a:t>
            </a:r>
            <a:r>
              <a:rPr lang="ko-KR" altLang="en-US" sz="2100" dirty="0">
                <a:solidFill>
                  <a:schemeClr val="tx1"/>
                </a:solidFill>
                <a:latin typeface="휴먼모음T"/>
                <a:ea typeface="휴먼모음T"/>
              </a:rPr>
              <a:t> 1:20-21)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33347"/>
            <a:ext cx="4172332" cy="3471789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0" indent="0" defTabSz="1800224">
              <a:buNone/>
              <a:tabLst>
                <a:tab pos="3780472" algn="l"/>
              </a:tabLst>
              <a:defRPr lang="ko-KR" altLang="en-US"/>
            </a:pP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But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know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this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first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of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all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that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no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prophecy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of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Scripture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is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a</a:t>
            </a:r>
            <a:r>
              <a:rPr lang="ko-KR" altLang="en-US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matter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of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one's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own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interpretation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</a:p>
          <a:p>
            <a:pPr marL="0" indent="0">
              <a:buNone/>
              <a:tabLst>
                <a:tab pos="3780472" algn="l"/>
              </a:tabLst>
              <a:defRPr lang="ko-KR" altLang="en-US"/>
            </a:pPr>
            <a:r>
              <a:rPr lang="ko-KR" altLang="ko-KR" sz="2000" dirty="0" err="1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for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no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prophecy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was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ever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made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by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an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act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of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human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will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, </a:t>
            </a:r>
          </a:p>
          <a:p>
            <a:pPr marL="0" indent="0">
              <a:buNone/>
              <a:tabLst>
                <a:tab pos="3780472" algn="l"/>
              </a:tabLst>
              <a:defRPr lang="ko-KR" altLang="en-US"/>
            </a:pPr>
            <a:r>
              <a:rPr lang="ko-KR" altLang="ko-KR" sz="2000" dirty="0" err="1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but</a:t>
            </a:r>
            <a:r>
              <a:rPr lang="ko-KR" altLang="ko-KR" sz="2000" dirty="0">
                <a:solidFill>
                  <a:schemeClr val="tx1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men</a:t>
            </a:r>
            <a:r>
              <a:rPr lang="ko-KR" altLang="ko-KR" sz="20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moved</a:t>
            </a:r>
            <a:r>
              <a:rPr lang="ko-KR" altLang="ko-KR" sz="20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by</a:t>
            </a:r>
            <a:r>
              <a:rPr lang="ko-KR" altLang="ko-KR" sz="20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the</a:t>
            </a:r>
            <a:r>
              <a:rPr lang="ko-KR" altLang="ko-KR" sz="20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Holy</a:t>
            </a:r>
            <a:r>
              <a:rPr lang="ko-KR" altLang="ko-KR" sz="20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Spirit</a:t>
            </a:r>
            <a:r>
              <a:rPr lang="ko-KR" altLang="ko-KR" sz="20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spoke</a:t>
            </a:r>
            <a:r>
              <a:rPr lang="ko-KR" altLang="ko-KR" sz="20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from</a:t>
            </a:r>
            <a:r>
              <a:rPr lang="ko-KR" altLang="ko-KR" sz="2000" dirty="0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 </a:t>
            </a:r>
            <a:r>
              <a:rPr lang="ko-KR" altLang="ko-KR" sz="2000" dirty="0" err="1">
                <a:solidFill>
                  <a:srgbClr val="0070C0"/>
                </a:solidFill>
                <a:latin typeface="휴먼옛체" panose="02030504000101010101" pitchFamily="18" charset="-127"/>
                <a:ea typeface="휴먼옛체" panose="02030504000101010101" pitchFamily="18" charset="-127"/>
              </a:rPr>
              <a:t>God</a:t>
            </a:r>
            <a:r>
              <a:rPr lang="ko-KR" altLang="ko-KR" sz="2000" dirty="0">
                <a:solidFill>
                  <a:srgbClr val="0070C0"/>
                </a:solidFill>
                <a:latin typeface="함초롬바탕 확장B"/>
                <a:ea typeface="함초롬바탕 확장B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549" y="3217545"/>
            <a:ext cx="2016253" cy="466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100" b="1" dirty="0">
                <a:solidFill>
                  <a:schemeClr val="tx1"/>
                </a:solidFill>
                <a:latin typeface="휴먼모음T"/>
                <a:ea typeface="휴먼모음T"/>
              </a:rPr>
              <a:t>성령의 감동하심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31" y="3684270"/>
            <a:ext cx="254508" cy="361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971549" y="3615333"/>
            <a:ext cx="9360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22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 bldLvl="0" animBg="1"/>
      <p:bldP spid="3" grpId="0" bldLvl="0" animBg="1"/>
      <p:bldP spid="4" grpId="3" bldLvl="0"/>
      <p:bldP spid="6" grpId="1" bldLvl="0" animBg="1"/>
      <p:bldP spid="8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3468" y="228865"/>
            <a:ext cx="8569072" cy="756400"/>
          </a:xfrm>
        </p:spPr>
        <p:style>
          <a:lnRef idx="2">
            <a:schemeClr val="accent5">
              <a:shade val="2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3200" b="1"/>
              <a:t>성경은 성령께서 가르쳐 쓴 것으로 오류가 없다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500">
                <a:solidFill>
                  <a:schemeClr val="tx1"/>
                </a:solidFill>
                <a:latin typeface="휴먼모음T"/>
                <a:ea typeface="휴먼모음T"/>
              </a:rPr>
              <a:t>우리가 이것을 말하거니와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500">
                <a:solidFill>
                  <a:schemeClr val="tx1"/>
                </a:solidFill>
                <a:latin typeface="휴먼모음T"/>
                <a:ea typeface="휴먼모음T"/>
              </a:rPr>
              <a:t>사람의 지혜가 가르친 말로 아니하고 오직 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2500">
                <a:solidFill>
                  <a:schemeClr val="tx1"/>
                </a:solidFill>
                <a:latin typeface="휴먼모음T"/>
                <a:ea typeface="휴먼모음T"/>
              </a:rPr>
              <a:t>       </a:t>
            </a:r>
            <a:r>
              <a:rPr lang="ko-KR" altLang="ko-KR" sz="2500">
                <a:solidFill>
                  <a:schemeClr val="tx1"/>
                </a:solidFill>
                <a:latin typeface="휴먼모음T"/>
                <a:ea typeface="휴먼모음T"/>
              </a:rPr>
              <a:t>가르치신 것으로 하니 영적인 일은 영적인 것으로 분별하느니라 (고전2:13)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2825650"/>
            <a:ext cx="1522476" cy="603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2800">
                <a:ln w="12700" cap="flat" cmpd="sng" algn="ctr">
                  <a:solidFill>
                    <a:schemeClr val="accent1">
                      <a:satMod val="105000"/>
                    </a:schemeClr>
                  </a:solidFill>
                  <a:prstDash val="solid"/>
                  <a:round/>
                </a:ln>
                <a:gradFill flip="xy"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38100" dist="25400" dir="5400000" rotWithShape="0">
                    <a:srgbClr val="000000">
                      <a:alpha val="75000"/>
                    </a:srgbClr>
                  </a:outerShdw>
                </a:effectLst>
                <a:latin typeface="휴먼모음T"/>
                <a:ea typeface="휴먼모음T"/>
              </a:rPr>
              <a:t>성령께서</a:t>
            </a:r>
            <a:r>
              <a:rPr lang="ko-KR" altLang="ko-KR" sz="2500">
                <a:solidFill>
                  <a:schemeClr val="tx1"/>
                </a:solidFill>
                <a:latin typeface="휴먼모음T"/>
                <a:ea typeface="휴먼모음T"/>
              </a:rPr>
              <a:t>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88030" y="1302750"/>
            <a:ext cx="3600450" cy="30735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 bldLvl="0" animBg="1"/>
      <p:bldP spid="3" grpId="0" bldLvl="0" animBg="1"/>
      <p:bldP spid="5" grpId="2" bldLvl="0" animBg="1"/>
      <p:bldP spid="6" grpId="1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391" y="404622"/>
            <a:ext cx="4104570" cy="2003690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defRPr lang="ko-KR" altLang="en-US"/>
            </a:pP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하나님은 사람이 아니시니 </a:t>
            </a:r>
          </a:p>
          <a:p>
            <a:pPr algn="ctr">
              <a:lnSpc>
                <a:spcPct val="110000"/>
              </a:lnSpc>
              <a:defRPr lang="ko-KR" altLang="en-US"/>
            </a:pPr>
            <a:r>
              <a:rPr lang="ko-KR" altLang="ko-KR" sz="1900" b="1" u="sng" dirty="0">
                <a:solidFill>
                  <a:schemeClr val="tx1"/>
                </a:solidFill>
                <a:latin typeface="한컴 윤체 L"/>
                <a:ea typeface="한컴 윤체 L"/>
              </a:rPr>
              <a:t>거짓말을 하지 않으시고 </a:t>
            </a:r>
          </a:p>
          <a:p>
            <a:pPr algn="ctr">
              <a:lnSpc>
                <a:spcPct val="110000"/>
              </a:lnSpc>
              <a:defRPr lang="ko-KR" altLang="en-US"/>
            </a:pP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인생이 아니시니 후회가 </a:t>
            </a:r>
            <a:r>
              <a:rPr lang="ko-KR" altLang="ko-KR" sz="1900" dirty="0" err="1">
                <a:solidFill>
                  <a:schemeClr val="tx1"/>
                </a:solidFill>
                <a:latin typeface="한컴 윤체 L"/>
                <a:ea typeface="한컴 윤체 L"/>
              </a:rPr>
              <a:t>없으시도다</a:t>
            </a: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  <a:p>
            <a:pPr algn="ctr">
              <a:lnSpc>
                <a:spcPct val="110000"/>
              </a:lnSpc>
              <a:defRPr lang="ko-KR" altLang="en-US"/>
            </a:pP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어찌 그 말씀하신 바를 행하지 않으시며 하신 말씀을 실행하지 </a:t>
            </a:r>
            <a:r>
              <a:rPr lang="ko-KR" altLang="ko-KR" sz="1900" dirty="0" err="1">
                <a:solidFill>
                  <a:schemeClr val="tx1"/>
                </a:solidFill>
                <a:latin typeface="한컴 윤체 L"/>
                <a:ea typeface="한컴 윤체 L"/>
              </a:rPr>
              <a:t>않으시랴</a:t>
            </a:r>
            <a:endParaRPr lang="ko-KR" altLang="ko-KR" sz="19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algn="ctr">
              <a:lnSpc>
                <a:spcPct val="110000"/>
              </a:lnSpc>
              <a:defRPr lang="ko-KR" altLang="en-US"/>
            </a:pPr>
            <a:r>
              <a:rPr lang="ko-KR" altLang="ko-KR" sz="1900" dirty="0">
                <a:solidFill>
                  <a:schemeClr val="tx1"/>
                </a:solidFill>
                <a:latin typeface="한컴 윤체 L"/>
                <a:ea typeface="한컴 윤체 L"/>
              </a:rPr>
              <a:t>(민23:19)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946" y="697227"/>
            <a:ext cx="4752594" cy="113919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algn="ctr">
              <a:lnSpc>
                <a:spcPct val="110000"/>
              </a:lnSpc>
              <a:defRPr lang="ko-KR" altLang="en-US"/>
            </a:pPr>
            <a:r>
              <a:rPr lang="ko-KR" altLang="ko-KR" sz="2100" b="1" dirty="0">
                <a:solidFill>
                  <a:schemeClr val="tx1"/>
                </a:solidFill>
                <a:latin typeface="바탕"/>
                <a:ea typeface="바탕"/>
              </a:rPr>
              <a:t>여호와의</a:t>
            </a:r>
            <a:r>
              <a:rPr lang="ko-KR" altLang="ko-KR" sz="2100" u="sng" dirty="0">
                <a:solidFill>
                  <a:schemeClr val="tx1"/>
                </a:solidFill>
                <a:latin typeface="바탕"/>
                <a:ea typeface="바탕"/>
              </a:rPr>
              <a:t> </a:t>
            </a:r>
            <a:r>
              <a:rPr lang="ko-KR" altLang="ko-KR" sz="2100" b="1" u="sng" dirty="0">
                <a:solidFill>
                  <a:schemeClr val="tx1"/>
                </a:solidFill>
                <a:latin typeface="바탕"/>
                <a:ea typeface="바탕"/>
              </a:rPr>
              <a:t>말씀은 순결함</a:t>
            </a:r>
            <a:r>
              <a:rPr lang="ko-KR" altLang="ko-KR" sz="2100" b="1" dirty="0">
                <a:solidFill>
                  <a:schemeClr val="tx1"/>
                </a:solidFill>
                <a:latin typeface="바탕"/>
                <a:ea typeface="바탕"/>
              </a:rPr>
              <a:t>이여 </a:t>
            </a:r>
          </a:p>
          <a:p>
            <a:pPr algn="ctr">
              <a:lnSpc>
                <a:spcPct val="110000"/>
              </a:lnSpc>
              <a:defRPr lang="ko-KR" altLang="en-US"/>
            </a:pPr>
            <a:r>
              <a:rPr lang="ko-KR" altLang="ko-KR" sz="2100" b="1" dirty="0">
                <a:solidFill>
                  <a:schemeClr val="tx1"/>
                </a:solidFill>
                <a:latin typeface="바탕"/>
                <a:ea typeface="바탕"/>
              </a:rPr>
              <a:t>흙 도가니에 일곱 번 단련한 은 </a:t>
            </a:r>
            <a:r>
              <a:rPr lang="ko-KR" altLang="ko-KR" sz="2100" b="1" dirty="0" err="1">
                <a:solidFill>
                  <a:schemeClr val="tx1"/>
                </a:solidFill>
                <a:latin typeface="바탕"/>
                <a:ea typeface="바탕"/>
              </a:rPr>
              <a:t>같도다</a:t>
            </a:r>
            <a:endParaRPr lang="ko-KR" altLang="ko-KR" sz="2100" b="1" dirty="0">
              <a:solidFill>
                <a:schemeClr val="tx1"/>
              </a:solidFill>
              <a:latin typeface="바탕"/>
              <a:ea typeface="바탕"/>
            </a:endParaRPr>
          </a:p>
          <a:p>
            <a:pPr algn="ctr">
              <a:lnSpc>
                <a:spcPct val="110000"/>
              </a:lnSpc>
              <a:defRPr lang="ko-KR" altLang="en-US"/>
            </a:pPr>
            <a:r>
              <a:rPr lang="ko-KR" altLang="ko-KR" sz="2100" b="1" dirty="0">
                <a:solidFill>
                  <a:schemeClr val="tx1"/>
                </a:solidFill>
                <a:latin typeface="바탕"/>
                <a:ea typeface="바탕"/>
              </a:rPr>
              <a:t>(시12:6)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19590" y="2510790"/>
            <a:ext cx="7524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ko-KR" sz="2000" dirty="0">
                <a:latin typeface="한컴 윤고딕 760"/>
                <a:ea typeface="한컴 윤고딕 760"/>
              </a:rPr>
              <a:t>여호와여 주의 말씀은 </a:t>
            </a:r>
            <a:r>
              <a:rPr lang="ko-KR" altLang="ko-KR" sz="2000" b="1" u="sng" dirty="0">
                <a:latin typeface="한컴 윤고딕 760"/>
                <a:ea typeface="한컴 윤고딕 760"/>
              </a:rPr>
              <a:t>영원히 하늘에 굳게</a:t>
            </a:r>
            <a:r>
              <a:rPr lang="ko-KR" altLang="ko-KR" sz="2000" dirty="0">
                <a:latin typeface="한컴 윤고딕 760"/>
                <a:ea typeface="한컴 윤고딕 760"/>
              </a:rPr>
              <a:t> </a:t>
            </a:r>
            <a:r>
              <a:rPr lang="ko-KR" altLang="en-US" sz="2000" dirty="0" err="1">
                <a:latin typeface="한컴 윤고딕 760"/>
                <a:ea typeface="한컴 윤고딕 760"/>
              </a:rPr>
              <a:t>섯</a:t>
            </a:r>
            <a:r>
              <a:rPr lang="ko-KR" altLang="ko-KR" sz="2000" dirty="0" err="1">
                <a:latin typeface="한컴 윤고딕 760"/>
                <a:ea typeface="한컴 윤고딕 760"/>
              </a:rPr>
              <a:t>사오며</a:t>
            </a:r>
            <a:r>
              <a:rPr lang="ko-KR" altLang="ko-KR" sz="2000" dirty="0">
                <a:latin typeface="한컴 윤고딕 760"/>
                <a:ea typeface="한컴 윤고딕 760"/>
              </a:rPr>
              <a:t>(시119:89)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54" y="3073527"/>
            <a:ext cx="8718236" cy="3726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r>
              <a:rPr lang="ko-KR" altLang="ko-KR" sz="1900" b="1" dirty="0">
                <a:latin typeface="휴먼모음T"/>
                <a:ea typeface="휴먼모음T"/>
              </a:rPr>
              <a:t>내가 보니 모든 </a:t>
            </a:r>
            <a:r>
              <a:rPr lang="ko-KR" altLang="ko-KR" sz="1900" u="sng" dirty="0">
                <a:latin typeface="휴먼모음T"/>
                <a:ea typeface="휴먼모음T"/>
              </a:rPr>
              <a:t>완전한 것</a:t>
            </a:r>
            <a:r>
              <a:rPr lang="ko-KR" altLang="ko-KR" sz="1900" b="1" dirty="0">
                <a:latin typeface="휴먼모음T"/>
                <a:ea typeface="휴먼모음T"/>
              </a:rPr>
              <a:t>이 다 끝이 있어도 주의 계명들은 </a:t>
            </a:r>
            <a:r>
              <a:rPr lang="ko-KR" altLang="ko-KR" sz="1900" b="1" u="sng" dirty="0">
                <a:latin typeface="휴먼모음T"/>
                <a:ea typeface="휴먼모음T"/>
              </a:rPr>
              <a:t>심히 </a:t>
            </a:r>
            <a:r>
              <a:rPr lang="ko-KR" altLang="ko-KR" sz="1900" b="1" u="sng" dirty="0" err="1">
                <a:latin typeface="휴먼모음T"/>
                <a:ea typeface="휴먼모음T"/>
              </a:rPr>
              <a:t>넓으니이다</a:t>
            </a:r>
            <a:r>
              <a:rPr lang="ko-KR" altLang="ko-KR" sz="1900" b="1" dirty="0">
                <a:latin typeface="휴먼모음T"/>
                <a:ea typeface="휴먼모음T"/>
              </a:rPr>
              <a:t>(시119:96)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586" y="3721608"/>
            <a:ext cx="6840855" cy="1624203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20000"/>
              </a:lnSpc>
              <a:defRPr lang="ko-KR" altLang="en-US"/>
            </a:pPr>
            <a:r>
              <a:rPr lang="ko-KR" altLang="ko-KR" sz="2100">
                <a:solidFill>
                  <a:schemeClr val="tx1"/>
                </a:solidFill>
                <a:latin typeface="한컴 윤체 L"/>
                <a:ea typeface="한컴 윤체 L"/>
              </a:rPr>
              <a:t>하나님의 말씀은 </a:t>
            </a:r>
            <a:r>
              <a:rPr lang="ko-KR" altLang="ko-KR" sz="2100" b="1" u="sng">
                <a:solidFill>
                  <a:schemeClr val="tx1"/>
                </a:solidFill>
                <a:latin typeface="한컴 윤체 L"/>
                <a:ea typeface="한컴 윤체 L"/>
              </a:rPr>
              <a:t>다 순전하며</a:t>
            </a:r>
            <a:r>
              <a:rPr lang="ko-KR" altLang="ko-KR" sz="2100">
                <a:solidFill>
                  <a:schemeClr val="tx1"/>
                </a:solidFill>
                <a:latin typeface="한컴 윤체 L"/>
                <a:ea typeface="한컴 윤체 L"/>
              </a:rPr>
              <a:t> 하나님은 그를 의지하는 자의 방패시니라</a:t>
            </a:r>
            <a:r>
              <a:rPr lang="ko-KR" altLang="en-US" sz="2100">
                <a:solidFill>
                  <a:schemeClr val="tx1"/>
                </a:solidFill>
                <a:latin typeface="한컴 윤체 L"/>
                <a:ea typeface="한컴 윤체 L"/>
              </a:rPr>
              <a:t>. </a:t>
            </a:r>
            <a:r>
              <a:rPr lang="ko-KR" altLang="ko-KR" sz="2100">
                <a:solidFill>
                  <a:schemeClr val="tx1"/>
                </a:solidFill>
                <a:latin typeface="한컴 윤체 L"/>
                <a:ea typeface="한컴 윤체 L"/>
              </a:rPr>
              <a:t>너는 </a:t>
            </a:r>
            <a:r>
              <a:rPr lang="ko-KR" altLang="ko-KR" sz="2100" b="1" u="sng">
                <a:solidFill>
                  <a:schemeClr val="tx1"/>
                </a:solidFill>
                <a:latin typeface="한컴 윤체 L"/>
                <a:ea typeface="한컴 윤체 L"/>
              </a:rPr>
              <a:t>그의 말씀에 더하지 말라</a:t>
            </a:r>
            <a:r>
              <a:rPr lang="ko-KR" altLang="en-US" sz="2100" b="1" u="sng">
                <a:solidFill>
                  <a:schemeClr val="tx1"/>
                </a:solidFill>
                <a:latin typeface="한컴 윤체 L"/>
                <a:ea typeface="한컴 윤체 L"/>
              </a:rPr>
              <a:t>.</a:t>
            </a:r>
            <a:r>
              <a:rPr lang="ko-KR" altLang="ko-KR" sz="2100" b="1" u="sng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  <a:p>
            <a:pPr>
              <a:lnSpc>
                <a:spcPct val="120000"/>
              </a:lnSpc>
              <a:defRPr lang="ko-KR" altLang="en-US"/>
            </a:pPr>
            <a:r>
              <a:rPr lang="ko-KR" altLang="ko-KR" sz="2100">
                <a:solidFill>
                  <a:schemeClr val="tx1"/>
                </a:solidFill>
                <a:latin typeface="한컴 윤체 L"/>
                <a:ea typeface="한컴 윤체 L"/>
              </a:rPr>
              <a:t>그가 너를 책망하시겠고 너는 거짓말하는 자가 될까 두려우니라</a:t>
            </a:r>
            <a:r>
              <a:rPr lang="ko-KR" altLang="en-US" sz="210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2100">
                <a:solidFill>
                  <a:schemeClr val="tx1"/>
                </a:solidFill>
                <a:latin typeface="한컴 윤체 L"/>
                <a:ea typeface="한컴 윤체 L"/>
              </a:rPr>
              <a:t>(잠언30:5-6)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2" bldLvl="0" animBg="1"/>
      <p:bldP spid="5" grpId="3" bldLvl="0" animBg="1"/>
      <p:bldP spid="6" grpId="4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47" y="2132838"/>
            <a:ext cx="7378827" cy="36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51460" y="332613"/>
            <a:ext cx="259080" cy="3608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87577" y="764667"/>
            <a:ext cx="256413" cy="366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lang="ko-KR" altLang="en-US"/>
            </a:pP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9441"/>
            <a:ext cx="9379892" cy="5976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460" y="1556766"/>
            <a:ext cx="7560990" cy="2265685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>
              <a:lnSpc>
                <a:spcPct val="130000"/>
              </a:lnSpc>
              <a:defRPr lang="ko-KR" altLang="en-US"/>
            </a:pPr>
            <a:r>
              <a:rPr lang="ko-KR" altLang="en-US" sz="38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그들을 진리로 거룩하게 </a:t>
            </a:r>
            <a:r>
              <a:rPr lang="ko-KR" altLang="en-US" sz="3800" b="1" dirty="0" err="1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하옵소서</a:t>
            </a:r>
            <a:r>
              <a:rPr lang="ko-KR" altLang="en-US" sz="38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 </a:t>
            </a:r>
          </a:p>
          <a:p>
            <a:pPr>
              <a:lnSpc>
                <a:spcPct val="130000"/>
              </a:lnSpc>
              <a:defRPr lang="ko-KR" altLang="en-US"/>
            </a:pPr>
            <a:r>
              <a:rPr lang="ko-KR" altLang="en-US" sz="38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아버지의 말씀은 </a:t>
            </a:r>
            <a:r>
              <a:rPr lang="ko-KR" altLang="en-US" sz="3800" b="1" dirty="0" err="1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진리니이다</a:t>
            </a:r>
            <a:endParaRPr lang="ko-KR" altLang="en-US" sz="3800" b="1" dirty="0">
              <a:solidFill>
                <a:schemeClr val="tx1"/>
              </a:solidFill>
              <a:latin typeface="HY목각파임B" panose="02030600000101010101" pitchFamily="18" charset="-127"/>
              <a:ea typeface="HY목각파임B" panose="02030600000101010101" pitchFamily="18" charset="-127"/>
            </a:endParaRPr>
          </a:p>
          <a:p>
            <a:pPr>
              <a:lnSpc>
                <a:spcPct val="130000"/>
              </a:lnSpc>
              <a:defRPr lang="ko-KR" altLang="en-US"/>
            </a:pPr>
            <a:r>
              <a:rPr lang="ko-KR" altLang="en-US" sz="3800" b="1" dirty="0">
                <a:solidFill>
                  <a:schemeClr val="tx1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(요17:17)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1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91" y="116586"/>
            <a:ext cx="8713150" cy="493279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3200" b="1" dirty="0"/>
              <a:t>성경에 대한 예수님의 말씀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79390" y="678180"/>
            <a:ext cx="4316410" cy="477168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마4:1-11 </a:t>
            </a: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(</a:t>
            </a:r>
            <a:r>
              <a:rPr lang="ko-KR" altLang="en-US" sz="1700" dirty="0">
                <a:latin typeface="한컴 윤체 L"/>
                <a:ea typeface="한컴 윤체 L"/>
              </a:rPr>
              <a:t>마귀</a:t>
            </a: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의 시험을 물리치심)</a:t>
            </a:r>
            <a:endParaRPr lang="en-US" altLang="ko-KR" sz="17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ko-KR" altLang="en-US" sz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 때에 예수께서 성령에게 이끌리어 마귀에게 시험을 받으러 광야로 가사 사십 일을 밤낮으로 금식하신 후에 </a:t>
            </a:r>
            <a:r>
              <a:rPr lang="ko-KR" altLang="en-US" sz="12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주리신지라</a:t>
            </a:r>
            <a:endParaRPr lang="ko-KR" altLang="en-US" sz="1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시험하는 자가 예수께 나아와서 이르되 네가 만일 하나님의 </a:t>
            </a:r>
            <a:r>
              <a:rPr lang="ko-KR" altLang="en-US" sz="1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아들이어든</a:t>
            </a: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명하여 이 돌들로 떡덩이가 되게 하라</a:t>
            </a:r>
          </a:p>
          <a:p>
            <a:pPr marL="0" indent="0">
              <a:lnSpc>
                <a:spcPct val="150000"/>
              </a:lnSpc>
              <a:buNone/>
              <a:defRPr lang="ko-KR" altLang="en-US"/>
            </a:pPr>
            <a:r>
              <a:rPr lang="ko-KR" altLang="en-US" sz="1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예수께서 대답하여 </a:t>
            </a:r>
            <a:r>
              <a:rPr lang="ko-KR" altLang="en-US" sz="18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이르시되</a:t>
            </a:r>
            <a:r>
              <a:rPr lang="ko-KR" altLang="en-US" sz="1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        </a:t>
            </a:r>
            <a:r>
              <a:rPr lang="ko-KR" altLang="ko-KR" sz="1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사람이 떡으로만 살 것이 아니요 </a:t>
            </a:r>
            <a:r>
              <a:rPr lang="ko-KR" altLang="ko-KR" sz="1800" b="1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하나님의 입으로부터 나오는 </a:t>
            </a:r>
            <a:r>
              <a:rPr lang="ko-KR" altLang="en-US" sz="1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</a:t>
            </a:r>
            <a:r>
              <a:rPr lang="ko-KR" altLang="ko-KR" sz="18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</a:t>
            </a:r>
            <a:r>
              <a:rPr lang="ko-KR" altLang="ko-KR" sz="1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살 것이라 </a:t>
            </a:r>
            <a:r>
              <a:rPr lang="ko-KR" altLang="ko-KR" sz="1800" dirty="0" err="1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하였느니라</a:t>
            </a:r>
            <a:r>
              <a:rPr lang="ko-KR" altLang="ko-KR" sz="1800" dirty="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하시니(4절)</a:t>
            </a:r>
            <a:endParaRPr lang="en-US" altLang="ko-KR" sz="1800" dirty="0"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en-US" altLang="ko-KR" sz="1700" dirty="0"/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en-US" altLang="ko-KR" sz="1700" dirty="0"/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en-US" altLang="ko-KR" sz="1700" dirty="0"/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1700" dirty="0"/>
              <a:t>네가 만일 하나님의 </a:t>
            </a:r>
            <a:r>
              <a:rPr lang="ko-KR" altLang="en-US" sz="1700" dirty="0" err="1"/>
              <a:t>아들이어든</a:t>
            </a:r>
            <a:r>
              <a:rPr lang="ko-KR" altLang="en-US" sz="1700" dirty="0"/>
              <a:t> 뛰어내리라 </a:t>
            </a:r>
            <a:r>
              <a:rPr lang="ko-KR" altLang="en-US" sz="1700" dirty="0" err="1"/>
              <a:t>기록되었으되</a:t>
            </a:r>
            <a:r>
              <a:rPr lang="ko-KR" altLang="en-US" sz="1700" dirty="0"/>
              <a:t> 그가 너를 위하여 그의 사자들을 </a:t>
            </a:r>
            <a:r>
              <a:rPr lang="ko-KR" altLang="en-US" sz="1700" dirty="0" err="1"/>
              <a:t>명하시리니</a:t>
            </a:r>
            <a:r>
              <a:rPr lang="ko-KR" altLang="en-US" sz="1700" dirty="0"/>
              <a:t> 그들이 손으로 너를 받들어 발이 돌에 부딪치지 않게 </a:t>
            </a:r>
            <a:r>
              <a:rPr lang="ko-KR" altLang="en-US" sz="1700" dirty="0" err="1"/>
              <a:t>하리로다</a:t>
            </a:r>
            <a:r>
              <a:rPr lang="ko-KR" altLang="en-US" sz="1700" dirty="0"/>
              <a:t> </a:t>
            </a:r>
            <a:r>
              <a:rPr lang="ko-KR" altLang="en-US" sz="1700" dirty="0" err="1"/>
              <a:t>하였느니라</a:t>
            </a:r>
            <a:endParaRPr lang="ko-KR" altLang="ko-KR" sz="17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ko-KR" altLang="ko-KR" sz="17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예수께서 </a:t>
            </a:r>
            <a:r>
              <a:rPr lang="ko-KR" altLang="ko-KR" sz="1700" dirty="0" err="1">
                <a:solidFill>
                  <a:schemeClr val="tx1"/>
                </a:solidFill>
                <a:latin typeface="한컴 윤체 L"/>
                <a:ea typeface="한컴 윤체 L"/>
              </a:rPr>
              <a:t>이르시되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또 </a:t>
            </a: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                            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주 너의 하나님을 시험하지 말라 </a:t>
            </a:r>
            <a:r>
              <a:rPr lang="ko-KR" altLang="ko-KR" sz="1700" dirty="0" err="1">
                <a:solidFill>
                  <a:schemeClr val="tx1"/>
                </a:solidFill>
                <a:latin typeface="한컴 윤체 L"/>
                <a:ea typeface="한컴 윤체 L"/>
              </a:rPr>
              <a:t>하였느니라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하시니</a:t>
            </a: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(7절)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ko-KR" altLang="ko-KR" sz="17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 algn="just">
              <a:lnSpc>
                <a:spcPct val="120000"/>
              </a:lnSpc>
              <a:buNone/>
              <a:defRPr lang="ko-KR" altLang="en-US"/>
            </a:pP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 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이에 예수께서 </a:t>
            </a:r>
            <a:r>
              <a:rPr lang="ko-KR" altLang="ko-KR" sz="1700" dirty="0" err="1">
                <a:solidFill>
                  <a:schemeClr val="tx1"/>
                </a:solidFill>
                <a:latin typeface="한컴 윤체 L"/>
                <a:ea typeface="한컴 윤체 L"/>
              </a:rPr>
              <a:t>말씀하시되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사탄아 물러가라</a:t>
            </a:r>
            <a:r>
              <a:rPr lang="en-US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   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                             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주 너의</a:t>
            </a:r>
            <a:r>
              <a:rPr lang="en-US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하나님께 경배하고 다만 그를 섬기라 </a:t>
            </a:r>
            <a:r>
              <a:rPr lang="ko-KR" altLang="ko-KR" sz="1700" dirty="0" err="1">
                <a:solidFill>
                  <a:schemeClr val="tx1"/>
                </a:solidFill>
                <a:latin typeface="한컴 윤체 L"/>
                <a:ea typeface="한컴 윤체 L"/>
              </a:rPr>
              <a:t>하였느니라</a:t>
            </a: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(10절)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3610" y="3819714"/>
            <a:ext cx="124665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700" b="1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모든 말씀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2839" y="3013436"/>
            <a:ext cx="2001045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  <a:defRPr lang="ko-KR" altLang="en-US"/>
            </a:pPr>
            <a:r>
              <a:rPr lang="ko-KR" altLang="ko-KR" b="1" dirty="0" err="1">
                <a:solidFill>
                  <a:schemeClr val="tx1"/>
                </a:solidFill>
                <a:latin typeface="한컴 윤체 L"/>
                <a:ea typeface="한컴 윤체 L"/>
              </a:rPr>
              <a:t>기록되었으되</a:t>
            </a:r>
            <a:r>
              <a:rPr lang="ko-KR" altLang="ko-KR" b="1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</p:txBody>
      </p:sp>
      <p:sp>
        <p:nvSpPr>
          <p:cNvPr id="7" name="내용 개체 틀 3"/>
          <p:cNvSpPr>
            <a:spLocks noGrp="1"/>
          </p:cNvSpPr>
          <p:nvPr>
            <p:ph sz="half" idx="2"/>
          </p:nvPr>
        </p:nvSpPr>
        <p:spPr>
          <a:xfrm>
            <a:off x="4913850" y="1278691"/>
            <a:ext cx="4038600" cy="315761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 defTabSz="914400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ko-KR" sz="1800" b="0" i="0" kern="1200" spc="5" dirty="0">
                <a:solidFill>
                  <a:schemeClr val="tx1"/>
                </a:solidFill>
                <a:latin typeface="휴먼모음T"/>
                <a:ea typeface="휴먼모음T"/>
              </a:rPr>
              <a:t>너를 낮추시며 너를 주리게 하시며 또 너도 알지 못하며 네 조상들도 알지 못하던 </a:t>
            </a:r>
            <a:r>
              <a:rPr lang="ko-KR" altLang="ko-KR" sz="1800" b="0" i="0" kern="1200" spc="5" dirty="0">
                <a:solidFill>
                  <a:srgbClr val="0070C0"/>
                </a:solidFill>
                <a:latin typeface="휴먼모음T"/>
                <a:ea typeface="휴먼모음T"/>
              </a:rPr>
              <a:t>만나를 </a:t>
            </a:r>
            <a:r>
              <a:rPr lang="ko-KR" altLang="ko-KR" sz="1800" b="0" i="0" kern="1200" spc="5" dirty="0" err="1">
                <a:solidFill>
                  <a:srgbClr val="0070C0"/>
                </a:solidFill>
                <a:latin typeface="휴먼모음T"/>
                <a:ea typeface="휴먼모음T"/>
              </a:rPr>
              <a:t>네게</a:t>
            </a:r>
            <a:r>
              <a:rPr lang="ko-KR" altLang="ko-KR" sz="1800" b="0" i="0" kern="1200" spc="5" dirty="0">
                <a:solidFill>
                  <a:srgbClr val="0070C0"/>
                </a:solidFill>
                <a:latin typeface="휴먼모음T"/>
                <a:ea typeface="휴먼모음T"/>
              </a:rPr>
              <a:t> 먹이신 것은 </a:t>
            </a:r>
            <a:endParaRPr lang="en-US" altLang="ko-KR" sz="1800" b="0" i="0" kern="1200" spc="5" dirty="0">
              <a:solidFill>
                <a:srgbClr val="0070C0"/>
              </a:solidFill>
              <a:latin typeface="휴먼모음T"/>
              <a:ea typeface="휴먼모음T"/>
            </a:endParaRPr>
          </a:p>
          <a:p>
            <a:pPr marL="0" indent="0" algn="l" defTabSz="914400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ko-KR" sz="1800" b="0" i="0" kern="1200" spc="5" dirty="0">
                <a:solidFill>
                  <a:schemeClr val="accent6">
                    <a:lumMod val="75000"/>
                  </a:schemeClr>
                </a:solidFill>
                <a:latin typeface="휴먼모음T"/>
                <a:ea typeface="휴먼모음T"/>
              </a:rPr>
              <a:t>사람이 떡으로만 사는 것이 아니요 여호와의 입에서 나오는 모든 말씀으로 사는 줄을 네가 알게 하려 </a:t>
            </a:r>
            <a:r>
              <a:rPr lang="ko-KR" altLang="ko-KR" sz="1800" b="0" i="0" kern="1200" spc="5" dirty="0" err="1">
                <a:solidFill>
                  <a:schemeClr val="accent6">
                    <a:lumMod val="75000"/>
                  </a:schemeClr>
                </a:solidFill>
                <a:latin typeface="휴먼모음T"/>
                <a:ea typeface="휴먼모음T"/>
              </a:rPr>
              <a:t>하심이니라</a:t>
            </a:r>
            <a:r>
              <a:rPr lang="en-US" altLang="ko-KR" sz="1800" b="0" i="0" kern="1200" spc="5" dirty="0">
                <a:solidFill>
                  <a:schemeClr val="accent6">
                    <a:lumMod val="75000"/>
                  </a:schemeClr>
                </a:solidFill>
                <a:latin typeface="휴먼모음T"/>
                <a:ea typeface="휴먼모음T"/>
              </a:rPr>
              <a:t> </a:t>
            </a:r>
          </a:p>
          <a:p>
            <a:pPr marL="0" indent="0" algn="l" defTabSz="914400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en-US" sz="1800" dirty="0"/>
              <a:t>이 사십 년 동안에 네 의복이 해어지지 아니하였고 네 발이 부르트지 </a:t>
            </a:r>
            <a:r>
              <a:rPr lang="ko-KR" altLang="en-US" sz="1800" dirty="0" err="1"/>
              <a:t>아니하였느니라</a:t>
            </a:r>
            <a:r>
              <a:rPr lang="ko-KR" altLang="en-US" sz="1800" dirty="0"/>
              <a:t> </a:t>
            </a:r>
            <a:r>
              <a:rPr lang="ko-KR" altLang="en-US" sz="1800" spc="5" dirty="0">
                <a:solidFill>
                  <a:schemeClr val="tx1"/>
                </a:solidFill>
                <a:latin typeface="휴먼모음T"/>
                <a:ea typeface="휴먼모음T"/>
              </a:rPr>
              <a:t>(신8:3</a:t>
            </a:r>
            <a:r>
              <a:rPr lang="en-US" altLang="ko-KR" sz="1800" spc="5" dirty="0">
                <a:solidFill>
                  <a:schemeClr val="tx1"/>
                </a:solidFill>
                <a:latin typeface="휴먼모음T"/>
                <a:ea typeface="휴먼모음T"/>
              </a:rPr>
              <a:t>,4</a:t>
            </a:r>
            <a:r>
              <a:rPr lang="ko-KR" altLang="en-US" sz="1800" spc="5" dirty="0">
                <a:solidFill>
                  <a:schemeClr val="tx1"/>
                </a:solidFill>
                <a:latin typeface="휴먼모음T"/>
                <a:ea typeface="휴먼모음T"/>
              </a:rPr>
              <a:t>)</a:t>
            </a:r>
            <a:endParaRPr lang="en-US" altLang="ko-KR" sz="1800" spc="5" dirty="0">
              <a:solidFill>
                <a:schemeClr val="tx1"/>
              </a:solidFill>
              <a:latin typeface="휴먼모음T"/>
              <a:ea typeface="휴먼모음T"/>
            </a:endParaRPr>
          </a:p>
          <a:p>
            <a:pPr marL="0" indent="0" algn="l" defTabSz="914400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en-US" sz="1800" b="0" i="0" kern="1200" spc="5" dirty="0">
              <a:solidFill>
                <a:schemeClr val="tx1"/>
              </a:solidFill>
              <a:latin typeface="휴먼모음T"/>
              <a:ea typeface="휴먼모음T"/>
            </a:endParaRPr>
          </a:p>
        </p:txBody>
      </p:sp>
      <p:sp>
        <p:nvSpPr>
          <p:cNvPr id="8" name="내용 개체 틀 3"/>
          <p:cNvSpPr>
            <a:spLocks noGrp="1"/>
          </p:cNvSpPr>
          <p:nvPr/>
        </p:nvSpPr>
        <p:spPr>
          <a:xfrm>
            <a:off x="4648200" y="841220"/>
            <a:ext cx="4038600" cy="4263915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14400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ko-KR" sz="2000" b="0" i="0" kern="1200" spc="5">
              <a:solidFill>
                <a:schemeClr val="tx1"/>
              </a:solidFill>
              <a:latin typeface="휴먼모음T"/>
              <a:ea typeface="휴먼모음T"/>
            </a:endParaRP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49C0B9FB-14C9-49D6-929F-A84049CE98AC}"/>
              </a:ext>
            </a:extLst>
          </p:cNvPr>
          <p:cNvSpPr/>
          <p:nvPr/>
        </p:nvSpPr>
        <p:spPr>
          <a:xfrm>
            <a:off x="4404582" y="3013436"/>
            <a:ext cx="510484" cy="3939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1" bldLvl="0" animBg="1"/>
      <p:bldP spid="5" grpId="0"/>
      <p:bldP spid="6" grpId="0"/>
      <p:bldP spid="7" grpId="0" build="p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391" y="116586"/>
            <a:ext cx="8713150" cy="545180"/>
          </a:xfr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 lang="ko-KR" altLang="en-US"/>
            </a:pPr>
            <a:r>
              <a:rPr lang="ko-KR" altLang="en-US" sz="3600" b="1" dirty="0"/>
              <a:t>성경에 대한 예수님의 말씀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79390" y="836676"/>
            <a:ext cx="4316410" cy="439712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이에 마귀가 예수를 거룩한 성으로 </a:t>
            </a:r>
            <a:r>
              <a:rPr lang="ko-KR" altLang="en-US" sz="12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데려다가</a:t>
            </a:r>
            <a:r>
              <a:rPr lang="ko-KR" altLang="en-US" sz="1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성전 꼭대기에 세우고</a:t>
            </a:r>
            <a:endParaRPr lang="en-US" altLang="ko-KR" sz="1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이르되 네가 만일 하나님의 </a:t>
            </a:r>
            <a:r>
              <a:rPr lang="ko-KR" altLang="en-US" sz="1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아들이어든</a:t>
            </a: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뛰어내리라           그가 너를 위하여 그의 사자들을 </a:t>
            </a:r>
            <a:r>
              <a:rPr lang="ko-KR" altLang="en-US" sz="1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명하시리니</a:t>
            </a: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그들이 손으로 너를 받들어 발이 돌에 부딪치지 않게 </a:t>
            </a:r>
            <a:r>
              <a:rPr lang="ko-KR" altLang="en-US" sz="1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하리로다</a:t>
            </a:r>
            <a:r>
              <a:rPr lang="ko-KR" altLang="en-US" sz="1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하였느니라</a:t>
            </a:r>
            <a:endParaRPr lang="en-US" altLang="ko-KR" sz="1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r>
              <a:rPr lang="ko-KR" altLang="ko-KR" sz="1800" dirty="0">
                <a:solidFill>
                  <a:schemeClr val="tx1"/>
                </a:solidFill>
                <a:latin typeface="한컴 윤체 L"/>
                <a:ea typeface="한컴 윤체 L"/>
              </a:rPr>
              <a:t>예수께서 </a:t>
            </a:r>
            <a:r>
              <a:rPr lang="ko-KR" altLang="ko-KR" sz="1800" dirty="0" err="1">
                <a:solidFill>
                  <a:schemeClr val="tx1"/>
                </a:solidFill>
                <a:latin typeface="한컴 윤체 L"/>
                <a:ea typeface="한컴 윤체 L"/>
              </a:rPr>
              <a:t>이르시되</a:t>
            </a:r>
            <a:r>
              <a:rPr lang="ko-KR" altLang="ko-KR" sz="1800" dirty="0">
                <a:solidFill>
                  <a:schemeClr val="tx1"/>
                </a:solidFill>
                <a:latin typeface="한컴 윤체 L"/>
                <a:ea typeface="한컴 윤체 L"/>
              </a:rPr>
              <a:t> 또 </a:t>
            </a:r>
            <a:r>
              <a:rPr lang="ko-KR" altLang="en-US" sz="1800" dirty="0">
                <a:solidFill>
                  <a:schemeClr val="tx1"/>
                </a:solidFill>
                <a:latin typeface="한컴 윤체 L"/>
                <a:ea typeface="한컴 윤체 L"/>
              </a:rPr>
              <a:t>   </a:t>
            </a:r>
            <a:r>
              <a:rPr lang="ko-KR" altLang="en-US" sz="2000" dirty="0">
                <a:solidFill>
                  <a:schemeClr val="tx1"/>
                </a:solidFill>
                <a:latin typeface="한컴 윤체 L"/>
                <a:ea typeface="한컴 윤체 L"/>
              </a:rPr>
              <a:t>                            </a:t>
            </a:r>
            <a:r>
              <a:rPr lang="ko-KR" altLang="ko-KR" sz="1800" dirty="0">
                <a:solidFill>
                  <a:schemeClr val="tx1"/>
                </a:solidFill>
                <a:latin typeface="한컴 윤체 L"/>
                <a:ea typeface="한컴 윤체 L"/>
              </a:rPr>
              <a:t>주 너의 하나님을 시험하지 말라 </a:t>
            </a:r>
            <a:r>
              <a:rPr lang="ko-KR" altLang="ko-KR" sz="1800" dirty="0" err="1">
                <a:solidFill>
                  <a:schemeClr val="tx1"/>
                </a:solidFill>
                <a:latin typeface="한컴 윤체 L"/>
                <a:ea typeface="한컴 윤체 L"/>
              </a:rPr>
              <a:t>하였느니라</a:t>
            </a:r>
            <a:r>
              <a:rPr lang="ko-KR" altLang="ko-KR" sz="1800" dirty="0">
                <a:solidFill>
                  <a:schemeClr val="tx1"/>
                </a:solidFill>
                <a:latin typeface="한컴 윤체 L"/>
                <a:ea typeface="한컴 윤체 L"/>
              </a:rPr>
              <a:t> 하시니</a:t>
            </a:r>
            <a:r>
              <a:rPr lang="ko-KR" altLang="en-US" sz="18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800" dirty="0">
                <a:solidFill>
                  <a:schemeClr val="tx1"/>
                </a:solidFill>
                <a:latin typeface="한컴 윤체 L"/>
                <a:ea typeface="한컴 윤체 L"/>
              </a:rPr>
              <a:t>(7절)</a:t>
            </a:r>
          </a:p>
          <a:p>
            <a:pPr marL="0" indent="0">
              <a:lnSpc>
                <a:spcPct val="120000"/>
              </a:lnSpc>
              <a:buNone/>
              <a:defRPr lang="ko-KR" altLang="en-US"/>
            </a:pPr>
            <a:endParaRPr lang="ko-KR" altLang="ko-KR" sz="1700" dirty="0">
              <a:solidFill>
                <a:schemeClr val="tx1"/>
              </a:solidFill>
              <a:latin typeface="한컴 윤체 L"/>
              <a:ea typeface="한컴 윤체 L"/>
            </a:endParaRPr>
          </a:p>
          <a:p>
            <a:pPr marL="0" indent="0" algn="just">
              <a:lnSpc>
                <a:spcPct val="120000"/>
              </a:lnSpc>
              <a:buNone/>
              <a:defRPr lang="ko-KR" altLang="en-US"/>
            </a:pP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이에 예수께서 </a:t>
            </a:r>
            <a:r>
              <a:rPr lang="ko-KR" altLang="ko-KR" sz="1700" dirty="0" err="1">
                <a:solidFill>
                  <a:schemeClr val="tx1"/>
                </a:solidFill>
                <a:latin typeface="한컴 윤체 L"/>
                <a:ea typeface="한컴 윤체 L"/>
              </a:rPr>
              <a:t>말씀하시되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사탄아 물러가라</a:t>
            </a:r>
            <a:r>
              <a:rPr lang="en-US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   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                              </a:t>
            </a:r>
            <a:r>
              <a:rPr lang="ko-KR" altLang="en-US" sz="1700" b="1" dirty="0" err="1">
                <a:solidFill>
                  <a:schemeClr val="tx1"/>
                </a:solidFill>
                <a:latin typeface="한컴 윤체 L"/>
                <a:ea typeface="한컴 윤체 L"/>
              </a:rPr>
              <a:t>기록되었으되</a:t>
            </a: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주 너의</a:t>
            </a:r>
            <a:r>
              <a:rPr lang="en-US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 하나님께 경배하고 다만 그를 섬기라 </a:t>
            </a:r>
            <a:r>
              <a:rPr lang="ko-KR" altLang="ko-KR" sz="1700" dirty="0" err="1">
                <a:solidFill>
                  <a:schemeClr val="tx1"/>
                </a:solidFill>
                <a:latin typeface="한컴 윤체 L"/>
                <a:ea typeface="한컴 윤체 L"/>
              </a:rPr>
              <a:t>하였느니라</a:t>
            </a:r>
            <a:r>
              <a:rPr lang="ko-KR" altLang="en-US" sz="1700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  <a:r>
              <a:rPr lang="ko-KR" altLang="ko-KR" sz="1700" dirty="0">
                <a:solidFill>
                  <a:schemeClr val="tx1"/>
                </a:solidFill>
                <a:latin typeface="한컴 윤체 L"/>
                <a:ea typeface="한컴 윤체 L"/>
              </a:rPr>
              <a:t>(10절)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502" y="2857500"/>
            <a:ext cx="2001045" cy="374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10000"/>
              </a:lnSpc>
              <a:buNone/>
              <a:defRPr lang="ko-KR" altLang="en-US"/>
            </a:pPr>
            <a:r>
              <a:rPr lang="ko-KR" altLang="ko-KR" b="1" dirty="0" err="1">
                <a:solidFill>
                  <a:schemeClr val="tx1"/>
                </a:solidFill>
                <a:latin typeface="한컴 윤체 L"/>
                <a:ea typeface="한컴 윤체 L"/>
              </a:rPr>
              <a:t>기록되었으되</a:t>
            </a:r>
            <a:r>
              <a:rPr lang="ko-KR" altLang="ko-KR" sz="1600" b="1" dirty="0">
                <a:solidFill>
                  <a:schemeClr val="tx1"/>
                </a:solidFill>
                <a:latin typeface="한컴 윤체 L"/>
                <a:ea typeface="한컴 윤체 L"/>
              </a:rPr>
              <a:t> </a:t>
            </a:r>
          </a:p>
        </p:txBody>
      </p:sp>
      <p:sp>
        <p:nvSpPr>
          <p:cNvPr id="8" name="내용 개체 틀 3"/>
          <p:cNvSpPr>
            <a:spLocks noGrp="1"/>
          </p:cNvSpPr>
          <p:nvPr/>
        </p:nvSpPr>
        <p:spPr>
          <a:xfrm>
            <a:off x="4648200" y="980694"/>
            <a:ext cx="4038600" cy="4124441"/>
          </a:xfrm>
          <a:prstGeom prst="rect">
            <a:avLst/>
          </a:prstGeom>
        </p:spPr>
        <p:txBody>
          <a:bodyPr vert="horz" wrap="square" lIns="91440" tIns="45720" rIns="91440" bIns="45720" anchor="t">
            <a:noAutofit/>
          </a:bodyPr>
          <a:lstStyle/>
          <a:p>
            <a:pPr marL="0" indent="0" algn="l" defTabSz="914400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endParaRPr lang="ko-KR" altLang="ko-KR" sz="2000" b="0" i="0" kern="1200" spc="5">
              <a:solidFill>
                <a:schemeClr val="tx1"/>
              </a:solidFill>
              <a:latin typeface="휴먼모음T"/>
              <a:ea typeface="휴먼모음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5294" y="2759872"/>
            <a:ext cx="4396740" cy="7844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l" defTabSz="914400" eaLnBrk="1" latinLnBrk="1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lang="ko-KR" altLang="en-US"/>
            </a:pPr>
            <a:r>
              <a:rPr lang="ko-KR" altLang="ko-KR" sz="1900" b="0" i="0" kern="1200" spc="5" dirty="0">
                <a:solidFill>
                  <a:schemeClr val="tx1"/>
                </a:solidFill>
                <a:latin typeface="휴먼모음T"/>
                <a:ea typeface="휴먼모음T"/>
              </a:rPr>
              <a:t>너희가 맛사에서 시험한 것 같이 너희의 하나님 여호와를 시험하지 말고</a:t>
            </a:r>
            <a:r>
              <a:rPr lang="ko-KR" altLang="en-US" sz="1900" b="0" i="0" kern="1200" spc="5" dirty="0">
                <a:solidFill>
                  <a:schemeClr val="tx1"/>
                </a:solidFill>
                <a:latin typeface="휴먼모음T"/>
                <a:ea typeface="휴먼모음T"/>
              </a:rPr>
              <a:t>(신6:16)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7443" y="4225690"/>
            <a:ext cx="4396740" cy="67170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900" dirty="0">
                <a:latin typeface="휴먼모음T"/>
                <a:ea typeface="휴먼모음T"/>
              </a:rPr>
              <a:t>네 하나님 여호와를 경외하며 그를 섬기며 그의 이름으로 맹세할 </a:t>
            </a:r>
            <a:r>
              <a:rPr lang="ko-KR" altLang="en-US" sz="1900" dirty="0" err="1">
                <a:latin typeface="휴먼모음T"/>
                <a:ea typeface="휴먼모음T"/>
              </a:rPr>
              <a:t>것이니라</a:t>
            </a:r>
            <a:r>
              <a:rPr lang="ko-KR" altLang="en-US" sz="1900" dirty="0">
                <a:latin typeface="휴먼모음T"/>
                <a:ea typeface="휴먼모음T"/>
              </a:rPr>
              <a:t>(신6:13)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1438" y="1343105"/>
            <a:ext cx="4396740" cy="61555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lang="ko-KR" altLang="en-US"/>
            </a:pPr>
            <a:r>
              <a:rPr lang="ko-KR" altLang="en-US" sz="17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그들이 그들의 손으로 너를 붙들어 발이 돌에 부딪히지 아니하게 </a:t>
            </a:r>
            <a:r>
              <a:rPr lang="ko-KR" altLang="en-US" sz="17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하리로다</a:t>
            </a:r>
            <a:r>
              <a:rPr lang="ko-KR" altLang="en-US" sz="17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(시91:12)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E7854B-CFBB-40CD-AD90-975DEE4A42EF}"/>
              </a:ext>
            </a:extLst>
          </p:cNvPr>
          <p:cNvSpPr txBox="1"/>
          <p:nvPr/>
        </p:nvSpPr>
        <p:spPr>
          <a:xfrm>
            <a:off x="899490" y="1484064"/>
            <a:ext cx="1512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solidFill>
                  <a:srgbClr val="C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기록되었으되</a:t>
            </a:r>
            <a:endParaRPr lang="ko-KR" altLang="en-US" dirty="0">
              <a:solidFill>
                <a:srgbClr val="C0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0649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6" grpId="0"/>
      <p:bldP spid="9" grpId="0" animBg="1"/>
      <p:bldP spid="10" grpId="0" animBg="1"/>
      <p:bldP spid="11" grpId="0" animBg="1"/>
      <p:bldP spid="14" grpId="0"/>
    </p:bld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1949</Words>
  <Application>Microsoft Office PowerPoint</Application>
  <PresentationFormat>화면 슬라이드 쇼(16:10)</PresentationFormat>
  <Paragraphs>291</Paragraphs>
  <Slides>20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19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40" baseType="lpstr">
      <vt:lpstr>HY목각파임B</vt:lpstr>
      <vt:lpstr>맑은 고딕</vt:lpstr>
      <vt:lpstr>바탕</vt:lpstr>
      <vt:lpstr>한컴 바겐세일 B</vt:lpstr>
      <vt:lpstr>한컴 백제 M</vt:lpstr>
      <vt:lpstr>한컴 윤고딕 240</vt:lpstr>
      <vt:lpstr>한컴 윤고딕 250</vt:lpstr>
      <vt:lpstr>한컴 윤고딕 760</vt:lpstr>
      <vt:lpstr>한컴 윤체 L</vt:lpstr>
      <vt:lpstr>함초롬돋움</vt:lpstr>
      <vt:lpstr>함초롬바탕 확장B</vt:lpstr>
      <vt:lpstr>휴먼둥근헤드라인</vt:lpstr>
      <vt:lpstr>휴먼매직체</vt:lpstr>
      <vt:lpstr>휴먼모음T</vt:lpstr>
      <vt:lpstr>휴먼아미체</vt:lpstr>
      <vt:lpstr>휴먼엑스포</vt:lpstr>
      <vt:lpstr>휴먼옛체</vt:lpstr>
      <vt:lpstr>Arial</vt:lpstr>
      <vt:lpstr>Britannic Bold</vt:lpstr>
      <vt:lpstr>한컴오피스</vt:lpstr>
      <vt:lpstr>  성경의 영감과 무오성  Inspiration &amp; Inerrancy of the Bible </vt:lpstr>
      <vt:lpstr>죄 : 하나님 말씀을 왜곡함으로 시작됨</vt:lpstr>
      <vt:lpstr>모든 성경은 하나님의 감동으로 된 것으로 오류가 없다.</vt:lpstr>
      <vt:lpstr>성경은 성령의 감동하심을 받은 사람들이 하나님께 받아 쓴 것으로 오류가 없다.  </vt:lpstr>
      <vt:lpstr>성경은 성령께서 가르쳐 쓴 것으로 오류가 없다</vt:lpstr>
      <vt:lpstr>PowerPoint 프레젠테이션</vt:lpstr>
      <vt:lpstr>PowerPoint 프레젠테이션</vt:lpstr>
      <vt:lpstr>성경에 대한 예수님의 말씀</vt:lpstr>
      <vt:lpstr>성경에 대한 예수님의 말씀</vt:lpstr>
      <vt:lpstr>성경에 대한 예수님의 말씀</vt:lpstr>
      <vt:lpstr>성경에 대한 예수님의 말씀</vt:lpstr>
      <vt:lpstr>성경에 더하거나 빼면 안됨</vt:lpstr>
      <vt:lpstr>오류로 보이는 말씀</vt:lpstr>
      <vt:lpstr>성경주석, 성경사전  </vt:lpstr>
      <vt:lpstr>성경에 오류가 있다고 한다면?</vt:lpstr>
      <vt:lpstr>성경의 영감과 무오성 대한 이 세대의 공격</vt:lpstr>
      <vt:lpstr> 성경의 영감과 무오성 대한 이 세대의 공격</vt:lpstr>
      <vt:lpstr>동영상  대구 퀴어 문화축제 축도 향린교회 목사  https://youtu.be/3iaAFXymAko?list=PLQxwcAF7L1c_jJWcPWOqJpAl3ysKOchfX   향린교회 부목사 동성애 인터뷰 https://youtu.be/fEHt0dfXZ2o?list=PLQxwcAF7L1c_jJWcPWOqJpAl3ysKOchfX   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성경에는 오류가 없다.</dc:title>
  <dc:creator>User</dc:creator>
  <cp:lastModifiedBy>User</cp:lastModifiedBy>
  <cp:revision>140</cp:revision>
  <dcterms:created xsi:type="dcterms:W3CDTF">2019-04-05T01:47:03Z</dcterms:created>
  <dcterms:modified xsi:type="dcterms:W3CDTF">2019-07-20T08:33:58Z</dcterms:modified>
</cp:coreProperties>
</file>