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75" r:id="rId4"/>
    <p:sldId id="261" r:id="rId5"/>
    <p:sldId id="264" r:id="rId6"/>
    <p:sldId id="267" r:id="rId7"/>
    <p:sldId id="270" r:id="rId8"/>
    <p:sldId id="272" r:id="rId9"/>
    <p:sldId id="271" r:id="rId10"/>
    <p:sldId id="268" r:id="rId11"/>
    <p:sldId id="269" r:id="rId12"/>
    <p:sldId id="276" r:id="rId13"/>
    <p:sldId id="277" r:id="rId14"/>
    <p:sldId id="273" r:id="rId15"/>
    <p:sldId id="258" r:id="rId16"/>
    <p:sldId id="274" r:id="rId17"/>
    <p:sldId id="278" r:id="rId18"/>
    <p:sldId id="279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CC514B-D1B8-B711-0F20-733F64AA4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86B16EE-F5A0-9FEE-7C76-4470A71B3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CCA269-E26B-7964-6D95-B45E30DB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908991-C2E3-D017-3DD4-77A74953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B5F4ED-83E3-3CEC-4A7A-49B78EC0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2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7F885-C6FA-4A4C-B662-CA8E4CDC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964BA8-112E-6F18-4973-70E58611F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963A50-39EE-312F-0690-5F16A1C9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B938F5-77DE-902B-35BD-9E283337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D975D2-4FD3-0F4B-053A-A784C33A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13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5F54230-11C8-7D36-4944-DF95AC8BD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4544F83-40FF-B571-2946-ECF10E135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C2B904-0F6B-9B9D-F0A8-DFE2C1640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29A283-CEC6-CFAD-28A5-9F547861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4FC0E7-3698-0726-F833-63224D5D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08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CA554E-671E-3E4C-8EF6-D4230A44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C7179FA-DB1D-9BB8-59CF-D94C02858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65B3A9-A0EF-4D83-E59D-D738D5E27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744488-5ADF-7123-599C-26D76F4D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BBF7F5-E811-FB21-8E2C-9089B20DF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12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8C4B39-41B0-AB2F-C0DC-478BF43C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01F6CD-4F00-737C-170F-BB87FCC97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1548D6-BD70-E0F6-1537-7AE25268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8996FE-47BD-6C84-7229-DB4656E1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CB45BA-F1EC-81F3-067F-CF5D3DEA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08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8A4AFD-2F6B-47CC-02D0-201C450E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E3A905-AAE0-17CF-F82F-B7DA61194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F46648-5B31-23F3-3EA8-D3F08BD42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F95C5DA-7979-C163-55BB-42E375CA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6848D5C-940D-819B-8FD2-E8E76ED6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4BC7CC-BBA9-8AD5-1030-7B4069B8B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41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8DB98-B800-4DFD-3A19-6F31909DE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9E43034-D070-76E2-7F25-CBC161C7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61FABE-531E-9CB3-4C1B-C267FA3D7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7D8B4A2-4150-EE7C-BD65-C9511BB90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09C3099-443E-ABB3-7AA6-CD46BE1D7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D6E17DC-D298-BD8E-719A-DDB53A91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1F2121B-084B-4555-3A5A-5F1345229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984F93A-0381-FD1F-4661-3EC39CCF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62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884656-4EEA-AD75-D8C5-BCD4EE80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DBCFAA5-7E8A-D49D-034D-4BECBDF8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CD6E020-A60A-4335-FAE0-6470C521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9A8BA02-9C14-179F-3044-C0528A0C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47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0D635CD-F068-3AA6-E67D-7537251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C5B68FE-3EC7-145B-69D1-172EB68F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E8EE4DE-89DF-18CA-E665-3821F913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75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5ED277-FB24-2C8E-EB22-FF88E8806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7A182-2F69-4EB9-81D3-EDC8765C8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5B41DC-2E60-CAF2-D91D-94FB87D02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9D0520-6F3A-F6D0-9487-20028567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CC040A-6AEB-853B-32F2-2780E81D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32E6EA-28FC-F3A4-4F07-041F00BC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01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36BD14-24C2-C3DE-C77A-352F01D8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478A710-DA81-9D94-528D-ABEEAF9BF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55A4191-560B-7379-02DA-57ED7DF4F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BEEC74-812A-3B67-80AE-F0D7F6AA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6EDBAE-9C8B-F8A7-3CEA-CB668BE7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5FF92F-A88E-C732-2173-10AFE337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13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656B344-26C4-0C58-DD45-78F18FAE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1E1D2A3-FF49-A14D-B66D-13E41D9AD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6D16D8-320A-9EFA-EF30-17378C7AC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1D6A-2E30-4877-ABEA-DB28C8BB1647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983974-D67F-D58D-21BE-8FC38F92E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92A0BD-7E81-29BF-FB79-1EFACE270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FDE5-DE5D-4521-8FA4-2E373D0C64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0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CCDC8E-D962-DEF8-6DAA-0D4485D54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ko-KR" altLang="en-US" b="1" dirty="0"/>
              <a:t>이스라엘과 교회의 관계</a:t>
            </a: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en-US" altLang="ko-KR" sz="4000" dirty="0"/>
              <a:t>-</a:t>
            </a:r>
            <a:r>
              <a:rPr lang="ko-KR" altLang="en-US" sz="4000" dirty="0"/>
              <a:t>성경적 논증</a:t>
            </a:r>
            <a:r>
              <a:rPr lang="en-US" altLang="ko-KR" sz="4000" dirty="0"/>
              <a:t>(</a:t>
            </a:r>
            <a:r>
              <a:rPr lang="ko-KR" altLang="en-US" sz="4000" dirty="0" err="1"/>
              <a:t>언약주의</a:t>
            </a:r>
            <a:r>
              <a:rPr lang="en-US" altLang="ko-KR" sz="4000" dirty="0"/>
              <a:t>/</a:t>
            </a:r>
            <a:r>
              <a:rPr lang="ko-KR" altLang="en-US" sz="4000" dirty="0"/>
              <a:t>세대주의</a:t>
            </a:r>
            <a:r>
              <a:rPr lang="en-US" altLang="ko-KR" sz="4000" dirty="0"/>
              <a:t>) </a:t>
            </a:r>
            <a:r>
              <a:rPr lang="ko-KR" altLang="en-US" sz="4000" dirty="0"/>
              <a:t> 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A42213E-5ED8-5AA5-9DCF-A5DEDCD73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5740"/>
            <a:ext cx="9144000" cy="1655762"/>
          </a:xfrm>
        </p:spPr>
        <p:txBody>
          <a:bodyPr/>
          <a:lstStyle/>
          <a:p>
            <a:r>
              <a:rPr lang="en-US" altLang="ko-KR" dirty="0"/>
              <a:t>2023. 8. 9. </a:t>
            </a:r>
            <a:r>
              <a:rPr lang="ko-KR" altLang="en-US" dirty="0"/>
              <a:t>광교남부교회 교육부 김동진</a:t>
            </a:r>
            <a:r>
              <a:rPr lang="en-US" altLang="ko-KR" dirty="0"/>
              <a:t>Br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63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3"/>
    </mc:Choice>
    <mc:Fallback xmlns="">
      <p:transition spd="slow" advTm="85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644" y="2297932"/>
            <a:ext cx="5574929" cy="4684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언약주의</a:t>
            </a:r>
            <a:r>
              <a:rPr lang="en-US" altLang="ko-KR" sz="2000" dirty="0"/>
              <a:t>(</a:t>
            </a:r>
            <a:r>
              <a:rPr lang="ko-KR" altLang="en-US" sz="2000" dirty="0"/>
              <a:t>대체신학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470" y="2766412"/>
            <a:ext cx="5578105" cy="385633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바울은 갈라디아 교회 즉</a:t>
            </a:r>
            <a:r>
              <a:rPr lang="en-US" altLang="ko-KR" sz="1900" dirty="0"/>
              <a:t>, </a:t>
            </a:r>
            <a:r>
              <a:rPr lang="ko-KR" altLang="en-US" sz="1900" dirty="0"/>
              <a:t>이방인 그리스도인들을 </a:t>
            </a:r>
            <a:r>
              <a:rPr lang="en-US" altLang="ko-KR" sz="1900" dirty="0"/>
              <a:t> </a:t>
            </a:r>
            <a:r>
              <a:rPr lang="ko-KR" altLang="en-US" sz="1900" dirty="0"/>
              <a:t>새로 지으심을 받은 </a:t>
            </a:r>
            <a:r>
              <a:rPr lang="en-US" altLang="ko-KR" sz="1900" dirty="0"/>
              <a:t>‘</a:t>
            </a:r>
            <a:r>
              <a:rPr lang="ko-KR" altLang="en-US" sz="1900" dirty="0"/>
              <a:t>하나님의 이스라엘</a:t>
            </a:r>
            <a:r>
              <a:rPr lang="en-US" altLang="ko-KR" sz="1900" dirty="0"/>
              <a:t>’</a:t>
            </a:r>
            <a:r>
              <a:rPr lang="ko-KR" altLang="en-US" sz="1900" dirty="0"/>
              <a:t>이라고 불렀다</a:t>
            </a:r>
            <a:r>
              <a:rPr lang="en-US" altLang="ko-KR" sz="1900" dirty="0"/>
              <a:t>. 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‘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규례를 행하는 자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’</a:t>
            </a:r>
            <a:r>
              <a:rPr lang="ko-KR" altLang="en-US" sz="1900" dirty="0"/>
              <a:t>와  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‘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하나님의 이스라엘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’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을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900" dirty="0"/>
              <a:t>이어주는 접속사 </a:t>
            </a:r>
            <a:r>
              <a:rPr lang="en-US" altLang="ko-KR" sz="1900" dirty="0"/>
              <a:t>‘</a:t>
            </a:r>
            <a:r>
              <a:rPr lang="ko-KR" altLang="en-US" sz="1900" dirty="0"/>
              <a:t>카이</a:t>
            </a:r>
            <a:r>
              <a:rPr lang="el-GR" altLang="ko-KR" sz="2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altLang="ko-KR" sz="2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l-GR" altLang="ko-KR" sz="2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καί</a:t>
            </a:r>
            <a:r>
              <a:rPr lang="en-US" altLang="ko-KR" sz="2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en-US" altLang="ko-KR" sz="1900" dirty="0"/>
              <a:t>’</a:t>
            </a:r>
            <a:r>
              <a:rPr lang="ko-KR" altLang="en-US" sz="1900" dirty="0"/>
              <a:t>는 </a:t>
            </a:r>
            <a:r>
              <a:rPr lang="en-US" altLang="ko-KR" sz="1900" dirty="0"/>
              <a:t>‘</a:t>
            </a:r>
            <a:r>
              <a:rPr lang="ko-KR" altLang="en-US" sz="1900" dirty="0"/>
              <a:t>즉</a:t>
            </a:r>
            <a:r>
              <a:rPr lang="en-US" altLang="ko-KR" sz="1900" dirty="0"/>
              <a:t>‘, ‘</a:t>
            </a:r>
            <a:r>
              <a:rPr lang="ko-KR" altLang="en-US" sz="1900" dirty="0"/>
              <a:t>곧</a:t>
            </a:r>
            <a:r>
              <a:rPr lang="en-US" altLang="ko-KR" sz="1900" dirty="0"/>
              <a:t>’</a:t>
            </a:r>
            <a:r>
              <a:rPr lang="ko-KR" altLang="en-US" sz="1900" dirty="0"/>
              <a:t>으로 해석되어야 한다</a:t>
            </a:r>
            <a:r>
              <a:rPr lang="en-US" altLang="ko-KR" sz="1900" dirty="0"/>
              <a:t>. 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‘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규례를 행하는 자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, </a:t>
            </a:r>
            <a:r>
              <a:rPr lang="ko-KR" altLang="en-US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즉 하나님의 이스라엘</a:t>
            </a:r>
            <a:r>
              <a:rPr lang="en-US" altLang="ko-KR" sz="19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＇</a:t>
            </a:r>
            <a:r>
              <a:rPr lang="ko-KR" altLang="en-US" sz="1900" dirty="0"/>
              <a:t>이 맞는 번역이다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접속사 </a:t>
            </a:r>
            <a:r>
              <a:rPr lang="en-US" altLang="ko-KR" sz="1900" dirty="0"/>
              <a:t>‘</a:t>
            </a:r>
            <a:r>
              <a:rPr lang="ko-KR" altLang="en-US" sz="1900" dirty="0"/>
              <a:t>카이</a:t>
            </a:r>
            <a:r>
              <a:rPr lang="en-US" altLang="ko-KR" sz="1900" dirty="0"/>
              <a:t>’</a:t>
            </a:r>
            <a:r>
              <a:rPr lang="ko-KR" altLang="en-US" sz="1900" dirty="0"/>
              <a:t>를 </a:t>
            </a:r>
            <a:r>
              <a:rPr lang="en-US" altLang="ko-KR" sz="1900" dirty="0"/>
              <a:t>‘</a:t>
            </a:r>
            <a:r>
              <a:rPr lang="ko-KR" altLang="en-US" sz="1900" dirty="0"/>
              <a:t>그리고</a:t>
            </a:r>
            <a:r>
              <a:rPr lang="en-US" altLang="ko-KR" sz="1900" dirty="0"/>
              <a:t>’, ’</a:t>
            </a:r>
            <a:r>
              <a:rPr lang="ko-KR" altLang="en-US" sz="1900" dirty="0"/>
              <a:t>또한</a:t>
            </a:r>
            <a:r>
              <a:rPr lang="en-US" altLang="ko-KR" sz="1900" dirty="0"/>
              <a:t>’</a:t>
            </a:r>
            <a:r>
              <a:rPr lang="ko-KR" altLang="en-US" sz="1900" dirty="0"/>
              <a:t>으로 번역해서 믿음을 가진 이스라엘 성도를 덧붙인다면 바울이 이방인 그리스도인을 위해 논증한 갈라디아서 전체 취지와 전혀 맞지 않는다</a:t>
            </a:r>
            <a:r>
              <a:rPr lang="en-US" altLang="ko-KR" sz="1900" dirty="0"/>
              <a:t>. </a:t>
            </a:r>
            <a:endParaRPr lang="ko-KR" altLang="en-US" sz="190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8" y="2297932"/>
            <a:ext cx="5730502" cy="468480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8" y="2766412"/>
            <a:ext cx="5730502" cy="38732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바울은 교회를 언급하기 위해 결코 </a:t>
            </a:r>
            <a:r>
              <a:rPr lang="en-US" altLang="ko-KR" sz="1800" dirty="0"/>
              <a:t>‘</a:t>
            </a:r>
            <a:r>
              <a:rPr lang="ko-KR" altLang="en-US" sz="1800" dirty="0"/>
              <a:t>이스라엘</a:t>
            </a:r>
            <a:r>
              <a:rPr lang="en-US" altLang="ko-KR" sz="1800" dirty="0"/>
              <a:t>＇</a:t>
            </a:r>
            <a:r>
              <a:rPr lang="ko-KR" altLang="en-US" sz="1800" dirty="0"/>
              <a:t>을 사용하지 않았다</a:t>
            </a:r>
            <a:r>
              <a:rPr lang="en-US" altLang="ko-KR" sz="1800" dirty="0"/>
              <a:t>. </a:t>
            </a:r>
            <a:r>
              <a:rPr lang="ko-KR" altLang="en-US" sz="1800" dirty="0"/>
              <a:t>신약에서 교회를 이스라엘이라고 부른 예는 전혀 없다</a:t>
            </a:r>
            <a:r>
              <a:rPr lang="en-US" altLang="ko-KR" sz="18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접속사 카이</a:t>
            </a:r>
            <a:r>
              <a:rPr lang="en-US" altLang="ko-KR" sz="1800" dirty="0">
                <a:solidFill>
                  <a:srgbClr val="2121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ko-KR" sz="1800" b="1" dirty="0">
                <a:solidFill>
                  <a:srgbClr val="212121"/>
                </a:solidFill>
                <a:latin typeface="Times New Roman" panose="02020603050405020304" pitchFamily="18" charset="0"/>
              </a:rPr>
              <a:t>‘(</a:t>
            </a:r>
            <a:r>
              <a:rPr lang="el-GR" altLang="ko-KR" sz="1800" b="1" dirty="0">
                <a:solidFill>
                  <a:srgbClr val="212121"/>
                </a:solidFill>
                <a:latin typeface="Times New Roman" panose="02020603050405020304" pitchFamily="18" charset="0"/>
              </a:rPr>
              <a:t>καί</a:t>
            </a:r>
            <a:r>
              <a:rPr lang="en-US" altLang="ko-KR" sz="1800" b="1" dirty="0">
                <a:solidFill>
                  <a:srgbClr val="212121"/>
                </a:solidFill>
                <a:latin typeface="Times New Roman" panose="02020603050405020304" pitchFamily="18" charset="0"/>
              </a:rPr>
              <a:t>)</a:t>
            </a:r>
            <a:r>
              <a:rPr lang="en-US" altLang="ko-KR" sz="1600" b="1" dirty="0"/>
              <a:t>’</a:t>
            </a:r>
            <a:r>
              <a:rPr lang="ko-KR" altLang="en-US" sz="1600" dirty="0"/>
              <a:t>는 </a:t>
            </a:r>
            <a:r>
              <a:rPr lang="en-US" altLang="ko-KR" sz="1600" dirty="0"/>
              <a:t> </a:t>
            </a:r>
            <a:r>
              <a:rPr lang="ko-KR" altLang="en-US" sz="1800" dirty="0"/>
              <a:t>일</a:t>
            </a:r>
            <a:r>
              <a:rPr lang="ko-KR" altLang="en-US" sz="1900" dirty="0"/>
              <a:t>반적인</a:t>
            </a:r>
            <a:r>
              <a:rPr lang="ko-KR" altLang="en-US" sz="1800" dirty="0"/>
              <a:t> 용법에 따라 </a:t>
            </a:r>
            <a:r>
              <a:rPr lang="en-US" altLang="ko-KR" sz="1800" dirty="0"/>
              <a:t>‘</a:t>
            </a:r>
            <a:r>
              <a:rPr lang="ko-KR" altLang="en-US" sz="1800" dirty="0"/>
              <a:t>그리고</a:t>
            </a:r>
            <a:r>
              <a:rPr lang="en-US" altLang="ko-KR" sz="1800" dirty="0"/>
              <a:t>＇</a:t>
            </a:r>
            <a:r>
              <a:rPr lang="ko-KR" altLang="en-US" sz="1800" dirty="0"/>
              <a:t>로 </a:t>
            </a:r>
            <a:r>
              <a:rPr lang="ko-KR" altLang="en-US" sz="1800" dirty="0" err="1"/>
              <a:t>해석해야지</a:t>
            </a:r>
            <a:r>
              <a:rPr lang="ko-KR" altLang="en-US" sz="1800" dirty="0"/>
              <a:t> </a:t>
            </a:r>
            <a:r>
              <a:rPr lang="en-US" altLang="ko-KR" sz="1800" dirty="0"/>
              <a:t>‘</a:t>
            </a:r>
            <a:r>
              <a:rPr lang="ko-KR" altLang="en-US" sz="1800" dirty="0"/>
              <a:t>곧</a:t>
            </a:r>
            <a:r>
              <a:rPr lang="en-US" altLang="ko-KR" sz="1800" dirty="0"/>
              <a:t>‘ , ’</a:t>
            </a:r>
            <a:r>
              <a:rPr lang="ko-KR" altLang="en-US" sz="1800" dirty="0"/>
              <a:t>즉</a:t>
            </a:r>
            <a:r>
              <a:rPr lang="en-US" altLang="ko-KR" sz="1800" dirty="0"/>
              <a:t>’</a:t>
            </a:r>
            <a:r>
              <a:rPr lang="ko-KR" altLang="en-US" sz="1800" dirty="0"/>
              <a:t>으로 </a:t>
            </a:r>
            <a:r>
              <a:rPr lang="en-US" altLang="ko-KR" sz="1800" dirty="0"/>
              <a:t>‘</a:t>
            </a:r>
            <a:r>
              <a:rPr lang="ko-KR" altLang="en-US" sz="1800" dirty="0"/>
              <a:t>동등</a:t>
            </a:r>
            <a:r>
              <a:rPr lang="en-US" altLang="ko-KR" sz="1800" dirty="0"/>
              <a:t>’</a:t>
            </a:r>
            <a:r>
              <a:rPr lang="ko-KR" altLang="en-US" sz="1800" dirty="0"/>
              <a:t>의 의미로 해석하는 것은 잘못이다</a:t>
            </a:r>
            <a:r>
              <a:rPr lang="en-US" altLang="ko-KR" sz="18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갈라디아서에서 바울이 이방인이 이방인으로서 구원받게 하는 즉</a:t>
            </a:r>
            <a:r>
              <a:rPr lang="en-US" altLang="ko-KR" sz="1800" dirty="0"/>
              <a:t>, </a:t>
            </a:r>
            <a:r>
              <a:rPr lang="ko-KR" altLang="en-US" sz="1800" dirty="0"/>
              <a:t>유대인 뿐만 아니라 이방인들도 포함하는 </a:t>
            </a:r>
            <a:r>
              <a:rPr lang="en-US" altLang="ko-KR" sz="1800" dirty="0"/>
              <a:t>‘</a:t>
            </a:r>
            <a:r>
              <a:rPr lang="ko-KR" altLang="en-US" sz="1800" dirty="0"/>
              <a:t>새로운 메시아적 구원</a:t>
            </a:r>
            <a:r>
              <a:rPr lang="en-US" altLang="ko-KR" sz="1800" dirty="0"/>
              <a:t>’</a:t>
            </a:r>
            <a:r>
              <a:rPr lang="ko-KR" altLang="en-US" sz="1800" dirty="0"/>
              <a:t>을 받게 하는 자신의 사역도 변호하면서 이방인들을 갑자기 </a:t>
            </a:r>
            <a:r>
              <a:rPr lang="en-US" altLang="ko-KR" sz="1800" dirty="0"/>
              <a:t>‘</a:t>
            </a:r>
            <a:r>
              <a:rPr lang="ko-KR" altLang="en-US" sz="1800" dirty="0"/>
              <a:t>하나님의 이스라엘</a:t>
            </a:r>
            <a:r>
              <a:rPr lang="en-US" altLang="ko-KR" sz="1800" dirty="0"/>
              <a:t>‘</a:t>
            </a:r>
            <a:r>
              <a:rPr lang="ko-KR" altLang="en-US" sz="1800" dirty="0"/>
              <a:t>로 부르며 결론을 지었다고 생각하는 것은 불가능하다</a:t>
            </a:r>
            <a:r>
              <a:rPr lang="en-US" altLang="ko-KR" sz="18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70" y="209362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9470" y="668495"/>
            <a:ext cx="11505460" cy="1513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&lt;</a:t>
            </a:r>
            <a:r>
              <a:rPr lang="ko-KR" altLang="en-US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하나님의 이스라엘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갈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6:15-16)&gt;</a:t>
            </a:r>
            <a:endParaRPr lang="en-US" altLang="ko-KR" b="1" i="0" dirty="0"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할례나 무할례가 아무 것도 </a:t>
            </a:r>
            <a:r>
              <a:rPr lang="ko-KR" altLang="en-US" sz="20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아니로되</a:t>
            </a: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오직 </a:t>
            </a:r>
            <a:r>
              <a:rPr lang="ko-KR" altLang="en-US" sz="2000" b="1" i="0" u="sng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새로 지으심을 받는 것</a:t>
            </a: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만이 </a:t>
            </a:r>
            <a:r>
              <a:rPr lang="ko-KR" altLang="en-US" sz="20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중요하니라</a:t>
            </a:r>
            <a:r>
              <a:rPr lang="en-US" altLang="ko-KR" sz="2000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en-US" altLang="ko-KR" sz="2000" b="1" i="0" dirty="0">
              <a:solidFill>
                <a:srgbClr val="202020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무릇 이 규례를 행하는 </a:t>
            </a:r>
            <a:r>
              <a:rPr lang="ko-KR" altLang="en-US" sz="20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자에게와</a:t>
            </a: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000" b="1" i="0" u="sng" dirty="0">
                <a:solidFill>
                  <a:srgbClr val="C0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하나님의 이스라엘</a:t>
            </a:r>
            <a:r>
              <a:rPr lang="ko-KR" altLang="en-US" sz="2000" b="1" i="0" dirty="0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에게 평강과 긍휼이 있을 </a:t>
            </a:r>
            <a:r>
              <a:rPr lang="ko-KR" altLang="en-US" sz="2000" b="1" i="0" dirty="0" err="1">
                <a:solidFill>
                  <a:srgbClr val="20202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지어다</a:t>
            </a:r>
            <a:endParaRPr lang="ko-KR" altLang="en-US" sz="2000" b="1" i="0" dirty="0">
              <a:solidFill>
                <a:srgbClr val="556777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</a:pPr>
            <a:endParaRPr lang="ko-KR" altLang="en-US" b="0" i="0" dirty="0">
              <a:solidFill>
                <a:srgbClr val="556777"/>
              </a:solidFill>
              <a:effectLst/>
              <a:latin typeface="굴림,seoul,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941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468" y="3380897"/>
            <a:ext cx="5574929" cy="3795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언약주의</a:t>
            </a:r>
            <a:r>
              <a:rPr lang="en-US" altLang="ko-KR" sz="2000" dirty="0"/>
              <a:t>(</a:t>
            </a:r>
            <a:r>
              <a:rPr lang="ko-KR" altLang="en-US" sz="2000" dirty="0"/>
              <a:t>대체신학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468" y="3781199"/>
            <a:ext cx="5578105" cy="293919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약속의 자녀</a:t>
            </a:r>
            <a:r>
              <a:rPr lang="en-US" altLang="ko-KR" sz="1900" dirty="0"/>
              <a:t>, </a:t>
            </a:r>
            <a:r>
              <a:rPr lang="ko-KR" altLang="en-US" sz="1900" dirty="0"/>
              <a:t>남은 자</a:t>
            </a:r>
            <a:r>
              <a:rPr lang="en-US" altLang="ko-KR" sz="1900" dirty="0"/>
              <a:t>, </a:t>
            </a:r>
            <a:r>
              <a:rPr lang="ko-KR" altLang="en-US" sz="1900" dirty="0"/>
              <a:t>좋은 감람나무는 모두 믿음을 가진 택함 받은 백성을 뜻하며 유대인이나 이방인이나 구별 없는 하나님의 단일한 백성</a:t>
            </a:r>
            <a:r>
              <a:rPr lang="en-US" altLang="ko-KR" sz="1900" dirty="0"/>
              <a:t>, </a:t>
            </a:r>
            <a:r>
              <a:rPr lang="ko-KR" altLang="en-US" sz="1900" dirty="0"/>
              <a:t>하나님의 이스라엘</a:t>
            </a:r>
            <a:r>
              <a:rPr lang="en-US" altLang="ko-KR" sz="1900" dirty="0"/>
              <a:t>(</a:t>
            </a:r>
            <a:r>
              <a:rPr lang="ko-KR" altLang="en-US" sz="1900" dirty="0"/>
              <a:t>갈</a:t>
            </a:r>
            <a:r>
              <a:rPr lang="en-US" altLang="ko-KR" sz="1900" dirty="0"/>
              <a:t>6:16), </a:t>
            </a:r>
            <a:r>
              <a:rPr lang="ko-KR" altLang="en-US" sz="1900" dirty="0"/>
              <a:t>참된 교회를 뜻한다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국가</a:t>
            </a:r>
            <a:r>
              <a:rPr lang="en-US" altLang="ko-KR" sz="1900" dirty="0"/>
              <a:t>, </a:t>
            </a:r>
            <a:r>
              <a:rPr lang="ko-KR" altLang="en-US" sz="1900" dirty="0" err="1"/>
              <a:t>민족으로서의</a:t>
            </a:r>
            <a:r>
              <a:rPr lang="ko-KR" altLang="en-US" sz="1900" dirty="0"/>
              <a:t> 이스라엘은 하나님의 진노하심 아래에 있어 이 시대에 구원받을 수 없으나</a:t>
            </a:r>
            <a:r>
              <a:rPr lang="en-US" altLang="ko-KR" sz="1900" dirty="0"/>
              <a:t>,</a:t>
            </a:r>
            <a:r>
              <a:rPr lang="ko-KR" altLang="en-US" sz="1900" dirty="0"/>
              <a:t>  오직 택함을 받은 유대인의 남은 </a:t>
            </a:r>
            <a:r>
              <a:rPr lang="ko-KR" altLang="en-US" sz="1900" dirty="0" err="1"/>
              <a:t>자들만이</a:t>
            </a:r>
            <a:r>
              <a:rPr lang="ko-KR" altLang="en-US" sz="1900" dirty="0"/>
              <a:t> 좋은 감람나무</a:t>
            </a:r>
            <a:r>
              <a:rPr lang="en-US" altLang="ko-KR" sz="1900" dirty="0"/>
              <a:t>, </a:t>
            </a:r>
            <a:r>
              <a:rPr lang="ko-KR" altLang="en-US" sz="1900" dirty="0"/>
              <a:t>참된 교회에 접붙임을 받아 </a:t>
            </a:r>
            <a:r>
              <a:rPr lang="en-US" altLang="ko-KR" sz="1900" dirty="0"/>
              <a:t>‘</a:t>
            </a:r>
            <a:r>
              <a:rPr lang="ko-KR" altLang="en-US" sz="1900" dirty="0"/>
              <a:t>하나님의 이스라엘</a:t>
            </a:r>
            <a:r>
              <a:rPr lang="en-US" altLang="ko-KR" sz="1900" dirty="0"/>
              <a:t>’</a:t>
            </a:r>
            <a:r>
              <a:rPr lang="ko-KR" altLang="en-US" sz="1900" dirty="0"/>
              <a:t>이 된다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택함 받은 유대인의 충만함 </a:t>
            </a:r>
            <a:r>
              <a:rPr lang="en-US" altLang="ko-KR" sz="1900" dirty="0"/>
              <a:t>–&gt;’ </a:t>
            </a:r>
            <a:r>
              <a:rPr lang="ko-KR" altLang="en-US" sz="1900" dirty="0"/>
              <a:t>온 이스라엘의 구원</a:t>
            </a:r>
            <a:r>
              <a:rPr lang="en-US" altLang="ko-KR" sz="1900" dirty="0"/>
              <a:t>’</a:t>
            </a:r>
          </a:p>
          <a:p>
            <a:pPr marL="0" indent="0">
              <a:lnSpc>
                <a:spcPct val="130000"/>
              </a:lnSpc>
              <a:buNone/>
            </a:pPr>
            <a:endParaRPr lang="en-US" altLang="ko-KR" sz="190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8" y="3380898"/>
            <a:ext cx="5752731" cy="400302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3801983"/>
            <a:ext cx="5752731" cy="29184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600" dirty="0"/>
              <a:t>‘</a:t>
            </a:r>
            <a:r>
              <a:rPr lang="ko-KR" altLang="en-US" sz="1600" dirty="0"/>
              <a:t>온 이스라엘</a:t>
            </a:r>
            <a:r>
              <a:rPr lang="en-US" altLang="ko-KR" sz="1600" dirty="0"/>
              <a:t>’</a:t>
            </a:r>
            <a:r>
              <a:rPr lang="ko-KR" altLang="en-US" sz="1600" dirty="0"/>
              <a:t>은 개개인 이스라엘 사람이 아니라 민족을 뜻한다</a:t>
            </a:r>
            <a:r>
              <a:rPr lang="en-US" altLang="ko-KR" sz="1600" dirty="0"/>
              <a:t>. </a:t>
            </a:r>
            <a:r>
              <a:rPr lang="ko-KR" altLang="en-US" sz="1600" dirty="0"/>
              <a:t>바울은 이스라엘을 골육의 친척</a:t>
            </a:r>
            <a:r>
              <a:rPr lang="en-US" altLang="ko-KR" sz="1600" dirty="0"/>
              <a:t>(</a:t>
            </a:r>
            <a:r>
              <a:rPr lang="ko-KR" altLang="en-US" sz="1600" dirty="0"/>
              <a:t>롬</a:t>
            </a:r>
            <a:r>
              <a:rPr lang="en-US" altLang="ko-KR" sz="1600" dirty="0"/>
              <a:t>9:3-4)</a:t>
            </a:r>
            <a:r>
              <a:rPr lang="ko-KR" altLang="en-US" sz="1600" dirty="0"/>
              <a:t>이라 말한다</a:t>
            </a:r>
            <a:endParaRPr lang="en-US" altLang="ko-KR" sz="16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/>
              <a:t>이스라엘은 </a:t>
            </a:r>
            <a:r>
              <a:rPr lang="ko-KR" altLang="en-US" sz="1600" b="1" u="sng" dirty="0"/>
              <a:t>족장들에게</a:t>
            </a:r>
            <a:r>
              <a:rPr lang="ko-KR" altLang="en-US" sz="1600" dirty="0"/>
              <a:t> 하신 하나님의 약속으로 인하여 하나님의 사랑을 입은 자이며 하나님의 은사와 부르심에는 후회하심이 없다</a:t>
            </a:r>
            <a:r>
              <a:rPr lang="en-US" altLang="ko-KR" sz="1600" dirty="0"/>
              <a:t>(28-29</a:t>
            </a:r>
            <a:r>
              <a:rPr lang="ko-KR" altLang="en-US" sz="1600" dirty="0"/>
              <a:t>절</a:t>
            </a:r>
            <a:r>
              <a:rPr lang="en-US" altLang="ko-KR" sz="1600" dirty="0"/>
              <a:t>) </a:t>
            </a:r>
            <a:r>
              <a:rPr lang="ko-KR" altLang="en-US" sz="1600" dirty="0"/>
              <a:t>이스라엘 </a:t>
            </a:r>
            <a:r>
              <a:rPr lang="en-US" altLang="ko-KR" sz="1600" dirty="0"/>
              <a:t>‘</a:t>
            </a:r>
            <a:r>
              <a:rPr lang="ko-KR" altLang="en-US" sz="1600" dirty="0"/>
              <a:t>민족</a:t>
            </a:r>
            <a:r>
              <a:rPr lang="en-US" altLang="ko-KR" sz="1600" dirty="0"/>
              <a:t>’</a:t>
            </a:r>
            <a:r>
              <a:rPr lang="ko-KR" altLang="en-US" sz="1600" dirty="0"/>
              <a:t>에게 주신 언약은 폐기 되지 않았다</a:t>
            </a:r>
            <a:r>
              <a:rPr lang="en-US" altLang="ko-KR" sz="16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/>
              <a:t>온 이스라엘의 구원은 민족적 회개에 따른 마지막 때의 구원</a:t>
            </a:r>
            <a:r>
              <a:rPr lang="en-US" altLang="ko-KR" sz="1600" dirty="0"/>
              <a:t>(15</a:t>
            </a:r>
            <a:r>
              <a:rPr lang="ko-KR" altLang="en-US" sz="1600" dirty="0"/>
              <a:t>절</a:t>
            </a:r>
            <a:r>
              <a:rPr lang="en-US" altLang="ko-KR" sz="1600" dirty="0"/>
              <a:t>, 26</a:t>
            </a:r>
            <a:r>
              <a:rPr lang="ko-KR" altLang="en-US" sz="1600" dirty="0"/>
              <a:t>절</a:t>
            </a:r>
            <a:r>
              <a:rPr lang="en-US" altLang="ko-KR" sz="1600" dirty="0"/>
              <a:t>)</a:t>
            </a:r>
            <a:r>
              <a:rPr lang="ko-KR" altLang="en-US" sz="1600" dirty="0"/>
              <a:t>을 말한다</a:t>
            </a:r>
            <a:r>
              <a:rPr lang="en-US" altLang="ko-KR" sz="16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70" y="209362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9468" y="647578"/>
            <a:ext cx="11505462" cy="27125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sz="1600" b="1" i="0" dirty="0">
                <a:effectLst/>
                <a:latin typeface="한컴 고딕" panose="02000500000000000000" pitchFamily="2" charset="-127"/>
                <a:ea typeface="한컴 고딕" panose="02000500000000000000" pitchFamily="2" charset="-127"/>
              </a:rPr>
              <a:t>&lt;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로마서의 이스라엘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(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롬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9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장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, 11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장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)&gt;</a:t>
            </a:r>
          </a:p>
          <a:p>
            <a:pPr>
              <a:lnSpc>
                <a:spcPct val="120000"/>
              </a:lnSpc>
            </a:pPr>
            <a:r>
              <a:rPr lang="en-US" altLang="ko-KR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이스라엘에게서 난 그들이 다 이스라엘이 아니요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(9:6) </a:t>
            </a:r>
            <a:r>
              <a:rPr lang="en-US" altLang="ko-KR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이스라엘 자손들의 수가 비록 바다의 모래 같을지라도 </a:t>
            </a:r>
            <a:r>
              <a:rPr lang="ko-KR" altLang="en-US" sz="1600" b="1" i="0" u="none" strike="noStrike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남은 자</a:t>
            </a:r>
            <a:r>
              <a:rPr lang="ko-KR" altLang="en-US" sz="1600" b="1" i="0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만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구원을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받으리니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(9:27)…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옳도다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그들은 믿지 아니하므로 꺾이고 너는 믿으므로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섰느니라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높은 마음을 품지 말고 도리어 두려워하라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(11:20)</a:t>
            </a:r>
          </a:p>
          <a:p>
            <a:pPr>
              <a:lnSpc>
                <a:spcPct val="120000"/>
              </a:lnSpc>
            </a:pPr>
            <a:endParaRPr lang="en-US" altLang="ko-KR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네가 원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돌감람나무에서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찍힘을 받고 본성을 거슬러 좋은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감람나무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 접붙임을 받았으니 원 가지인 이 사람들이야 얼마나 더 자기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감람나무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 접붙이심을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받으랴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신비는 이방인의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충만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한 수가 들어오기까지 이스라엘의 더러는 우둔하게 된 것이라 그리하여 </a:t>
            </a:r>
            <a:r>
              <a:rPr lang="ko-KR" altLang="en-US" sz="1600" b="1" i="0" u="sng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온 이스라엘이 구원을 받으리라 </a:t>
            </a:r>
            <a:r>
              <a:rPr lang="ko-KR" altLang="en-US" sz="1600" b="1" i="0" u="sng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기록된 바 </a:t>
            </a:r>
            <a:r>
              <a:rPr lang="ko-KR" altLang="en-US" sz="1600" b="1" i="0" u="sng" strike="noStrike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구원자</a:t>
            </a:r>
            <a:r>
              <a:rPr lang="ko-KR" altLang="en-US" sz="1600" b="1" i="0" u="sng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가 </a:t>
            </a:r>
            <a:r>
              <a:rPr lang="ko-KR" altLang="en-US" sz="1600" b="1" i="0" u="sng" strike="noStrike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시온</a:t>
            </a:r>
            <a:r>
              <a:rPr lang="ko-KR" altLang="en-US" sz="1600" b="1" i="0" u="sng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에서 </a:t>
            </a:r>
            <a:r>
              <a:rPr lang="ko-KR" altLang="en-US" sz="1600" b="1" i="0" u="sng" dirty="0" err="1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오사</a:t>
            </a:r>
            <a:r>
              <a:rPr lang="ko-KR" altLang="en-US" sz="1600" b="1" i="0" u="sng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sz="1600" b="1" i="0" u="sng" strike="noStrike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야곱</a:t>
            </a:r>
            <a:r>
              <a:rPr lang="ko-KR" altLang="en-US" sz="1600" b="1" i="0" u="sng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에게서 경건하지 않은 것을 </a:t>
            </a:r>
            <a:r>
              <a:rPr lang="ko-KR" altLang="en-US" sz="1600" b="1" i="0" u="sng" dirty="0" err="1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돌이키시겠고</a:t>
            </a:r>
            <a:r>
              <a:rPr lang="ko-KR" altLang="en-US" sz="1600" b="1" u="sng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i="0" u="sng" dirty="0">
                <a:solidFill>
                  <a:srgbClr val="0070C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그들의 죄를 없이 할 때에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그들에게 이루어질 내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언약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이것이라 함과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같으니라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(11:24-27)</a:t>
            </a:r>
            <a:endParaRPr lang="en-US" altLang="ko-KR" b="1" i="0" dirty="0"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124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294" y="2471732"/>
            <a:ext cx="5574929" cy="42814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1800" dirty="0"/>
              <a:t>언약주의</a:t>
            </a:r>
            <a:r>
              <a:rPr lang="en-US" altLang="ko-KR" sz="1800" dirty="0"/>
              <a:t>(</a:t>
            </a:r>
            <a:r>
              <a:rPr lang="ko-KR" altLang="en-US" sz="1800" dirty="0"/>
              <a:t>대체신학</a:t>
            </a:r>
            <a:r>
              <a:rPr lang="en-US" altLang="ko-KR" sz="1800" dirty="0"/>
              <a:t>)</a:t>
            </a:r>
            <a:endParaRPr lang="ko-KR" altLang="en-US" sz="18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294" y="2899877"/>
            <a:ext cx="5578105" cy="38641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예수 그리스도께서 </a:t>
            </a:r>
            <a:r>
              <a:rPr lang="ko-KR" altLang="en-US" sz="1900" dirty="0" err="1"/>
              <a:t>중재자이신</a:t>
            </a:r>
            <a:r>
              <a:rPr lang="ko-KR" altLang="en-US" sz="1900" dirty="0"/>
              <a:t> </a:t>
            </a:r>
            <a:r>
              <a:rPr lang="en-US" altLang="ko-KR" sz="1900" dirty="0"/>
              <a:t>‘</a:t>
            </a:r>
            <a:r>
              <a:rPr lang="ko-KR" altLang="en-US" sz="1900" dirty="0"/>
              <a:t>새 언약</a:t>
            </a:r>
            <a:r>
              <a:rPr lang="en-US" altLang="ko-KR" sz="1900" dirty="0"/>
              <a:t>＇</a:t>
            </a:r>
            <a:r>
              <a:rPr lang="ko-KR" altLang="en-US" sz="1900" dirty="0"/>
              <a:t>은 구속사에서 </a:t>
            </a:r>
            <a:r>
              <a:rPr lang="en-US" altLang="ko-KR" sz="1900" dirty="0"/>
              <a:t>‘</a:t>
            </a:r>
            <a:r>
              <a:rPr lang="ko-KR" altLang="en-US" sz="1900" dirty="0"/>
              <a:t>아브라함의 언약의 확장과 전개</a:t>
            </a:r>
            <a:r>
              <a:rPr lang="en-US" altLang="ko-KR" sz="1900" dirty="0"/>
              <a:t>’</a:t>
            </a:r>
            <a:r>
              <a:rPr lang="ko-KR" altLang="en-US" sz="1900" dirty="0"/>
              <a:t>로 시행된 것일 뿐이다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민족적 이스라엘이 아니라</a:t>
            </a:r>
            <a:r>
              <a:rPr lang="en-US" altLang="ko-KR" sz="1900" dirty="0"/>
              <a:t>, </a:t>
            </a:r>
            <a:r>
              <a:rPr lang="ko-KR" altLang="en-US" sz="1900" dirty="0"/>
              <a:t>예수 그리스도의 교회는 이제 아브라함으로 그 기원을 거슬러 올라갈 수 있는 하나님의 단일한 백성에 대한 현재적 표현이다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교회는 진정한 </a:t>
            </a:r>
            <a:r>
              <a:rPr lang="ko-KR" altLang="en-US" sz="1900" dirty="0" err="1"/>
              <a:t>할례파</a:t>
            </a:r>
            <a:r>
              <a:rPr lang="en-US" altLang="ko-KR" sz="1900" dirty="0"/>
              <a:t>, </a:t>
            </a:r>
            <a:r>
              <a:rPr lang="ko-KR" altLang="en-US" sz="1900" dirty="0"/>
              <a:t>오늘날 하나님의 참된 이스라엘이다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베드로 또한 출</a:t>
            </a:r>
            <a:r>
              <a:rPr lang="en-US" altLang="ko-KR" sz="1900" dirty="0"/>
              <a:t>19:5-6 </a:t>
            </a:r>
            <a:r>
              <a:rPr lang="ko-KR" altLang="en-US" sz="1900" dirty="0"/>
              <a:t>이스라엘에 대한 하나님의 묘사를 교회에 적용했다</a:t>
            </a:r>
            <a:r>
              <a:rPr lang="en-US" altLang="ko-KR" sz="1900" dirty="0"/>
              <a:t>. </a:t>
            </a:r>
            <a:r>
              <a:rPr lang="ko-KR" altLang="en-US" sz="1900" dirty="0"/>
              <a:t>교회는 택하신 족속</a:t>
            </a:r>
            <a:r>
              <a:rPr lang="en-US" altLang="ko-KR" sz="1900" dirty="0"/>
              <a:t>, </a:t>
            </a:r>
            <a:r>
              <a:rPr lang="ko-KR" altLang="en-US" sz="1900" dirty="0" err="1"/>
              <a:t>왕같은</a:t>
            </a:r>
            <a:r>
              <a:rPr lang="ko-KR" altLang="en-US" sz="1900" dirty="0"/>
              <a:t> 제사장</a:t>
            </a:r>
            <a:r>
              <a:rPr lang="en-US" altLang="ko-KR" sz="1900" dirty="0"/>
              <a:t>, </a:t>
            </a:r>
            <a:r>
              <a:rPr lang="ko-KR" altLang="en-US" sz="1900" dirty="0"/>
              <a:t>거룩한 나라</a:t>
            </a:r>
            <a:r>
              <a:rPr lang="en-US" altLang="ko-KR" sz="1900" dirty="0"/>
              <a:t>, </a:t>
            </a:r>
            <a:r>
              <a:rPr lang="ko-KR" altLang="en-US" sz="1900" dirty="0"/>
              <a:t>단일한 하나님의 백성이다</a:t>
            </a:r>
            <a:r>
              <a:rPr lang="en-US" altLang="ko-KR" sz="1900" dirty="0"/>
              <a:t>. </a:t>
            </a:r>
            <a:endParaRPr lang="ko-KR" altLang="en-US" sz="190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471732"/>
            <a:ext cx="5730502" cy="42814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18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9176" y="2899877"/>
            <a:ext cx="5800350" cy="384497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하나님의 백성으로서 이스라엘에게 사용된 표현들이 하나님의 백성인 다른 이들</a:t>
            </a:r>
            <a:r>
              <a:rPr lang="en-US" altLang="ko-KR" sz="1900" dirty="0"/>
              <a:t>(</a:t>
            </a:r>
            <a:r>
              <a:rPr lang="ko-KR" altLang="en-US" sz="1900" dirty="0"/>
              <a:t>이방인</a:t>
            </a:r>
            <a:r>
              <a:rPr lang="en-US" altLang="ko-KR" sz="1900" dirty="0"/>
              <a:t>)</a:t>
            </a:r>
            <a:r>
              <a:rPr lang="ko-KR" altLang="en-US" sz="1900" dirty="0"/>
              <a:t>에게 적용되는 것은 놀라운 일이 아니다</a:t>
            </a:r>
            <a:r>
              <a:rPr lang="en-US" altLang="ko-KR" sz="1900" dirty="0"/>
              <a:t>.</a:t>
            </a:r>
            <a:r>
              <a:rPr lang="ko-KR" altLang="en-US" sz="1900" dirty="0"/>
              <a:t> 선지자들은 이스라엘과 함께 이방인들이 하나님 백성이 될 것을 예언했다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그러나</a:t>
            </a:r>
            <a:r>
              <a:rPr lang="en-US" altLang="ko-KR" sz="1900" dirty="0"/>
              <a:t>, </a:t>
            </a:r>
            <a:r>
              <a:rPr lang="ko-KR" altLang="en-US" sz="1900" dirty="0"/>
              <a:t>모든 성도가 이스라엘이 될 필요는 없다</a:t>
            </a:r>
            <a:r>
              <a:rPr lang="en-US" altLang="ko-KR" sz="1900" dirty="0"/>
              <a:t>. </a:t>
            </a:r>
            <a:r>
              <a:rPr lang="ko-KR" altLang="en-US" sz="1900" dirty="0"/>
              <a:t>이스라엘의 많은 속성</a:t>
            </a:r>
            <a:r>
              <a:rPr lang="en-US" altLang="ko-KR" sz="1900" dirty="0"/>
              <a:t>, </a:t>
            </a:r>
            <a:r>
              <a:rPr lang="ko-KR" altLang="en-US" sz="1900" dirty="0"/>
              <a:t>특징</a:t>
            </a:r>
            <a:r>
              <a:rPr lang="en-US" altLang="ko-KR" sz="1900" dirty="0"/>
              <a:t>, </a:t>
            </a:r>
            <a:r>
              <a:rPr lang="ko-KR" altLang="en-US" sz="1900" dirty="0"/>
              <a:t>은혜들이 교회에 적용됨에도 불구하고 교회는 결코 신약에서 </a:t>
            </a:r>
            <a:r>
              <a:rPr lang="en-US" altLang="ko-KR" sz="1900" dirty="0"/>
              <a:t>‘</a:t>
            </a:r>
            <a:r>
              <a:rPr lang="ko-KR" altLang="en-US" sz="1900" dirty="0"/>
              <a:t>이스라엘</a:t>
            </a:r>
            <a:r>
              <a:rPr lang="en-US" altLang="ko-KR" sz="1900" dirty="0"/>
              <a:t>’</a:t>
            </a:r>
            <a:r>
              <a:rPr lang="ko-KR" altLang="en-US" sz="1900" dirty="0"/>
              <a:t> 또는 </a:t>
            </a:r>
            <a:r>
              <a:rPr lang="en-US" altLang="ko-KR" sz="1900" dirty="0"/>
              <a:t>‘</a:t>
            </a:r>
            <a:r>
              <a:rPr lang="ko-KR" altLang="en-US" sz="1900" dirty="0"/>
              <a:t>영적 이스라엘</a:t>
            </a:r>
            <a:r>
              <a:rPr lang="en-US" altLang="ko-KR" sz="1900" dirty="0"/>
              <a:t>’, ‘</a:t>
            </a:r>
            <a:r>
              <a:rPr lang="ko-KR" altLang="en-US" sz="1900" dirty="0"/>
              <a:t>영적 유대인</a:t>
            </a:r>
            <a:r>
              <a:rPr lang="en-US" altLang="ko-KR" sz="1900" dirty="0"/>
              <a:t>’, ‘</a:t>
            </a:r>
            <a:r>
              <a:rPr lang="ko-KR" altLang="en-US" sz="1900" dirty="0"/>
              <a:t>새 이스라엘</a:t>
            </a:r>
            <a:r>
              <a:rPr lang="en-US" altLang="ko-KR" sz="1900" dirty="0"/>
              <a:t>’</a:t>
            </a:r>
            <a:r>
              <a:rPr lang="ko-KR" altLang="en-US" sz="1900" dirty="0"/>
              <a:t>로 불리거나 가르쳐지지 않았다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교회는 이스라엘에게 예언되어 있는 사명을 성취하지 않으며</a:t>
            </a:r>
            <a:r>
              <a:rPr lang="en-US" altLang="ko-KR" sz="1900" dirty="0"/>
              <a:t>, </a:t>
            </a:r>
            <a:r>
              <a:rPr lang="ko-KR" altLang="en-US" sz="1900" dirty="0"/>
              <a:t>사명의 결과도 서로 다르다</a:t>
            </a:r>
            <a:r>
              <a:rPr lang="en-US" altLang="ko-KR" sz="1900" dirty="0"/>
              <a:t>. </a:t>
            </a:r>
            <a:r>
              <a:rPr lang="ko-KR" altLang="en-US" sz="1900" dirty="0"/>
              <a:t>이스라엘은 그를 다루시는 하나님의 역사를 </a:t>
            </a:r>
            <a:r>
              <a:rPr lang="ko-KR" altLang="en-US" sz="1900"/>
              <a:t>통해 여러 나라에 </a:t>
            </a:r>
            <a:r>
              <a:rPr lang="ko-KR" altLang="en-US" sz="1900" dirty="0"/>
              <a:t>하나님의 영광이 드러나도록 정해져 있다</a:t>
            </a:r>
            <a:r>
              <a:rPr lang="en-US" altLang="ko-KR" sz="1900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70" y="209362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6294" y="636365"/>
            <a:ext cx="11505460" cy="17215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b="1" u="sng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&lt;</a:t>
            </a:r>
            <a:r>
              <a:rPr lang="ko-KR" altLang="en-US" b="1" u="sng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서신서들</a:t>
            </a:r>
            <a:r>
              <a:rPr lang="en-US" altLang="ko-KR" b="1" u="sng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&gt;</a:t>
            </a:r>
            <a:endParaRPr lang="en-US" altLang="ko-KR" sz="1800" b="1" i="0" u="sng" dirty="0">
              <a:solidFill>
                <a:srgbClr val="202020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너희가 그리스도의 것이면 곧 아브라함의 자손이요 약속대로 유업을 이을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자니라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갈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3:29)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하나님의 성령으로 봉사하며 그리스도 예수로 자랑하고 육체를 신뢰하지 아니하는 우리가 곧 할례파라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빌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3:3)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그러나 너희는 택하신 족속이요 왕 같은 제사장들이요 거룩한 나라요 그의 소유가 된 백성이니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벧전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2:9) 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383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322" y="2471732"/>
            <a:ext cx="5628901" cy="42814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1800" dirty="0"/>
              <a:t>언약주의</a:t>
            </a:r>
            <a:r>
              <a:rPr lang="en-US" altLang="ko-KR" sz="1800" dirty="0"/>
              <a:t>(</a:t>
            </a:r>
            <a:r>
              <a:rPr lang="ko-KR" altLang="en-US" sz="1800" dirty="0"/>
              <a:t>대체신학</a:t>
            </a:r>
            <a:r>
              <a:rPr lang="en-US" altLang="ko-KR" sz="1800" dirty="0"/>
              <a:t>)</a:t>
            </a:r>
            <a:endParaRPr lang="ko-KR" altLang="en-US" sz="18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498" y="2899877"/>
            <a:ext cx="5628901" cy="38641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 err="1"/>
              <a:t>십사만</a:t>
            </a:r>
            <a:r>
              <a:rPr lang="ko-KR" altLang="en-US" sz="1700" b="1" dirty="0"/>
              <a:t> 사천 </a:t>
            </a:r>
            <a:r>
              <a:rPr lang="en-US" altLang="ko-KR" sz="1700" b="1" dirty="0"/>
              <a:t>(</a:t>
            </a:r>
            <a:r>
              <a:rPr lang="ko-KR" altLang="en-US" sz="1700" b="1" dirty="0"/>
              <a:t>상징</a:t>
            </a:r>
            <a:r>
              <a:rPr lang="en-US" altLang="ko-KR" sz="1700" b="1" dirty="0"/>
              <a:t>)</a:t>
            </a:r>
            <a:r>
              <a:rPr lang="en-US" altLang="ko-KR" sz="1700" b="1" dirty="0">
                <a:sym typeface="Wingdings" panose="05000000000000000000" pitchFamily="2" charset="2"/>
              </a:rPr>
              <a:t></a:t>
            </a:r>
            <a:r>
              <a:rPr lang="ko-KR" altLang="en-US" sz="1700" b="1" dirty="0"/>
              <a:t> </a:t>
            </a:r>
            <a:r>
              <a:rPr lang="ko-KR" altLang="en-US" sz="1700" dirty="0"/>
              <a:t>전 시대에 걸쳐 참 이스라엘 민족이라고 여겨지는 하나님 백성의 총합</a:t>
            </a:r>
            <a:r>
              <a:rPr lang="en-US" altLang="ko-KR" sz="1700" dirty="0"/>
              <a:t>(</a:t>
            </a:r>
            <a:r>
              <a:rPr lang="ko-KR" altLang="en-US" sz="1700" dirty="0"/>
              <a:t>비일</a:t>
            </a:r>
            <a:r>
              <a:rPr lang="en-US" altLang="ko-KR" sz="1700" dirty="0"/>
              <a:t>),</a:t>
            </a:r>
            <a:r>
              <a:rPr lang="ko-KR" altLang="en-US" sz="1700" dirty="0"/>
              <a:t> 모든 시대 성도들이 아닌 미래의 그리스도인들</a:t>
            </a:r>
            <a:r>
              <a:rPr lang="en-US" altLang="ko-KR" sz="1700" dirty="0"/>
              <a:t>(</a:t>
            </a:r>
            <a:r>
              <a:rPr lang="ko-KR" altLang="en-US" sz="1700" dirty="0"/>
              <a:t>아우내</a:t>
            </a:r>
            <a:r>
              <a:rPr lang="en-US" altLang="ko-KR" sz="1700" dirty="0"/>
              <a:t>), </a:t>
            </a:r>
            <a:r>
              <a:rPr lang="ko-KR" altLang="en-US" sz="1700" dirty="0"/>
              <a:t>교회</a:t>
            </a:r>
            <a:r>
              <a:rPr lang="en-US" altLang="ko-KR" sz="1700" dirty="0"/>
              <a:t>(</a:t>
            </a:r>
            <a:r>
              <a:rPr lang="ko-KR" altLang="en-US" sz="1700" dirty="0" err="1"/>
              <a:t>오즈번</a:t>
            </a:r>
            <a:r>
              <a:rPr lang="en-US" altLang="ko-KR" sz="1700" dirty="0"/>
              <a:t>), </a:t>
            </a:r>
            <a:r>
              <a:rPr lang="ko-KR" altLang="en-US" sz="1700" dirty="0"/>
              <a:t>대환난 직전의 교회</a:t>
            </a:r>
            <a:r>
              <a:rPr lang="en-US" altLang="ko-KR" sz="1700" dirty="0"/>
              <a:t>(</a:t>
            </a:r>
            <a:r>
              <a:rPr lang="ko-KR" altLang="en-US" sz="1700" dirty="0" err="1"/>
              <a:t>마운스</a:t>
            </a:r>
            <a:r>
              <a:rPr lang="en-US" altLang="ko-KR" sz="1700" dirty="0"/>
              <a:t>) 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성전</a:t>
            </a:r>
            <a:r>
              <a:rPr lang="en-US" altLang="ko-KR" sz="1700" b="1" dirty="0"/>
              <a:t> </a:t>
            </a:r>
            <a:r>
              <a:rPr lang="en-US" altLang="ko-KR" sz="1700" dirty="0">
                <a:sym typeface="Wingdings" panose="05000000000000000000" pitchFamily="2" charset="2"/>
              </a:rPr>
              <a:t></a:t>
            </a:r>
            <a:r>
              <a:rPr lang="ko-KR" altLang="en-US" sz="1700" dirty="0">
                <a:sym typeface="Wingdings" panose="05000000000000000000" pitchFamily="2" charset="2"/>
              </a:rPr>
              <a:t>하나님의 백성인</a:t>
            </a:r>
            <a:r>
              <a:rPr lang="en-US" altLang="ko-KR" sz="1700" dirty="0">
                <a:sym typeface="Wingdings" panose="05000000000000000000" pitchFamily="2" charset="2"/>
              </a:rPr>
              <a:t> </a:t>
            </a:r>
            <a:r>
              <a:rPr lang="ko-KR" altLang="en-US" sz="1700" dirty="0">
                <a:sym typeface="Wingdings" panose="05000000000000000000" pitchFamily="2" charset="2"/>
              </a:rPr>
              <a:t>교회를 상징한다</a:t>
            </a:r>
            <a:r>
              <a:rPr lang="en-US" altLang="ko-KR" sz="1700" dirty="0">
                <a:sym typeface="Wingdings" panose="05000000000000000000" pitchFamily="2" charset="2"/>
              </a:rPr>
              <a:t>(</a:t>
            </a:r>
            <a:r>
              <a:rPr lang="ko-KR" altLang="en-US" sz="1700" dirty="0">
                <a:sym typeface="Wingdings" panose="05000000000000000000" pitchFamily="2" charset="2"/>
              </a:rPr>
              <a:t>고전</a:t>
            </a:r>
            <a:r>
              <a:rPr lang="en-US" altLang="ko-KR" sz="1700" dirty="0">
                <a:sym typeface="Wingdings" panose="05000000000000000000" pitchFamily="2" charset="2"/>
              </a:rPr>
              <a:t>3:16-17, </a:t>
            </a:r>
            <a:r>
              <a:rPr lang="ko-KR" altLang="en-US" sz="1700" dirty="0">
                <a:sym typeface="Wingdings" panose="05000000000000000000" pitchFamily="2" charset="2"/>
              </a:rPr>
              <a:t>엡</a:t>
            </a:r>
            <a:r>
              <a:rPr lang="en-US" altLang="ko-KR" sz="1700" dirty="0">
                <a:sym typeface="Wingdings" panose="05000000000000000000" pitchFamily="2" charset="2"/>
              </a:rPr>
              <a:t>2:19-22 </a:t>
            </a:r>
            <a:r>
              <a:rPr lang="ko-KR" altLang="en-US" sz="1700" dirty="0" err="1">
                <a:sym typeface="Wingdings" panose="05000000000000000000" pitchFamily="2" charset="2"/>
              </a:rPr>
              <a:t>마운스</a:t>
            </a:r>
            <a:r>
              <a:rPr lang="en-US" altLang="ko-KR" sz="1700" dirty="0">
                <a:sym typeface="Wingdings" panose="05000000000000000000" pitchFamily="2" charset="2"/>
              </a:rPr>
              <a:t>) </a:t>
            </a:r>
            <a:r>
              <a:rPr lang="ko-KR" altLang="en-US" sz="1700" dirty="0">
                <a:sym typeface="Wingdings" panose="05000000000000000000" pitchFamily="2" charset="2"/>
              </a:rPr>
              <a:t>천상의 성전으로 일차적으로는 종말시대의 교회</a:t>
            </a:r>
            <a:r>
              <a:rPr lang="en-US" altLang="ko-KR" sz="1700" dirty="0">
                <a:sym typeface="Wingdings" panose="05000000000000000000" pitchFamily="2" charset="2"/>
              </a:rPr>
              <a:t>, </a:t>
            </a:r>
            <a:r>
              <a:rPr lang="ko-KR" altLang="en-US" sz="1700" dirty="0">
                <a:sym typeface="Wingdings" panose="05000000000000000000" pitchFamily="2" charset="2"/>
              </a:rPr>
              <a:t>이차적으로는 모든 시대의 교회를 상징</a:t>
            </a:r>
            <a:r>
              <a:rPr lang="en-US" altLang="ko-KR" sz="1700" dirty="0">
                <a:sym typeface="Wingdings" panose="05000000000000000000" pitchFamily="2" charset="2"/>
              </a:rPr>
              <a:t>(</a:t>
            </a:r>
            <a:r>
              <a:rPr lang="ko-KR" altLang="en-US" sz="1700" dirty="0" err="1">
                <a:sym typeface="Wingdings" panose="05000000000000000000" pitchFamily="2" charset="2"/>
              </a:rPr>
              <a:t>오즈번</a:t>
            </a:r>
            <a:r>
              <a:rPr lang="en-US" altLang="ko-KR" sz="1700" dirty="0">
                <a:sym typeface="Wingdings" panose="05000000000000000000" pitchFamily="2" charset="2"/>
              </a:rPr>
              <a:t>)</a:t>
            </a:r>
            <a:r>
              <a:rPr lang="ko-KR" altLang="en-US" sz="1700" dirty="0">
                <a:sym typeface="Wingdings" panose="05000000000000000000" pitchFamily="2" charset="2"/>
              </a:rPr>
              <a:t> </a:t>
            </a:r>
            <a:endParaRPr lang="en-US" altLang="ko-KR" sz="1700" dirty="0"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>
                <a:sym typeface="Wingdings" panose="05000000000000000000" pitchFamily="2" charset="2"/>
              </a:rPr>
              <a:t>여자</a:t>
            </a:r>
            <a:r>
              <a:rPr lang="ko-KR" altLang="en-US" sz="1700" dirty="0">
                <a:sym typeface="Wingdings" panose="05000000000000000000" pitchFamily="2" charset="2"/>
              </a:rPr>
              <a:t> </a:t>
            </a:r>
            <a:r>
              <a:rPr lang="en-US" altLang="ko-KR" sz="1700" dirty="0">
                <a:sym typeface="Wingdings" panose="05000000000000000000" pitchFamily="2" charset="2"/>
              </a:rPr>
              <a:t> </a:t>
            </a:r>
            <a:r>
              <a:rPr lang="ko-KR" altLang="en-US" sz="1700" dirty="0">
                <a:sym typeface="Wingdings" panose="05000000000000000000" pitchFamily="2" charset="2"/>
              </a:rPr>
              <a:t>신약과 구약 두 시대에 있어서의 믿음의 공동체를 대표하는 것이다</a:t>
            </a:r>
            <a:r>
              <a:rPr lang="en-US" altLang="ko-KR" sz="1700" dirty="0">
                <a:sym typeface="Wingdings" panose="05000000000000000000" pitchFamily="2" charset="2"/>
              </a:rPr>
              <a:t>(</a:t>
            </a:r>
            <a:r>
              <a:rPr lang="ko-KR" altLang="en-US" sz="1700" dirty="0">
                <a:sym typeface="Wingdings" panose="05000000000000000000" pitchFamily="2" charset="2"/>
              </a:rPr>
              <a:t>비일</a:t>
            </a:r>
            <a:r>
              <a:rPr lang="en-US" altLang="ko-KR" sz="1700" dirty="0">
                <a:sym typeface="Wingdings" panose="05000000000000000000" pitchFamily="2" charset="2"/>
              </a:rPr>
              <a:t>), </a:t>
            </a:r>
            <a:r>
              <a:rPr lang="ko-KR" altLang="en-US" sz="1700" dirty="0">
                <a:sym typeface="Wingdings" panose="05000000000000000000" pitchFamily="2" charset="2"/>
              </a:rPr>
              <a:t>교회를 대표한다</a:t>
            </a:r>
            <a:r>
              <a:rPr lang="en-US" altLang="ko-KR" sz="1700" dirty="0">
                <a:sym typeface="Wingdings" panose="05000000000000000000" pitchFamily="2" charset="2"/>
              </a:rPr>
              <a:t>(</a:t>
            </a:r>
            <a:r>
              <a:rPr lang="ko-KR" altLang="en-US" sz="1700" dirty="0">
                <a:sym typeface="Wingdings" panose="05000000000000000000" pitchFamily="2" charset="2"/>
              </a:rPr>
              <a:t>아우내</a:t>
            </a:r>
            <a:r>
              <a:rPr lang="en-US" altLang="ko-KR" sz="1700" dirty="0">
                <a:sym typeface="Wingdings" panose="05000000000000000000" pitchFamily="2" charset="2"/>
              </a:rPr>
              <a:t>), </a:t>
            </a:r>
            <a:endParaRPr lang="en-US" altLang="ko-KR" sz="170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471732"/>
            <a:ext cx="5800350" cy="42814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18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9176" y="2899877"/>
            <a:ext cx="5800350" cy="384497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계시록 해석에 있어서 언약신학자들 간의 빈번한 불일치는 문자적인 해석 원칙을 버렸을 때 얼마나 무절제한 해석이 될 수 있는지 보여준다</a:t>
            </a:r>
            <a:r>
              <a:rPr lang="en-US" altLang="ko-KR" sz="18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요한이 교회를 이스라엘로 나타내려고 했다면 굳이 열 두 지파로 나누기까지 하는 것은 우스꽝스러운 것이다</a:t>
            </a:r>
            <a:r>
              <a:rPr lang="en-US" altLang="ko-KR" sz="1800" dirty="0"/>
              <a:t>. </a:t>
            </a:r>
            <a:r>
              <a:rPr lang="ko-KR" altLang="en-US" sz="1800" b="1" u="sng" dirty="0" err="1"/>
              <a:t>십사만</a:t>
            </a:r>
            <a:r>
              <a:rPr lang="ko-KR" altLang="en-US" sz="1800" b="1" u="sng" dirty="0"/>
              <a:t> 사천은 문자 그대로 </a:t>
            </a:r>
            <a:r>
              <a:rPr lang="ko-KR" altLang="en-US" sz="1800" dirty="0"/>
              <a:t>환난기간 구원받는 이스라엘 백성이다</a:t>
            </a:r>
            <a:r>
              <a:rPr lang="en-US" altLang="ko-KR" sz="1800" dirty="0"/>
              <a:t>. </a:t>
            </a:r>
            <a:r>
              <a:rPr lang="ko-KR" altLang="en-US" sz="1800" dirty="0"/>
              <a:t> </a:t>
            </a:r>
            <a:endParaRPr lang="en-US" altLang="ko-KR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b="1" dirty="0"/>
              <a:t>성전 </a:t>
            </a:r>
            <a:r>
              <a:rPr lang="en-US" altLang="ko-KR" sz="1800" b="1" dirty="0">
                <a:sym typeface="Wingdings" panose="05000000000000000000" pitchFamily="2" charset="2"/>
              </a:rPr>
              <a:t> </a:t>
            </a:r>
            <a:r>
              <a:rPr lang="ko-KR" altLang="en-US" sz="1800" dirty="0">
                <a:sym typeface="Wingdings" panose="05000000000000000000" pitchFamily="2" charset="2"/>
              </a:rPr>
              <a:t>예수님 재림 직전 기간에 있을 예루살렘 성전이다</a:t>
            </a:r>
            <a:r>
              <a:rPr lang="en-US" altLang="ko-KR" sz="1800" dirty="0">
                <a:sym typeface="Wingdings" panose="05000000000000000000" pitchFamily="2" charset="2"/>
              </a:rPr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b="1" dirty="0">
                <a:sym typeface="Wingdings" panose="05000000000000000000" pitchFamily="2" charset="2"/>
              </a:rPr>
              <a:t>여자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800" dirty="0">
                <a:sym typeface="Wingdings" panose="05000000000000000000" pitchFamily="2" charset="2"/>
              </a:rPr>
              <a:t>창</a:t>
            </a:r>
            <a:r>
              <a:rPr lang="en-US" altLang="ko-KR" sz="1800" dirty="0">
                <a:sym typeface="Wingdings" panose="05000000000000000000" pitchFamily="2" charset="2"/>
              </a:rPr>
              <a:t>37:9</a:t>
            </a:r>
            <a:r>
              <a:rPr lang="ko-KR" altLang="en-US" sz="1800" dirty="0">
                <a:sym typeface="Wingdings" panose="05000000000000000000" pitchFamily="2" charset="2"/>
              </a:rPr>
              <a:t>과 연관시켜보면 국가적</a:t>
            </a:r>
            <a:r>
              <a:rPr lang="en-US" altLang="ko-KR" sz="1800" dirty="0">
                <a:sym typeface="Wingdings" panose="05000000000000000000" pitchFamily="2" charset="2"/>
              </a:rPr>
              <a:t>, </a:t>
            </a:r>
            <a:r>
              <a:rPr lang="ko-KR" altLang="en-US" sz="1800" dirty="0">
                <a:sym typeface="Wingdings" panose="05000000000000000000" pitchFamily="2" charset="2"/>
              </a:rPr>
              <a:t>민족적 이스라엘임을 알 수 있다</a:t>
            </a:r>
            <a:r>
              <a:rPr lang="en-US" altLang="ko-KR" sz="1800" dirty="0">
                <a:sym typeface="Wingdings" panose="05000000000000000000" pitchFamily="2" charset="2"/>
              </a:rPr>
              <a:t>. </a:t>
            </a:r>
            <a:endParaRPr lang="en-US" altLang="ko-KR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1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362322" y="192017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362322" y="619372"/>
            <a:ext cx="11571052" cy="17943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&lt;</a:t>
            </a:r>
            <a:r>
              <a:rPr lang="ko-KR" altLang="en-US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요한계시록</a:t>
            </a:r>
            <a:r>
              <a:rPr lang="en-US" altLang="ko-KR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&gt;</a:t>
            </a:r>
          </a:p>
          <a:p>
            <a:pPr algn="l">
              <a:lnSpc>
                <a:spcPct val="130000"/>
              </a:lnSpc>
            </a:pPr>
            <a:r>
              <a:rPr lang="ko-KR" altLang="en-US" sz="17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내가 인침을 받은 자의 수를 들으니 이스라엘 자손의 각 지파 중에서 인침을 받은 자들이 </a:t>
            </a:r>
            <a:r>
              <a:rPr lang="ko-KR" altLang="en-US" sz="1700" b="1" u="sng" dirty="0" err="1">
                <a:solidFill>
                  <a:srgbClr val="FF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십사만</a:t>
            </a:r>
            <a:r>
              <a:rPr lang="ko-KR" altLang="en-US" sz="1700" b="1" u="sng" dirty="0">
                <a:solidFill>
                  <a:srgbClr val="FF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사천</a:t>
            </a:r>
            <a:r>
              <a:rPr lang="ko-KR" altLang="en-US" sz="17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이니</a:t>
            </a:r>
            <a:r>
              <a:rPr lang="en-US" altLang="ko-KR" sz="17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7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계</a:t>
            </a:r>
            <a:r>
              <a:rPr lang="en-US" altLang="ko-KR" sz="17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7:4)</a:t>
            </a:r>
          </a:p>
          <a:p>
            <a:pPr>
              <a:lnSpc>
                <a:spcPct val="130000"/>
              </a:lnSpc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또 내게 지팡이 같은 갈대를 주며 말하기를 일어나서 하나님의 </a:t>
            </a:r>
            <a:r>
              <a:rPr lang="ko-KR" altLang="en-US" b="1" u="sng" dirty="0">
                <a:solidFill>
                  <a:srgbClr val="FF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성전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과 제단과 그 안에서 경배하는 자들을 측량하되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계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11:1) </a:t>
            </a:r>
          </a:p>
          <a:p>
            <a:pPr>
              <a:lnSpc>
                <a:spcPct val="130000"/>
              </a:lnSpc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하늘에 큰 이적이 보이니 해를 옷 입은 한 </a:t>
            </a:r>
            <a:r>
              <a:rPr lang="ko-KR" altLang="en-US" b="1" u="sng" dirty="0">
                <a:solidFill>
                  <a:srgbClr val="FF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여자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가 있는데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계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12:1)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50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8D723E-1357-F763-E9D3-170E672F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365126"/>
            <a:ext cx="10789920" cy="69890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b="1" dirty="0" err="1"/>
              <a:t>언약주의</a:t>
            </a:r>
            <a:r>
              <a:rPr lang="en-US" altLang="ko-KR" sz="3600" b="1" dirty="0"/>
              <a:t>, </a:t>
            </a:r>
            <a:r>
              <a:rPr lang="ko-KR" altLang="en-US" sz="3600" b="1" dirty="0" err="1"/>
              <a:t>대체신학이</a:t>
            </a:r>
            <a:r>
              <a:rPr lang="ko-KR" altLang="en-US" sz="3600" b="1" dirty="0"/>
              <a:t> 교회에 끼친 영향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8EF5D1-2404-20A1-A995-5CE7D32B2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582" y="1205346"/>
            <a:ext cx="5465618" cy="54032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구약에서 신약에 이르는 언약의 연속성</a:t>
            </a:r>
            <a:r>
              <a:rPr lang="en-US" altLang="ko-KR" sz="1800" dirty="0"/>
              <a:t>, </a:t>
            </a:r>
            <a:r>
              <a:rPr lang="ko-KR" altLang="en-US" sz="1800" dirty="0"/>
              <a:t>통일성을 강조함 </a:t>
            </a:r>
            <a:endParaRPr lang="en-US" altLang="ko-KR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하나님 백성의 단일성에 의해 교회는 새로운 이스라엘</a:t>
            </a:r>
            <a:r>
              <a:rPr lang="en-US" altLang="ko-KR" sz="1800" dirty="0"/>
              <a:t>, </a:t>
            </a:r>
            <a:r>
              <a:rPr lang="ko-KR" altLang="en-US" sz="1800" dirty="0"/>
              <a:t>하나님의 이스라엘</a:t>
            </a:r>
            <a:r>
              <a:rPr lang="en-US" altLang="ko-KR" sz="1800" dirty="0"/>
              <a:t>(</a:t>
            </a:r>
            <a:r>
              <a:rPr lang="ko-KR" altLang="en-US" sz="1800" dirty="0"/>
              <a:t>갈</a:t>
            </a:r>
            <a:r>
              <a:rPr lang="en-US" altLang="ko-KR" sz="1800" dirty="0"/>
              <a:t>6:16)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구약과 신약</a:t>
            </a:r>
            <a:r>
              <a:rPr lang="en-US" altLang="ko-KR" sz="1800" dirty="0"/>
              <a:t>, </a:t>
            </a:r>
            <a:r>
              <a:rPr lang="ko-KR" altLang="en-US" sz="1800" dirty="0"/>
              <a:t>이스라엘과 교회와의 연속성을 드러내기 위해 </a:t>
            </a:r>
            <a:r>
              <a:rPr lang="ko-KR" altLang="en-US" sz="1800" u="sng" dirty="0"/>
              <a:t>교회 실천의 측면에서 이스라엘 구약 율법의 제사와 제도의 범주로 </a:t>
            </a:r>
            <a:r>
              <a:rPr lang="ko-KR" altLang="en-US" sz="1800" u="sng" dirty="0" err="1"/>
              <a:t>돌아감</a:t>
            </a:r>
            <a:r>
              <a:rPr lang="ko-KR" altLang="en-US" sz="1800" u="sng" dirty="0"/>
              <a:t> </a:t>
            </a:r>
            <a:endParaRPr lang="en-US" altLang="ko-KR" sz="1800" u="sng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700" dirty="0" smtClean="0"/>
              <a:t>처음에는 </a:t>
            </a:r>
            <a:r>
              <a:rPr lang="ko-KR" altLang="en-US" sz="1700" dirty="0"/>
              <a:t>영적</a:t>
            </a:r>
            <a:r>
              <a:rPr lang="en-US" altLang="ko-KR" sz="1700" dirty="0"/>
              <a:t>, </a:t>
            </a:r>
            <a:r>
              <a:rPr lang="ko-KR" altLang="en-US" sz="1700" dirty="0"/>
              <a:t>알레고리적으로 적용되다가 </a:t>
            </a:r>
            <a:r>
              <a:rPr lang="ko-KR" altLang="en-US" sz="1700" dirty="0" smtClean="0"/>
              <a:t>나중에는 </a:t>
            </a:r>
            <a:r>
              <a:rPr lang="ko-KR" altLang="en-US" sz="1700" dirty="0"/>
              <a:t>점차 </a:t>
            </a:r>
            <a:r>
              <a:rPr lang="ko-KR" altLang="en-US" sz="1700" b="1" dirty="0"/>
              <a:t>문자적으로 </a:t>
            </a:r>
            <a:r>
              <a:rPr lang="ko-KR" altLang="en-US" sz="1700" b="1" dirty="0" smtClean="0"/>
              <a:t>적용</a:t>
            </a:r>
            <a:r>
              <a:rPr lang="ko-KR" altLang="en-US" sz="1700" dirty="0" smtClean="0"/>
              <a:t>됨 </a:t>
            </a:r>
            <a:endParaRPr lang="en-US" altLang="ko-KR" sz="17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700" dirty="0" smtClean="0"/>
              <a:t>속사도</a:t>
            </a:r>
            <a:r>
              <a:rPr lang="en-US" altLang="ko-KR" sz="1700" dirty="0"/>
              <a:t>(</a:t>
            </a:r>
            <a:r>
              <a:rPr lang="ko-KR" altLang="en-US" sz="1700" dirty="0"/>
              <a:t>사도들의 제자들</a:t>
            </a:r>
            <a:r>
              <a:rPr lang="en-US" altLang="ko-KR" sz="1700" dirty="0"/>
              <a:t>)</a:t>
            </a:r>
            <a:r>
              <a:rPr lang="ko-KR" altLang="en-US" sz="1700" dirty="0"/>
              <a:t>시대 교회부터 </a:t>
            </a:r>
            <a:r>
              <a:rPr lang="ko-KR" altLang="en-US" sz="1700" dirty="0" smtClean="0"/>
              <a:t>시작됨</a:t>
            </a:r>
            <a:endParaRPr lang="en-US" altLang="ko-KR" sz="17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일관성 결여된 성경 </a:t>
            </a:r>
            <a:r>
              <a:rPr lang="ko-KR" altLang="en-US" sz="1800" dirty="0" smtClean="0"/>
              <a:t>영해</a:t>
            </a:r>
            <a:endParaRPr lang="en-US" altLang="ko-KR" sz="18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5094200-E78E-9FCE-1A2F-D51AEF005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9235" y="1205346"/>
            <a:ext cx="5079077" cy="54032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/>
              <a:t>이스라엘의 제사 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주의 만찬</a:t>
            </a:r>
            <a:r>
              <a:rPr lang="en-US" altLang="ko-KR" sz="7200" b="1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/>
              <a:t>이스라엘 희생 제사를 대신하는 제사로 이해</a:t>
            </a:r>
            <a:endParaRPr lang="en-US" altLang="ko-KR" sz="6800" dirty="0"/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/>
              <a:t>카톨릭 </a:t>
            </a:r>
            <a:r>
              <a:rPr lang="ko-KR" altLang="en-US" sz="6800" dirty="0" smtClean="0"/>
              <a:t>미사</a:t>
            </a:r>
            <a:r>
              <a:rPr lang="en-US" altLang="ko-KR" sz="6800" dirty="0" smtClean="0"/>
              <a:t>(</a:t>
            </a:r>
            <a:r>
              <a:rPr lang="ko-KR" altLang="en-US" sz="6800" dirty="0" smtClean="0"/>
              <a:t>제사</a:t>
            </a:r>
            <a:r>
              <a:rPr lang="en-US" altLang="ko-KR" sz="6800" dirty="0" smtClean="0"/>
              <a:t>) </a:t>
            </a:r>
            <a:r>
              <a:rPr lang="ko-KR" altLang="en-US" sz="6800" dirty="0" smtClean="0"/>
              <a:t> </a:t>
            </a:r>
            <a:endParaRPr lang="en-US" altLang="ko-KR" sz="6800" dirty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/>
              <a:t>사역자</a:t>
            </a:r>
            <a:r>
              <a:rPr lang="ko-KR" altLang="en-US" sz="7200" dirty="0"/>
              <a:t> </a:t>
            </a:r>
            <a:r>
              <a:rPr lang="en-US" altLang="ko-KR" sz="7200" dirty="0"/>
              <a:t>– </a:t>
            </a:r>
            <a:r>
              <a:rPr lang="ko-KR" altLang="en-US" sz="7200" b="1" dirty="0"/>
              <a:t>대제사장 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주교</a:t>
            </a:r>
            <a:endParaRPr lang="en-US" altLang="ko-KR" sz="7200" b="1" dirty="0">
              <a:sym typeface="Wingdings" panose="05000000000000000000" pitchFamily="2" charset="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ko-KR" sz="7200" b="1" dirty="0">
                <a:sym typeface="Wingdings" panose="05000000000000000000" pitchFamily="2" charset="2"/>
              </a:rPr>
              <a:t>               </a:t>
            </a:r>
            <a:r>
              <a:rPr lang="ko-KR" altLang="en-US" sz="7200" b="1" dirty="0">
                <a:sym typeface="Wingdings" panose="05000000000000000000" pitchFamily="2" charset="2"/>
              </a:rPr>
              <a:t>제사장 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사제</a:t>
            </a:r>
            <a:endParaRPr lang="en-US" altLang="ko-KR" sz="7200" b="1" dirty="0">
              <a:sym typeface="Wingdings" panose="05000000000000000000" pitchFamily="2" charset="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ko-KR" sz="7200" b="1" dirty="0">
                <a:sym typeface="Wingdings" panose="05000000000000000000" pitchFamily="2" charset="2"/>
              </a:rPr>
              <a:t>               </a:t>
            </a:r>
            <a:r>
              <a:rPr lang="ko-KR" altLang="en-US" sz="7200" b="1" dirty="0" err="1">
                <a:sym typeface="Wingdings" panose="05000000000000000000" pitchFamily="2" charset="2"/>
              </a:rPr>
              <a:t>레위인</a:t>
            </a:r>
            <a:r>
              <a:rPr lang="ko-KR" altLang="en-US" sz="7200" b="1" dirty="0">
                <a:sym typeface="Wingdings" panose="05000000000000000000" pitchFamily="2" charset="2"/>
              </a:rPr>
              <a:t> 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집사 </a:t>
            </a:r>
            <a:endParaRPr lang="en-US" altLang="ko-KR" sz="7200" b="1" dirty="0">
              <a:sym typeface="Wingdings" panose="05000000000000000000" pitchFamily="2" charset="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ko-KR" sz="7200" dirty="0">
                <a:sym typeface="Wingdings" panose="05000000000000000000" pitchFamily="2" charset="2"/>
              </a:rPr>
              <a:t>  - </a:t>
            </a:r>
            <a:r>
              <a:rPr lang="ko-KR" altLang="en-US" sz="6800" dirty="0">
                <a:sym typeface="Wingdings" panose="05000000000000000000" pitchFamily="2" charset="2"/>
              </a:rPr>
              <a:t>평신도 위에 있는 성직자 위계질서의 시작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ko-KR" altLang="en-US" sz="6800" dirty="0">
                <a:sym typeface="Wingdings" panose="05000000000000000000" pitchFamily="2" charset="2"/>
              </a:rPr>
              <a:t>  </a:t>
            </a:r>
            <a:r>
              <a:rPr lang="en-US" altLang="ko-KR" sz="6800" dirty="0">
                <a:sym typeface="Wingdings" panose="05000000000000000000" pitchFamily="2" charset="2"/>
              </a:rPr>
              <a:t>- </a:t>
            </a:r>
            <a:r>
              <a:rPr lang="ko-KR" altLang="en-US" sz="6800" dirty="0">
                <a:sym typeface="Wingdings" panose="05000000000000000000" pitchFamily="2" charset="2"/>
              </a:rPr>
              <a:t>한국교회 목사</a:t>
            </a:r>
            <a:r>
              <a:rPr lang="en-US" altLang="ko-KR" sz="6800" dirty="0">
                <a:sym typeface="Wingdings" panose="05000000000000000000" pitchFamily="2" charset="2"/>
              </a:rPr>
              <a:t>(</a:t>
            </a:r>
            <a:r>
              <a:rPr lang="ko-KR" altLang="en-US" sz="6800" dirty="0">
                <a:sym typeface="Wingdings" panose="05000000000000000000" pitchFamily="2" charset="2"/>
              </a:rPr>
              <a:t>제사장</a:t>
            </a:r>
            <a:r>
              <a:rPr lang="en-US" altLang="ko-KR" sz="6800" dirty="0">
                <a:sym typeface="Wingdings" panose="05000000000000000000" pitchFamily="2" charset="2"/>
              </a:rPr>
              <a:t>)</a:t>
            </a:r>
            <a:r>
              <a:rPr lang="ko-KR" altLang="en-US" sz="6800" dirty="0">
                <a:sym typeface="Wingdings" panose="05000000000000000000" pitchFamily="2" charset="2"/>
              </a:rPr>
              <a:t> 세습의 성경적 근거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>
                <a:sym typeface="Wingdings" panose="05000000000000000000" pitchFamily="2" charset="2"/>
              </a:rPr>
              <a:t>할례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침례</a:t>
            </a:r>
            <a:r>
              <a:rPr lang="en-US" altLang="ko-KR" sz="7200" b="1" dirty="0">
                <a:sym typeface="Wingdings" panose="05000000000000000000" pitchFamily="2" charset="2"/>
              </a:rPr>
              <a:t> </a:t>
            </a:r>
            <a:r>
              <a:rPr lang="ko-KR" altLang="en-US" sz="7200" b="1" dirty="0">
                <a:sym typeface="Wingdings" panose="05000000000000000000" pitchFamily="2" charset="2"/>
              </a:rPr>
              <a:t> </a:t>
            </a:r>
            <a:endParaRPr lang="en-US" altLang="ko-KR" sz="7200" b="1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 smtClean="0">
                <a:sym typeface="Wingdings" panose="05000000000000000000" pitchFamily="2" charset="2"/>
              </a:rPr>
              <a:t>유아 </a:t>
            </a:r>
            <a:r>
              <a:rPr lang="ko-KR" altLang="en-US" sz="6800" dirty="0">
                <a:sym typeface="Wingdings" panose="05000000000000000000" pitchFamily="2" charset="2"/>
              </a:rPr>
              <a:t>세례의 근거 </a:t>
            </a:r>
            <a:endParaRPr lang="en-US" altLang="ko-KR" sz="6800" dirty="0" smtClean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 smtClean="0">
                <a:sym typeface="Wingdings" panose="05000000000000000000" pitchFamily="2" charset="2"/>
              </a:rPr>
              <a:t>이스라엘이 </a:t>
            </a:r>
            <a:r>
              <a:rPr lang="ko-KR" altLang="en-US" sz="6800" dirty="0">
                <a:sym typeface="Wingdings" panose="05000000000000000000" pitchFamily="2" charset="2"/>
              </a:rPr>
              <a:t>백성이 태어나면서 육체적으로 하나님 백성이 되는 원리의 연속성</a:t>
            </a:r>
            <a:r>
              <a:rPr lang="en-US" altLang="ko-KR" sz="6800" dirty="0">
                <a:sym typeface="Wingdings" panose="05000000000000000000" pitchFamily="2" charset="2"/>
              </a:rPr>
              <a:t>            </a:t>
            </a:r>
            <a:endParaRPr lang="ko-KR" altLang="en-US" sz="6800" dirty="0"/>
          </a:p>
        </p:txBody>
      </p:sp>
    </p:spTree>
    <p:extLst>
      <p:ext uri="{BB962C8B-B14F-4D97-AF65-F5344CB8AC3E}">
        <p14:creationId xmlns:p14="http://schemas.microsoft.com/office/powerpoint/2010/main" val="10581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8D723E-1357-F763-E9D3-170E672F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28" y="356344"/>
            <a:ext cx="10906299" cy="80696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b="1" dirty="0" err="1"/>
              <a:t>언약주의</a:t>
            </a:r>
            <a:r>
              <a:rPr lang="en-US" altLang="ko-KR" sz="3600" b="1" dirty="0"/>
              <a:t>, </a:t>
            </a:r>
            <a:r>
              <a:rPr lang="ko-KR" altLang="en-US" sz="3600" b="1" dirty="0" err="1"/>
              <a:t>대체신학이</a:t>
            </a:r>
            <a:r>
              <a:rPr lang="ko-KR" altLang="en-US" sz="3600" b="1" dirty="0"/>
              <a:t> 교회에 끼친 영향 </a:t>
            </a:r>
          </a:p>
        </p:txBody>
      </p:sp>
      <p:sp>
        <p:nvSpPr>
          <p:cNvPr id="6" name="내용 개체 틀 3">
            <a:extLst>
              <a:ext uri="{FF2B5EF4-FFF2-40B4-BE49-F238E27FC236}">
                <a16:creationId xmlns:a16="http://schemas.microsoft.com/office/drawing/2014/main" id="{05094200-E78E-9FCE-1A2F-D51AEF005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4660" y="1307970"/>
            <a:ext cx="5278583" cy="522039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/>
              <a:t>안식일 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주일 성수</a:t>
            </a:r>
            <a:r>
              <a:rPr lang="en-US" altLang="ko-KR" sz="7200" b="1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/>
              <a:t>안식일이 신약에서 주님 부활하신 주일이 되었다</a:t>
            </a:r>
            <a:r>
              <a:rPr lang="en-US" altLang="ko-KR" sz="6800" dirty="0"/>
              <a:t>. (</a:t>
            </a:r>
            <a:r>
              <a:rPr lang="ko-KR" altLang="en-US" sz="6800" dirty="0"/>
              <a:t>안식일 전이 신학</a:t>
            </a:r>
            <a:r>
              <a:rPr lang="en-US" altLang="ko-KR" sz="6800" dirty="0"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예배로 모이는 주일을 구약 안식일처럼 엄수함 </a:t>
            </a:r>
            <a:endParaRPr lang="en-US" altLang="ko-KR" sz="6800" dirty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>
                <a:sym typeface="Wingdings" panose="05000000000000000000" pitchFamily="2" charset="2"/>
              </a:rPr>
              <a:t>십일조</a:t>
            </a:r>
            <a:r>
              <a:rPr lang="en-US" altLang="ko-KR" sz="7200" b="1" dirty="0">
                <a:sym typeface="Wingdings" panose="05000000000000000000" pitchFamily="2" charset="2"/>
              </a:rPr>
              <a:t>(</a:t>
            </a:r>
            <a:r>
              <a:rPr lang="ko-KR" altLang="en-US" sz="7200" b="1" dirty="0">
                <a:sym typeface="Wingdings" panose="05000000000000000000" pitchFamily="2" charset="2"/>
              </a:rPr>
              <a:t>땅의 소산</a:t>
            </a:r>
            <a:r>
              <a:rPr lang="en-US" altLang="ko-KR" sz="7200" b="1" dirty="0">
                <a:sym typeface="Wingdings" panose="05000000000000000000" pitchFamily="2" charset="2"/>
              </a:rPr>
              <a:t>, </a:t>
            </a:r>
            <a:r>
              <a:rPr lang="ko-KR" altLang="en-US" sz="7200" b="1" dirty="0">
                <a:sym typeface="Wingdings" panose="05000000000000000000" pitchFamily="2" charset="2"/>
              </a:rPr>
              <a:t>가축</a:t>
            </a:r>
            <a:r>
              <a:rPr lang="en-US" altLang="ko-KR" sz="7200" b="1" dirty="0">
                <a:sym typeface="Wingdings" panose="05000000000000000000" pitchFamily="2" charset="2"/>
              </a:rPr>
              <a:t>) </a:t>
            </a:r>
            <a:r>
              <a:rPr lang="en-US" altLang="ko-KR" sz="7200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십일조</a:t>
            </a:r>
            <a:r>
              <a:rPr lang="en-US" altLang="ko-KR" sz="7200" b="1" dirty="0">
                <a:sym typeface="Wingdings" panose="05000000000000000000" pitchFamily="2" charset="2"/>
              </a:rPr>
              <a:t>(</a:t>
            </a:r>
            <a:r>
              <a:rPr lang="ko-KR" altLang="en-US" sz="7200" b="1" dirty="0">
                <a:sym typeface="Wingdings" panose="05000000000000000000" pitchFamily="2" charset="2"/>
              </a:rPr>
              <a:t>돈</a:t>
            </a:r>
            <a:r>
              <a:rPr lang="en-US" altLang="ko-KR" sz="7200" b="1" dirty="0"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구약</a:t>
            </a:r>
            <a:r>
              <a:rPr lang="en-US" altLang="ko-KR" sz="6800" dirty="0">
                <a:sym typeface="Wingdings" panose="05000000000000000000" pitchFamily="2" charset="2"/>
              </a:rPr>
              <a:t>, </a:t>
            </a:r>
            <a:r>
              <a:rPr lang="ko-KR" altLang="en-US" sz="6800" dirty="0">
                <a:sym typeface="Wingdings" panose="05000000000000000000" pitchFamily="2" charset="2"/>
              </a:rPr>
              <a:t>신약 모두 십일조는 바친 후에 함께 먹었음</a:t>
            </a:r>
            <a:r>
              <a:rPr lang="en-US" altLang="ko-KR" sz="6800" dirty="0">
                <a:sym typeface="Wingdings" panose="05000000000000000000" pitchFamily="2" charset="2"/>
              </a:rPr>
              <a:t>.</a:t>
            </a:r>
            <a:r>
              <a:rPr lang="ko-KR" altLang="en-US" sz="6800" dirty="0">
                <a:sym typeface="Wingdings" panose="05000000000000000000" pitchFamily="2" charset="2"/>
              </a:rPr>
              <a:t> 성경에 돈 십일조는 없음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구약 율법 및 </a:t>
            </a:r>
            <a:r>
              <a:rPr lang="ko-KR" altLang="en-US" sz="6800" dirty="0" err="1">
                <a:sym typeface="Wingdings" panose="05000000000000000000" pitchFamily="2" charset="2"/>
              </a:rPr>
              <a:t>말라기를</a:t>
            </a:r>
            <a:r>
              <a:rPr lang="ko-KR" altLang="en-US" sz="6800" dirty="0">
                <a:sym typeface="Wingdings" panose="05000000000000000000" pitchFamily="2" charset="2"/>
              </a:rPr>
              <a:t> 그대로 신약 성도에 적용하여 십일조의 축복</a:t>
            </a:r>
            <a:r>
              <a:rPr lang="en-US" altLang="ko-KR" sz="6800" dirty="0">
                <a:sym typeface="Wingdings" panose="05000000000000000000" pitchFamily="2" charset="2"/>
              </a:rPr>
              <a:t>(</a:t>
            </a:r>
            <a:r>
              <a:rPr lang="ko-KR" altLang="en-US" sz="6800" dirty="0">
                <a:sym typeface="Wingdings" panose="05000000000000000000" pitchFamily="2" charset="2"/>
              </a:rPr>
              <a:t>제</a:t>
            </a:r>
            <a:r>
              <a:rPr lang="en-US" altLang="ko-KR" sz="6800" dirty="0">
                <a:sym typeface="Wingdings" panose="05000000000000000000" pitchFamily="2" charset="2"/>
              </a:rPr>
              <a:t>2</a:t>
            </a:r>
            <a:r>
              <a:rPr lang="ko-KR" altLang="en-US" sz="6800" dirty="0">
                <a:sym typeface="Wingdings" panose="05000000000000000000" pitchFamily="2" charset="2"/>
              </a:rPr>
              <a:t>의 복음</a:t>
            </a:r>
            <a:r>
              <a:rPr lang="en-US" altLang="ko-KR" sz="6800" dirty="0">
                <a:sym typeface="Wingdings" panose="05000000000000000000" pitchFamily="2" charset="2"/>
              </a:rPr>
              <a:t>), </a:t>
            </a:r>
            <a:r>
              <a:rPr lang="ko-KR" altLang="en-US" sz="6800" dirty="0">
                <a:sym typeface="Wingdings" panose="05000000000000000000" pitchFamily="2" charset="2"/>
              </a:rPr>
              <a:t>십일조 도둑 만듦 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십일조는 </a:t>
            </a:r>
            <a:r>
              <a:rPr lang="en-US" altLang="ko-KR" sz="6800" dirty="0">
                <a:sym typeface="Wingdings" panose="05000000000000000000" pitchFamily="2" charset="2"/>
              </a:rPr>
              <a:t>‘</a:t>
            </a:r>
            <a:r>
              <a:rPr lang="ko-KR" altLang="en-US" sz="6800" dirty="0">
                <a:sym typeface="Wingdings" panose="05000000000000000000" pitchFamily="2" charset="2"/>
              </a:rPr>
              <a:t>자신의 모든 것이 하나님 것</a:t>
            </a:r>
            <a:r>
              <a:rPr lang="en-US" altLang="ko-KR" sz="6800" dirty="0">
                <a:sym typeface="Wingdings" panose="05000000000000000000" pitchFamily="2" charset="2"/>
              </a:rPr>
              <a:t>’</a:t>
            </a:r>
            <a:r>
              <a:rPr lang="ko-KR" altLang="en-US" sz="6800" dirty="0">
                <a:sym typeface="Wingdings" panose="05000000000000000000" pitchFamily="2" charset="2"/>
              </a:rPr>
              <a:t>이라는 믿음의 고백이라고 주장 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따라서</a:t>
            </a:r>
            <a:r>
              <a:rPr lang="en-US" altLang="ko-KR" sz="6800" dirty="0">
                <a:sym typeface="Wingdings" panose="05000000000000000000" pitchFamily="2" charset="2"/>
              </a:rPr>
              <a:t>,</a:t>
            </a:r>
            <a:r>
              <a:rPr lang="ko-KR" altLang="en-US" sz="6800" dirty="0">
                <a:sym typeface="Wingdings" panose="05000000000000000000" pitchFamily="2" charset="2"/>
              </a:rPr>
              <a:t> </a:t>
            </a:r>
            <a:r>
              <a:rPr lang="en-US" altLang="ko-KR" sz="6800" dirty="0">
                <a:sym typeface="Wingdings" panose="05000000000000000000" pitchFamily="2" charset="2"/>
              </a:rPr>
              <a:t>‘</a:t>
            </a:r>
            <a:r>
              <a:rPr lang="ko-KR" altLang="en-US" sz="6800" dirty="0">
                <a:sym typeface="Wingdings" panose="05000000000000000000" pitchFamily="2" charset="2"/>
              </a:rPr>
              <a:t>십일조도 하지 않으면서 성도라 할 수 없다</a:t>
            </a:r>
            <a:r>
              <a:rPr lang="en-US" altLang="ko-KR" sz="6800" dirty="0">
                <a:sym typeface="Wingdings" panose="05000000000000000000" pitchFamily="2" charset="2"/>
              </a:rPr>
              <a:t>’  </a:t>
            </a:r>
            <a:r>
              <a:rPr lang="ko-KR" altLang="en-US" sz="6800" dirty="0">
                <a:sym typeface="Wingdings" panose="05000000000000000000" pitchFamily="2" charset="2"/>
              </a:rPr>
              <a:t>성도의 필수 조건</a:t>
            </a:r>
            <a:r>
              <a:rPr lang="en-US" altLang="ko-KR" sz="6800" dirty="0">
                <a:sym typeface="Wingdings" panose="05000000000000000000" pitchFamily="2" charset="2"/>
              </a:rPr>
              <a:t>, </a:t>
            </a:r>
            <a:r>
              <a:rPr lang="ko-KR" altLang="en-US" sz="6800" dirty="0">
                <a:sym typeface="Wingdings" panose="05000000000000000000" pitchFamily="2" charset="2"/>
              </a:rPr>
              <a:t>구원의 증거로 주장 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endParaRPr lang="en-US" altLang="ko-KR" sz="7200" b="1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endParaRPr lang="en-US" altLang="ko-KR" sz="7200" b="1" dirty="0">
              <a:sym typeface="Wingdings" panose="05000000000000000000" pitchFamily="2" charset="2"/>
            </a:endParaRPr>
          </a:p>
          <a:p>
            <a:pPr marL="0" indent="0">
              <a:lnSpc>
                <a:spcPct val="140000"/>
              </a:lnSpc>
              <a:buNone/>
            </a:pPr>
            <a:endParaRPr lang="ko-KR" altLang="en-US" sz="6800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내용 개체 틀 3">
            <a:extLst>
              <a:ext uri="{FF2B5EF4-FFF2-40B4-BE49-F238E27FC236}">
                <a16:creationId xmlns:a16="http://schemas.microsoft.com/office/drawing/2014/main" id="{05094200-E78E-9FCE-1A2F-D51AEF00580A}"/>
              </a:ext>
            </a:extLst>
          </p:cNvPr>
          <p:cNvSpPr txBox="1">
            <a:spLocks/>
          </p:cNvSpPr>
          <p:nvPr/>
        </p:nvSpPr>
        <p:spPr>
          <a:xfrm>
            <a:off x="6136178" y="1307970"/>
            <a:ext cx="5476702" cy="52424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>
                <a:sym typeface="Wingdings" panose="05000000000000000000" pitchFamily="2" charset="2"/>
              </a:rPr>
              <a:t>구약 이스라엘 백성의 물질적 축복 </a:t>
            </a:r>
            <a:r>
              <a:rPr lang="en-US" altLang="ko-KR" sz="7200" b="1" dirty="0">
                <a:sym typeface="Wingdings" panose="05000000000000000000" pitchFamily="2" charset="2"/>
              </a:rPr>
              <a:t> </a:t>
            </a:r>
            <a:r>
              <a:rPr lang="ko-KR" altLang="en-US" sz="7200" b="1" dirty="0">
                <a:sym typeface="Wingdings" panose="05000000000000000000" pitchFamily="2" charset="2"/>
              </a:rPr>
              <a:t>신약 성도</a:t>
            </a:r>
            <a:r>
              <a:rPr lang="en-US" altLang="ko-KR" sz="7200" b="1" dirty="0">
                <a:sym typeface="Wingdings" panose="05000000000000000000" pitchFamily="2" charset="2"/>
              </a:rPr>
              <a:t>(</a:t>
            </a:r>
            <a:r>
              <a:rPr lang="ko-KR" altLang="en-US" sz="7200" b="1" dirty="0">
                <a:sym typeface="Wingdings" panose="05000000000000000000" pitchFamily="2" charset="2"/>
              </a:rPr>
              <a:t>교회</a:t>
            </a:r>
            <a:r>
              <a:rPr lang="en-US" altLang="ko-KR" sz="7200" b="1" dirty="0">
                <a:sym typeface="Wingdings" panose="05000000000000000000" pitchFamily="2" charset="2"/>
              </a:rPr>
              <a:t>)</a:t>
            </a:r>
            <a:r>
              <a:rPr lang="ko-KR" altLang="en-US" sz="7200" b="1" dirty="0">
                <a:sym typeface="Wingdings" panose="05000000000000000000" pitchFamily="2" charset="2"/>
              </a:rPr>
              <a:t>의 물질적 축복</a:t>
            </a:r>
            <a:r>
              <a:rPr lang="en-US" altLang="ko-KR" sz="7200" b="1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ko-KR" sz="6800" dirty="0">
                <a:sym typeface="Wingdings" panose="05000000000000000000" pitchFamily="2" charset="2"/>
              </a:rPr>
              <a:t>‘</a:t>
            </a:r>
            <a:r>
              <a:rPr lang="ko-KR" altLang="en-US" sz="6800" dirty="0">
                <a:sym typeface="Wingdings" panose="05000000000000000000" pitchFamily="2" charset="2"/>
              </a:rPr>
              <a:t>번영 신학</a:t>
            </a:r>
            <a:r>
              <a:rPr lang="en-US" altLang="ko-KR" sz="6800" dirty="0">
                <a:sym typeface="Wingdings" panose="05000000000000000000" pitchFamily="2" charset="2"/>
              </a:rPr>
              <a:t>’</a:t>
            </a:r>
            <a:r>
              <a:rPr lang="ko-KR" altLang="en-US" sz="6800" dirty="0">
                <a:sym typeface="Wingdings" panose="05000000000000000000" pitchFamily="2" charset="2"/>
              </a:rPr>
              <a:t>의 성경적 근거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제자도 헌신 대신 이 땅에서 받는 복 </a:t>
            </a:r>
            <a:r>
              <a:rPr lang="ko-KR" altLang="en-US" sz="6800" dirty="0" smtClean="0">
                <a:sym typeface="Wingdings" panose="05000000000000000000" pitchFamily="2" charset="2"/>
              </a:rPr>
              <a:t>강조</a:t>
            </a:r>
            <a:r>
              <a:rPr lang="en-US" altLang="ko-KR" sz="6800" dirty="0" smtClean="0">
                <a:sym typeface="Wingdings" panose="05000000000000000000" pitchFamily="2" charset="2"/>
              </a:rPr>
              <a:t>, </a:t>
            </a:r>
            <a:r>
              <a:rPr lang="ko-KR" altLang="en-US" sz="6800" dirty="0" smtClean="0">
                <a:sym typeface="Wingdings" panose="05000000000000000000" pitchFamily="2" charset="2"/>
              </a:rPr>
              <a:t>집중</a:t>
            </a:r>
            <a:endParaRPr lang="en-US" altLang="ko-KR" sz="6800" dirty="0"/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>
                <a:sym typeface="Wingdings" panose="05000000000000000000" pitchFamily="2" charset="2"/>
              </a:rPr>
              <a:t>일관성 없는 성경 해석</a:t>
            </a:r>
            <a:r>
              <a:rPr lang="en-US" altLang="ko-KR" sz="7200" b="1" dirty="0">
                <a:sym typeface="Wingdings" panose="05000000000000000000" pitchFamily="2" charset="2"/>
              </a:rPr>
              <a:t>(</a:t>
            </a:r>
            <a:r>
              <a:rPr lang="ko-KR" altLang="en-US" sz="7200" b="1" dirty="0">
                <a:sym typeface="Wingdings" panose="05000000000000000000" pitchFamily="2" charset="2"/>
              </a:rPr>
              <a:t>영해</a:t>
            </a:r>
            <a:r>
              <a:rPr lang="en-US" altLang="ko-KR" sz="7200" b="1" dirty="0"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문자적 성경해석을 원칙으로 한다고 하나 선지서</a:t>
            </a:r>
            <a:r>
              <a:rPr lang="en-US" altLang="ko-KR" sz="6800" dirty="0">
                <a:sym typeface="Wingdings" panose="05000000000000000000" pitchFamily="2" charset="2"/>
              </a:rPr>
              <a:t>, </a:t>
            </a:r>
            <a:r>
              <a:rPr lang="ko-KR" altLang="en-US" sz="6800" dirty="0">
                <a:sym typeface="Wingdings" panose="05000000000000000000" pitchFamily="2" charset="2"/>
              </a:rPr>
              <a:t>요한 계시록 해석에서는 영해 함으로 해석이 제각각 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 이단들의 영해</a:t>
            </a:r>
            <a:r>
              <a:rPr lang="en-US" altLang="ko-KR" sz="6800" dirty="0">
                <a:sym typeface="Wingdings" panose="05000000000000000000" pitchFamily="2" charset="2"/>
              </a:rPr>
              <a:t>, </a:t>
            </a:r>
            <a:r>
              <a:rPr lang="ko-KR" altLang="en-US" sz="6800" dirty="0">
                <a:sym typeface="Wingdings" panose="05000000000000000000" pitchFamily="2" charset="2"/>
              </a:rPr>
              <a:t>짜맞추기</a:t>
            </a:r>
            <a:r>
              <a:rPr lang="en-US" altLang="ko-KR" sz="6800" dirty="0">
                <a:sym typeface="Wingdings" panose="05000000000000000000" pitchFamily="2" charset="2"/>
              </a:rPr>
              <a:t> </a:t>
            </a:r>
            <a:r>
              <a:rPr lang="ko-KR" altLang="en-US" sz="6800" dirty="0">
                <a:sym typeface="Wingdings" panose="05000000000000000000" pitchFamily="2" charset="2"/>
              </a:rPr>
              <a:t>해석에 대항할 논리 없음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r>
              <a:rPr lang="ko-KR" altLang="en-US" sz="7200" b="1" dirty="0">
                <a:sym typeface="Wingdings" panose="05000000000000000000" pitchFamily="2" charset="2"/>
              </a:rPr>
              <a:t>성경 예언</a:t>
            </a:r>
            <a:r>
              <a:rPr lang="en-US" altLang="ko-KR" sz="7200" b="1" dirty="0">
                <a:sym typeface="Wingdings" panose="05000000000000000000" pitchFamily="2" charset="2"/>
              </a:rPr>
              <a:t>, </a:t>
            </a:r>
            <a:r>
              <a:rPr lang="ko-KR" altLang="en-US" sz="7200" b="1" dirty="0">
                <a:sym typeface="Wingdings" panose="05000000000000000000" pitchFamily="2" charset="2"/>
              </a:rPr>
              <a:t>하나님 나라에 대한 소망</a:t>
            </a:r>
            <a:r>
              <a:rPr lang="en-US" altLang="ko-KR" sz="7200" b="1" dirty="0">
                <a:sym typeface="Wingdings" panose="05000000000000000000" pitchFamily="2" charset="2"/>
              </a:rPr>
              <a:t>, </a:t>
            </a:r>
            <a:r>
              <a:rPr lang="ko-KR" altLang="en-US" sz="7200" b="1" dirty="0">
                <a:sym typeface="Wingdings" panose="05000000000000000000" pitchFamily="2" charset="2"/>
              </a:rPr>
              <a:t>미래에 대한 구체적 확신과 비전이 결여됨 </a:t>
            </a:r>
            <a:endParaRPr lang="en-US" altLang="ko-KR" sz="7200" b="1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이스라엘의 상황 등 하나님의 타임라인에 관심 없음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6800" dirty="0">
                <a:sym typeface="Wingdings" panose="05000000000000000000" pitchFamily="2" charset="2"/>
              </a:rPr>
              <a:t>임박한 종말 인식</a:t>
            </a:r>
            <a:r>
              <a:rPr lang="en-US" altLang="ko-KR" sz="6800" dirty="0">
                <a:sym typeface="Wingdings" panose="05000000000000000000" pitchFamily="2" charset="2"/>
              </a:rPr>
              <a:t>, </a:t>
            </a:r>
            <a:r>
              <a:rPr lang="ko-KR" altLang="en-US" sz="6800" dirty="0">
                <a:sym typeface="Wingdings" panose="05000000000000000000" pitchFamily="2" charset="2"/>
              </a:rPr>
              <a:t>미래의 구체적 비전이 결여됨 </a:t>
            </a:r>
            <a:r>
              <a:rPr lang="en-US" altLang="ko-KR" sz="6800" dirty="0">
                <a:sym typeface="Wingdings" panose="05000000000000000000" pitchFamily="2" charset="2"/>
              </a:rPr>
              <a:t></a:t>
            </a:r>
            <a:r>
              <a:rPr lang="ko-KR" altLang="en-US" sz="6800" dirty="0">
                <a:sym typeface="Wingdings" panose="05000000000000000000" pitchFamily="2" charset="2"/>
              </a:rPr>
              <a:t> 이 땅에 관심 집중 </a:t>
            </a:r>
            <a:endParaRPr lang="en-US" altLang="ko-KR" sz="6800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endParaRPr lang="en-US" altLang="ko-KR" sz="7200" b="1" dirty="0"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 typeface="Wingdings" panose="05000000000000000000" pitchFamily="2" charset="2"/>
              <a:buChar char="u"/>
            </a:pPr>
            <a:endParaRPr lang="en-US" altLang="ko-KR" sz="7200" b="1" dirty="0">
              <a:sym typeface="Wingdings" panose="05000000000000000000" pitchFamily="2" charset="2"/>
            </a:endParaRPr>
          </a:p>
          <a:p>
            <a:pPr marL="0" indent="0">
              <a:lnSpc>
                <a:spcPct val="140000"/>
              </a:lnSpc>
              <a:buFont typeface="Arial" panose="020B0604020202020204" pitchFamily="34" charset="0"/>
              <a:buNone/>
            </a:pPr>
            <a:endParaRPr lang="ko-KR" altLang="en-US" sz="6800" dirty="0"/>
          </a:p>
        </p:txBody>
      </p:sp>
      <p:sp>
        <p:nvSpPr>
          <p:cNvPr id="10" name="가로로 말린 두루마리 모양 9"/>
          <p:cNvSpPr/>
          <p:nvPr/>
        </p:nvSpPr>
        <p:spPr>
          <a:xfrm>
            <a:off x="1730056" y="1307970"/>
            <a:ext cx="8812241" cy="4375063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/>
              <a:t>교회의 구약 율법으로의 회귀에 대한 </a:t>
            </a:r>
            <a:r>
              <a:rPr lang="ko-KR" altLang="en-US" sz="2400" b="1" dirty="0" err="1"/>
              <a:t>야고보의</a:t>
            </a:r>
            <a:r>
              <a:rPr lang="ko-KR" altLang="en-US" sz="2400" b="1" dirty="0"/>
              <a:t> 질책</a:t>
            </a:r>
            <a:endParaRPr lang="en-US" altLang="ko-KR" sz="2400" b="1" dirty="0"/>
          </a:p>
          <a:p>
            <a:endParaRPr lang="en-US" altLang="ko-KR" dirty="0"/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“</a:t>
            </a: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그런데 지금 너희가 어찌하여 하나님을 시험하여 우리 조상과 우리도 능히 메지 못하던 멍에를 제자들의 목에 </a:t>
            </a:r>
            <a:r>
              <a:rPr lang="ko-KR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두려느냐</a:t>
            </a:r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?” </a:t>
            </a:r>
            <a:r>
              <a:rPr lang="en-US" altLang="ko-KR" sz="2800" b="1" dirty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2800" b="1" dirty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행</a:t>
            </a:r>
            <a:r>
              <a:rPr lang="en-US" altLang="ko-KR" sz="2800" b="1" dirty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15:10) </a:t>
            </a:r>
            <a:endParaRPr lang="ko-KR" altLang="en-US" sz="2800" b="1" dirty="0">
              <a:solidFill>
                <a:schemeClr val="bg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35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1188" y="365126"/>
            <a:ext cx="10910522" cy="788972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b="1" dirty="0"/>
              <a:t>결론</a:t>
            </a:r>
            <a:r>
              <a:rPr lang="en-US" altLang="ko-KR" sz="3600" b="1" dirty="0"/>
              <a:t>(</a:t>
            </a:r>
            <a:r>
              <a:rPr lang="ko-KR" altLang="en-US" sz="3600" b="1" dirty="0"/>
              <a:t>세대주의 입장에서</a:t>
            </a:r>
            <a:r>
              <a:rPr lang="en-US" altLang="ko-KR" sz="3600" b="1" dirty="0"/>
              <a:t>)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334298" y="1402673"/>
            <a:ext cx="5207412" cy="50780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일관된 문자적 해석에 따를 때 이스라엘과 교회는 구분되며</a:t>
            </a:r>
            <a:r>
              <a:rPr lang="en-US" altLang="ko-KR" sz="1700" b="1" dirty="0"/>
              <a:t>,</a:t>
            </a:r>
            <a:r>
              <a:rPr lang="ko-KR" altLang="en-US" sz="1700" b="1" dirty="0"/>
              <a:t> 이스라엘에 대한 약속과 예언도 천년왕국에서 문자적으로 완전히 성취될 것이다</a:t>
            </a:r>
            <a:r>
              <a:rPr lang="en-US" altLang="ko-KR" sz="1700" b="1" dirty="0"/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이방인들은 복음을 통해 아브라함의 영적인 자손이 되었고 이스라엘에게 약속되고 예언된 복 일부를 이미 받고</a:t>
            </a:r>
            <a:r>
              <a:rPr lang="en-US" altLang="ko-KR" sz="1700" b="1" dirty="0"/>
              <a:t>, </a:t>
            </a:r>
            <a:r>
              <a:rPr lang="ko-KR" altLang="en-US" sz="1700" b="1" dirty="0"/>
              <a:t>하나님 나라 백성이 되었지만 아직 그 나라는 완성되지는 않았다</a:t>
            </a:r>
            <a:r>
              <a:rPr lang="en-US" altLang="ko-KR" sz="1700" b="1" dirty="0"/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 천년왕국에서 약속과 예언은 완전히 성취되며</a:t>
            </a:r>
            <a:r>
              <a:rPr lang="en-US" altLang="ko-KR" sz="1700" b="1" dirty="0"/>
              <a:t>,</a:t>
            </a:r>
            <a:r>
              <a:rPr lang="ko-KR" altLang="en-US" sz="1700" b="1" dirty="0"/>
              <a:t> 새 하늘과 새 땅에서 이스라엘과 이방인들은 모두 하나님의 백성으로 영원히 살게 될 것이다</a:t>
            </a:r>
            <a:r>
              <a:rPr lang="en-US" altLang="ko-KR" sz="1700" b="1" dirty="0"/>
              <a:t>(</a:t>
            </a:r>
            <a:r>
              <a:rPr lang="ko-KR" altLang="en-US" sz="1700" b="1" dirty="0"/>
              <a:t>점진적 세대주의</a:t>
            </a:r>
            <a:r>
              <a:rPr lang="en-US" altLang="ko-KR" sz="1700" b="1" dirty="0"/>
              <a:t>)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B07651-E163-59CC-EC21-E79B55F9D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" y="1402673"/>
            <a:ext cx="5620910" cy="50780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언약주의는 하나님 언약의 연속성과 통일성</a:t>
            </a:r>
            <a:r>
              <a:rPr lang="en-US" altLang="ko-KR" sz="1700" b="1" dirty="0"/>
              <a:t>, </a:t>
            </a:r>
            <a:r>
              <a:rPr lang="ko-KR" altLang="en-US" sz="1700" b="1" dirty="0"/>
              <a:t>하나님 백성의 단일성을 강조하고 주장하는 나머지 이스라엘이 교회로 대체되었다고 주장한다</a:t>
            </a:r>
            <a:r>
              <a:rPr lang="en-US" altLang="ko-KR" sz="1700" b="1" dirty="0"/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그러나</a:t>
            </a:r>
            <a:r>
              <a:rPr lang="en-US" altLang="ko-KR" sz="1700" b="1" dirty="0"/>
              <a:t>, </a:t>
            </a:r>
            <a:r>
              <a:rPr lang="ko-KR" altLang="en-US" sz="1700" b="1" dirty="0"/>
              <a:t>성경 어디에도 이스라엘 민족이 영원히 버림 </a:t>
            </a:r>
            <a:r>
              <a:rPr lang="ko-KR" altLang="en-US" sz="1700" b="1" dirty="0" err="1"/>
              <a:t>받았다든지</a:t>
            </a:r>
            <a:r>
              <a:rPr lang="en-US" altLang="ko-KR" sz="1700" b="1" dirty="0"/>
              <a:t>,</a:t>
            </a:r>
            <a:r>
              <a:rPr lang="ko-KR" altLang="en-US" sz="1700" b="1" dirty="0"/>
              <a:t> 이스라엘이 교회가 되었다는 말씀은 없다</a:t>
            </a:r>
            <a:r>
              <a:rPr lang="en-US" altLang="ko-KR" sz="1700" b="1" dirty="0"/>
              <a:t>. </a:t>
            </a:r>
            <a:r>
              <a:rPr lang="ko-KR" altLang="en-US" sz="1700" b="1" dirty="0"/>
              <a:t>교회가 새 이스라엘</a:t>
            </a:r>
            <a:r>
              <a:rPr lang="en-US" altLang="ko-KR" sz="1700" b="1" dirty="0"/>
              <a:t>, </a:t>
            </a:r>
            <a:r>
              <a:rPr lang="ko-KR" altLang="en-US" sz="1700" b="1" dirty="0"/>
              <a:t>영적 이스라엘이 되었다는 말씀도 없다</a:t>
            </a:r>
            <a:r>
              <a:rPr lang="en-US" altLang="ko-KR" sz="1700" b="1" dirty="0"/>
              <a:t>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하나님 백성은 하나이나 이스라엘은 하나님 역사에서 이스라엘 대로의 계획과 기능</a:t>
            </a:r>
            <a:r>
              <a:rPr lang="en-US" altLang="ko-KR" sz="1700" b="1" dirty="0"/>
              <a:t>, </a:t>
            </a:r>
            <a:r>
              <a:rPr lang="ko-KR" altLang="en-US" sz="1700" b="1" dirty="0"/>
              <a:t>사명이 따로 있다</a:t>
            </a:r>
            <a:r>
              <a:rPr lang="en-US" altLang="ko-KR" sz="1700" b="1" dirty="0"/>
              <a:t>. </a:t>
            </a:r>
            <a:r>
              <a:rPr lang="ko-KR" altLang="en-US" sz="1700" b="1" dirty="0"/>
              <a:t>이스라엘은 교회가 아니고 교회도 이스라엘이 아니다</a:t>
            </a:r>
            <a:r>
              <a:rPr lang="en-US" altLang="ko-KR" sz="1700" b="1" dirty="0"/>
              <a:t>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ko-KR" altLang="en-US" sz="1700" b="1" dirty="0"/>
              <a:t>대체 신학은 교회에 여러 문제들을 발생시켰다</a:t>
            </a:r>
            <a:r>
              <a:rPr lang="en-US" altLang="ko-KR" sz="1700" dirty="0"/>
              <a:t>. </a:t>
            </a:r>
            <a:endParaRPr lang="ko-KR" altLang="en-US" sz="1700" dirty="0"/>
          </a:p>
        </p:txBody>
      </p:sp>
    </p:spTree>
    <p:extLst>
      <p:ext uri="{BB962C8B-B14F-4D97-AF65-F5344CB8AC3E}">
        <p14:creationId xmlns:p14="http://schemas.microsoft.com/office/powerpoint/2010/main" val="67973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이스라엘과 교회에 대한 관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54" y="1379912"/>
            <a:ext cx="3369293" cy="4973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354" y="719631"/>
            <a:ext cx="109728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400" b="1" dirty="0" err="1" smtClean="0"/>
              <a:t>주교재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1030" name="Picture 6" descr="이스라엘과 대체신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835" y="1438102"/>
            <a:ext cx="2446135" cy="3590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4157835" y="719631"/>
            <a:ext cx="110799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부교재</a:t>
            </a:r>
            <a:endParaRPr lang="ko-KR" altLang="en-US" sz="2400" b="1" dirty="0"/>
          </a:p>
        </p:txBody>
      </p:sp>
      <p:pic>
        <p:nvPicPr>
          <p:cNvPr id="1032" name="Picture 8" descr="세대주의의 바른 이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995" y="1438102"/>
            <a:ext cx="2489034" cy="3793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계약신학과 그리스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24" y="1438102"/>
            <a:ext cx="2492304" cy="3793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226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609" y="681644"/>
            <a:ext cx="152477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참고 교재</a:t>
            </a:r>
            <a:endParaRPr lang="ko-KR" altLang="en-US" sz="2400" b="1" dirty="0"/>
          </a:p>
        </p:txBody>
      </p:sp>
      <p:pic>
        <p:nvPicPr>
          <p:cNvPr id="2050" name="Picture 2" descr="점진적 세대주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3" y="1485143"/>
            <a:ext cx="2304326" cy="3391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연속성과 불연속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027" y="1508890"/>
            <a:ext cx="2323266" cy="3391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로마서의 신학적 강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801" y="1536470"/>
            <a:ext cx="2273234" cy="336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그레고리 빌 요한계시록 주석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543" y="1522680"/>
            <a:ext cx="2304326" cy="339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우리는 무엇을 기다리는가? : 요한계시록 주석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444" y="1536469"/>
            <a:ext cx="2249950" cy="34019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13543" y="1094147"/>
            <a:ext cx="1331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dirty="0" err="1" smtClean="0"/>
              <a:t>무천년주의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77444" y="1074389"/>
            <a:ext cx="21130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역사적 </a:t>
            </a:r>
            <a:r>
              <a:rPr lang="ko-KR" altLang="en-US" dirty="0" err="1" smtClean="0"/>
              <a:t>전천년주의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538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80A179-765A-48CB-8FA3-FAB91D9B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65126"/>
            <a:ext cx="11288684" cy="8069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b="1" dirty="0"/>
              <a:t>이스라엘과 교회에 대한 두 관점  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42E72C-E31B-8EA8-14BF-C0F55F6CA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138" y="1383948"/>
            <a:ext cx="5515437" cy="639192"/>
          </a:xfr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algn="ctr"/>
            <a:endParaRPr lang="en-US" altLang="ko-KR" sz="2800" dirty="0">
              <a:latin typeface="한컴 고딕" panose="02000500000000000000" pitchFamily="2" charset="-127"/>
              <a:ea typeface="한컴 고딕" panose="02000500000000000000" pitchFamily="2" charset="-127"/>
            </a:endParaRPr>
          </a:p>
          <a:p>
            <a:pPr algn="ctr"/>
            <a:r>
              <a:rPr lang="ko-KR" altLang="en-US" sz="8600" dirty="0"/>
              <a:t>언약주의 </a:t>
            </a:r>
            <a:r>
              <a:rPr lang="en-US" altLang="ko-KR" sz="8600" dirty="0">
                <a:latin typeface="한컴 고딕" panose="02000500000000000000" pitchFamily="2" charset="-127"/>
                <a:ea typeface="한컴 고딕" panose="02000500000000000000" pitchFamily="2" charset="-127"/>
              </a:rPr>
              <a:t>(</a:t>
            </a:r>
            <a:r>
              <a:rPr lang="ko-KR" altLang="en-US" sz="8600" dirty="0">
                <a:latin typeface="한컴 고딕" panose="02000500000000000000" pitchFamily="2" charset="-127"/>
                <a:ea typeface="한컴 고딕" panose="02000500000000000000" pitchFamily="2" charset="-127"/>
              </a:rPr>
              <a:t>대체신학</a:t>
            </a:r>
            <a:r>
              <a:rPr lang="en-US" altLang="ko-KR" sz="4900" dirty="0">
                <a:latin typeface="한컴 고딕" panose="02000500000000000000" pitchFamily="2" charset="-127"/>
                <a:ea typeface="한컴 고딕" panose="02000500000000000000" pitchFamily="2" charset="-127"/>
              </a:rPr>
              <a:t>)</a:t>
            </a:r>
            <a:endParaRPr lang="ko-KR" altLang="en-US" sz="49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B585BC2-FF5C-8142-01BA-33D3B6878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138" y="2023176"/>
            <a:ext cx="5515437" cy="44952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ko-KR" altLang="en-US" sz="7600" dirty="0">
                <a:latin typeface="+mn-ea"/>
              </a:rPr>
              <a:t>이스라엘과 교회는 구분되지 않는다</a:t>
            </a:r>
            <a:r>
              <a:rPr lang="en-US" altLang="ko-KR" sz="7600" dirty="0">
                <a:latin typeface="+mn-ea"/>
              </a:rPr>
              <a:t>. </a:t>
            </a:r>
          </a:p>
          <a:p>
            <a:pPr>
              <a:lnSpc>
                <a:spcPct val="140000"/>
              </a:lnSpc>
            </a:pPr>
            <a:r>
              <a:rPr lang="ko-KR" altLang="en-US" sz="7600" dirty="0" err="1">
                <a:latin typeface="+mn-ea"/>
              </a:rPr>
              <a:t>예표</a:t>
            </a:r>
            <a:r>
              <a:rPr lang="en-US" altLang="ko-KR" sz="7600" dirty="0">
                <a:latin typeface="+mn-ea"/>
              </a:rPr>
              <a:t>, </a:t>
            </a:r>
            <a:r>
              <a:rPr lang="ko-KR" altLang="en-US" sz="7600" dirty="0">
                <a:latin typeface="+mn-ea"/>
              </a:rPr>
              <a:t>모형이었던 이스라엘</a:t>
            </a:r>
            <a:r>
              <a:rPr lang="en-US" altLang="ko-KR" sz="7600" dirty="0">
                <a:latin typeface="+mn-ea"/>
              </a:rPr>
              <a:t>(</a:t>
            </a:r>
            <a:r>
              <a:rPr lang="ko-KR" altLang="en-US" sz="7600" dirty="0">
                <a:latin typeface="+mn-ea"/>
              </a:rPr>
              <a:t>국가</a:t>
            </a:r>
            <a:r>
              <a:rPr lang="en-US" altLang="ko-KR" sz="7600" dirty="0">
                <a:latin typeface="+mn-ea"/>
              </a:rPr>
              <a:t>, </a:t>
            </a:r>
            <a:r>
              <a:rPr lang="ko-KR" altLang="en-US" sz="7600" dirty="0">
                <a:latin typeface="+mn-ea"/>
              </a:rPr>
              <a:t>민족</a:t>
            </a:r>
            <a:r>
              <a:rPr lang="en-US" altLang="ko-KR" sz="7600" dirty="0">
                <a:latin typeface="+mn-ea"/>
              </a:rPr>
              <a:t>)</a:t>
            </a:r>
            <a:r>
              <a:rPr lang="ko-KR" altLang="en-US" sz="7600" dirty="0">
                <a:latin typeface="+mn-ea"/>
              </a:rPr>
              <a:t>은 예수님 오심으로 실체인 교회로 대체되고 버려졌다</a:t>
            </a:r>
            <a:r>
              <a:rPr lang="en-US" altLang="ko-KR" sz="7600" dirty="0">
                <a:latin typeface="+mn-ea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ko-KR" altLang="en-US" sz="7600" dirty="0">
                <a:latin typeface="+mn-ea"/>
              </a:rPr>
              <a:t>따라서</a:t>
            </a:r>
            <a:r>
              <a:rPr lang="en-US" altLang="ko-KR" sz="7600" dirty="0">
                <a:latin typeface="+mn-ea"/>
              </a:rPr>
              <a:t>, </a:t>
            </a:r>
            <a:r>
              <a:rPr lang="ko-KR" altLang="en-US" sz="7600" dirty="0">
                <a:latin typeface="+mn-ea"/>
              </a:rPr>
              <a:t>교회는 영적 이스라엘</a:t>
            </a:r>
            <a:r>
              <a:rPr lang="en-US" altLang="ko-KR" sz="7600" dirty="0">
                <a:latin typeface="+mn-ea"/>
              </a:rPr>
              <a:t>,  </a:t>
            </a:r>
            <a:r>
              <a:rPr lang="ko-KR" altLang="en-US" sz="7600" dirty="0">
                <a:latin typeface="+mn-ea"/>
              </a:rPr>
              <a:t>하나님의 이스라엘</a:t>
            </a:r>
            <a:r>
              <a:rPr lang="en-US" altLang="ko-KR" sz="7600" dirty="0">
                <a:latin typeface="+mn-ea"/>
              </a:rPr>
              <a:t>(</a:t>
            </a:r>
            <a:r>
              <a:rPr lang="ko-KR" altLang="en-US" sz="7600" dirty="0">
                <a:latin typeface="+mn-ea"/>
              </a:rPr>
              <a:t>갈</a:t>
            </a:r>
            <a:r>
              <a:rPr lang="en-US" altLang="ko-KR" sz="7600" dirty="0">
                <a:latin typeface="+mn-ea"/>
              </a:rPr>
              <a:t>6:16) ,</a:t>
            </a:r>
            <a:r>
              <a:rPr lang="ko-KR" altLang="en-US" sz="7600" dirty="0">
                <a:latin typeface="+mn-ea"/>
              </a:rPr>
              <a:t> 새 이스라엘이다</a:t>
            </a:r>
            <a:r>
              <a:rPr lang="en-US" altLang="ko-KR" sz="7600" dirty="0">
                <a:latin typeface="+mn-ea"/>
              </a:rPr>
              <a:t>. </a:t>
            </a:r>
            <a:r>
              <a:rPr lang="ko-KR" altLang="en-US" sz="7600" dirty="0">
                <a:latin typeface="+mn-ea"/>
              </a:rPr>
              <a:t>하나님 백성은 단일하다</a:t>
            </a:r>
            <a:r>
              <a:rPr lang="en-US" altLang="ko-KR" sz="7600" dirty="0">
                <a:latin typeface="+mn-ea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ko-KR" altLang="en-US" sz="7600" dirty="0">
                <a:latin typeface="+mn-ea"/>
              </a:rPr>
              <a:t>구약 이스라엘과 맺었던 약속들과 예언들은 교회가 지금 성취하고 있고</a:t>
            </a:r>
            <a:r>
              <a:rPr lang="en-US" altLang="ko-KR" sz="7600" dirty="0">
                <a:latin typeface="+mn-ea"/>
              </a:rPr>
              <a:t>,</a:t>
            </a:r>
            <a:r>
              <a:rPr lang="ko-KR" altLang="en-US" sz="7600" dirty="0">
                <a:latin typeface="+mn-ea"/>
              </a:rPr>
              <a:t> 새 하늘과 새 땅</a:t>
            </a:r>
            <a:r>
              <a:rPr lang="en-US" altLang="ko-KR" sz="7600" dirty="0">
                <a:latin typeface="+mn-ea"/>
              </a:rPr>
              <a:t>(</a:t>
            </a:r>
            <a:r>
              <a:rPr lang="ko-KR" altLang="en-US" sz="7600" dirty="0">
                <a:latin typeface="+mn-ea"/>
              </a:rPr>
              <a:t>계</a:t>
            </a:r>
            <a:r>
              <a:rPr lang="en-US" altLang="ko-KR" sz="7600" dirty="0">
                <a:latin typeface="+mn-ea"/>
              </a:rPr>
              <a:t>21~22</a:t>
            </a:r>
            <a:r>
              <a:rPr lang="ko-KR" altLang="en-US" sz="7600" dirty="0">
                <a:latin typeface="+mn-ea"/>
              </a:rPr>
              <a:t>장</a:t>
            </a:r>
            <a:r>
              <a:rPr lang="en-US" altLang="ko-KR" sz="7600" dirty="0">
                <a:latin typeface="+mn-ea"/>
              </a:rPr>
              <a:t>)</a:t>
            </a:r>
            <a:r>
              <a:rPr lang="ko-KR" altLang="en-US" sz="7600" dirty="0">
                <a:latin typeface="+mn-ea"/>
              </a:rPr>
              <a:t>에서 완성될 것이다</a:t>
            </a:r>
            <a:r>
              <a:rPr lang="en-US" altLang="ko-KR" sz="7600" dirty="0">
                <a:latin typeface="+mn-ea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ko-KR" altLang="en-US" sz="7600" dirty="0">
                <a:latin typeface="+mn-ea"/>
              </a:rPr>
              <a:t>천년왕국은 모든 교회 시대에 대한 상징적인 것이다</a:t>
            </a:r>
            <a:r>
              <a:rPr lang="en-US" altLang="ko-KR" sz="7600" dirty="0">
                <a:latin typeface="+mn-ea"/>
              </a:rPr>
              <a:t>(</a:t>
            </a:r>
            <a:r>
              <a:rPr lang="ko-KR" altLang="en-US" sz="7600" dirty="0" err="1">
                <a:latin typeface="+mn-ea"/>
              </a:rPr>
              <a:t>무천년주의</a:t>
            </a:r>
            <a:r>
              <a:rPr lang="en-US" altLang="ko-KR" sz="7600" dirty="0">
                <a:latin typeface="+mn-ea"/>
              </a:rPr>
              <a:t>)</a:t>
            </a:r>
          </a:p>
          <a:p>
            <a:endParaRPr lang="en-US" altLang="ko-KR" sz="4000" dirty="0"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4000" dirty="0">
                <a:ea typeface="돋움" panose="020B0600000101010101" pitchFamily="50" charset="-127"/>
              </a:rPr>
              <a:t> </a:t>
            </a:r>
            <a:endParaRPr lang="ko-KR" altLang="en-US" dirty="0">
              <a:ea typeface="돋움" panose="020B0600000101010101" pitchFamily="50" charset="-127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3E50023-1A5F-D842-9829-90978759A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7587" y="1383948"/>
            <a:ext cx="5673235" cy="639192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ko-KR" altLang="en-US" sz="2800" dirty="0"/>
              <a:t>세대주의 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431FB48-B332-020B-CF79-87F47A18E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7587" y="2023141"/>
            <a:ext cx="5673235" cy="44952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ko-KR" altLang="en-US" sz="1900" dirty="0"/>
              <a:t>이스라엘</a:t>
            </a:r>
            <a:r>
              <a:rPr lang="en-US" altLang="ko-KR" sz="1900" dirty="0"/>
              <a:t>(</a:t>
            </a:r>
            <a:r>
              <a:rPr lang="ko-KR" altLang="en-US" sz="1900" dirty="0"/>
              <a:t>민족</a:t>
            </a:r>
            <a:r>
              <a:rPr lang="en-US" altLang="ko-KR" sz="1900" dirty="0"/>
              <a:t>, </a:t>
            </a:r>
            <a:r>
              <a:rPr lang="ko-KR" altLang="en-US" sz="1900" dirty="0"/>
              <a:t>국가</a:t>
            </a:r>
            <a:r>
              <a:rPr lang="en-US" altLang="ko-KR" sz="1900" dirty="0"/>
              <a:t>)</a:t>
            </a:r>
            <a:r>
              <a:rPr lang="ko-KR" altLang="en-US" sz="1900" dirty="0"/>
              <a:t>과 교회는 구분된다</a:t>
            </a:r>
            <a:r>
              <a:rPr lang="en-US" altLang="ko-KR" sz="1900" dirty="0"/>
              <a:t>. </a:t>
            </a:r>
            <a:r>
              <a:rPr lang="ko-KR" altLang="en-US" sz="1900" dirty="0"/>
              <a:t>이스라엘은 교회가 아니고 교회도 이스라엘이 아니다</a:t>
            </a:r>
            <a:r>
              <a:rPr lang="en-US" altLang="ko-KR" sz="1900" dirty="0"/>
              <a:t>. </a:t>
            </a:r>
          </a:p>
          <a:p>
            <a:pPr>
              <a:lnSpc>
                <a:spcPct val="140000"/>
              </a:lnSpc>
            </a:pPr>
            <a:r>
              <a:rPr lang="ko-KR" altLang="en-US" sz="1900" dirty="0"/>
              <a:t>하나님 백성은 단일하지만 이스라엘과 교회에 대한 하나님의 계획과 성취는 다르다</a:t>
            </a:r>
            <a:r>
              <a:rPr lang="en-US" altLang="ko-KR" sz="1900" dirty="0"/>
              <a:t>. </a:t>
            </a:r>
          </a:p>
          <a:p>
            <a:pPr>
              <a:lnSpc>
                <a:spcPct val="140000"/>
              </a:lnSpc>
            </a:pPr>
            <a:r>
              <a:rPr lang="ko-KR" altLang="en-US" sz="1900" dirty="0"/>
              <a:t>구약 이스라엘의 약속들과 예언들은 천년왕국에서 성취될 것이다</a:t>
            </a:r>
            <a:r>
              <a:rPr lang="en-US" altLang="ko-KR" sz="1900" dirty="0"/>
              <a:t>(</a:t>
            </a:r>
            <a:r>
              <a:rPr lang="ko-KR" altLang="en-US" sz="1900" dirty="0"/>
              <a:t>교회에서 일부 성취되었다 </a:t>
            </a:r>
            <a:r>
              <a:rPr lang="en-US" altLang="ko-KR" sz="1900" dirty="0">
                <a:sym typeface="Wingdings" panose="05000000000000000000" pitchFamily="2" charset="2"/>
              </a:rPr>
              <a:t> </a:t>
            </a:r>
            <a:r>
              <a:rPr lang="ko-KR" altLang="en-US" sz="1900" dirty="0">
                <a:sym typeface="Wingdings" panose="05000000000000000000" pitchFamily="2" charset="2"/>
              </a:rPr>
              <a:t>진보적 세대주의</a:t>
            </a:r>
            <a:r>
              <a:rPr lang="en-US" altLang="ko-KR" sz="1900" dirty="0"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ko-KR" altLang="en-US" sz="1900" dirty="0">
                <a:sym typeface="Wingdings" panose="05000000000000000000" pitchFamily="2" charset="2"/>
              </a:rPr>
              <a:t>천년왕국</a:t>
            </a:r>
            <a:r>
              <a:rPr lang="en-US" altLang="ko-KR" sz="1900" dirty="0">
                <a:sym typeface="Wingdings" panose="05000000000000000000" pitchFamily="2" charset="2"/>
              </a:rPr>
              <a:t>(</a:t>
            </a:r>
            <a:r>
              <a:rPr lang="ko-KR" altLang="en-US" sz="1900" dirty="0">
                <a:sym typeface="Wingdings" panose="05000000000000000000" pitchFamily="2" charset="2"/>
              </a:rPr>
              <a:t>계</a:t>
            </a:r>
            <a:r>
              <a:rPr lang="en-US" altLang="ko-KR" sz="1900" dirty="0">
                <a:sym typeface="Wingdings" panose="05000000000000000000" pitchFamily="2" charset="2"/>
              </a:rPr>
              <a:t>20</a:t>
            </a:r>
            <a:r>
              <a:rPr lang="ko-KR" altLang="en-US" sz="1900" dirty="0">
                <a:sym typeface="Wingdings" panose="05000000000000000000" pitchFamily="2" charset="2"/>
              </a:rPr>
              <a:t>장</a:t>
            </a:r>
            <a:r>
              <a:rPr lang="en-US" altLang="ko-KR" sz="1900" dirty="0">
                <a:sym typeface="Wingdings" panose="05000000000000000000" pitchFamily="2" charset="2"/>
              </a:rPr>
              <a:t>)</a:t>
            </a:r>
            <a:r>
              <a:rPr lang="ko-KR" altLang="en-US" sz="1900" dirty="0">
                <a:sym typeface="Wingdings" panose="05000000000000000000" pitchFamily="2" charset="2"/>
              </a:rPr>
              <a:t>은 새 하늘과 새 땅 이전에 성취될 그리스도의 왕국이다</a:t>
            </a:r>
            <a:r>
              <a:rPr lang="en-US" altLang="ko-KR" sz="1900" dirty="0">
                <a:sym typeface="Wingdings" panose="05000000000000000000" pitchFamily="2" charset="2"/>
              </a:rPr>
              <a:t>(</a:t>
            </a:r>
            <a:r>
              <a:rPr lang="ko-KR" altLang="en-US" sz="1900" dirty="0" err="1">
                <a:sym typeface="Wingdings" panose="05000000000000000000" pitchFamily="2" charset="2"/>
              </a:rPr>
              <a:t>전천년주의</a:t>
            </a:r>
            <a:r>
              <a:rPr lang="en-US" altLang="ko-KR" sz="1900" dirty="0">
                <a:sym typeface="Wingdings" panose="05000000000000000000" pitchFamily="2" charset="2"/>
              </a:rPr>
              <a:t>)  </a:t>
            </a:r>
            <a:endParaRPr lang="ko-KR" altLang="en-US" sz="1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721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276"/>
    </mc:Choice>
    <mc:Fallback xmlns="">
      <p:transition spd="slow" advTm="1192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두루마리 모양: 가로로 말림 1">
            <a:extLst>
              <a:ext uri="{FF2B5EF4-FFF2-40B4-BE49-F238E27FC236}">
                <a16:creationId xmlns:a16="http://schemas.microsoft.com/office/drawing/2014/main" id="{15E2889D-E299-F25B-706B-B64D2011FE98}"/>
              </a:ext>
            </a:extLst>
          </p:cNvPr>
          <p:cNvSpPr/>
          <p:nvPr/>
        </p:nvSpPr>
        <p:spPr>
          <a:xfrm>
            <a:off x="142043" y="71021"/>
            <a:ext cx="5829670" cy="1677879"/>
          </a:xfrm>
          <a:prstGeom prst="horizontalScrol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/>
              <a:t>세대주의</a:t>
            </a:r>
            <a:r>
              <a:rPr lang="en-US" altLang="ko-KR" sz="3600" b="1" dirty="0"/>
              <a:t>(Dispensationalism</a:t>
            </a:r>
            <a:r>
              <a:rPr lang="en-US" altLang="ko-KR" sz="3600" dirty="0"/>
              <a:t>)</a:t>
            </a:r>
            <a:endParaRPr lang="ko-KR" altLang="en-US" sz="2000" dirty="0"/>
          </a:p>
        </p:txBody>
      </p:sp>
      <p:sp>
        <p:nvSpPr>
          <p:cNvPr id="4" name="말풍선: 타원형 3">
            <a:extLst>
              <a:ext uri="{FF2B5EF4-FFF2-40B4-BE49-F238E27FC236}">
                <a16:creationId xmlns:a16="http://schemas.microsoft.com/office/drawing/2014/main" id="{4052F9B4-AA5B-6C00-EAC4-4AE32E20581D}"/>
              </a:ext>
            </a:extLst>
          </p:cNvPr>
          <p:cNvSpPr/>
          <p:nvPr/>
        </p:nvSpPr>
        <p:spPr>
          <a:xfrm flipH="1">
            <a:off x="6507324" y="261889"/>
            <a:ext cx="5542633" cy="1149659"/>
          </a:xfrm>
          <a:prstGeom prst="wedgeEllipseCallout">
            <a:avLst>
              <a:gd name="adj1" fmla="val 65075"/>
              <a:gd name="adj2" fmla="val -245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시대마다 하나님께서 사람을 다스리시는 서로 다른 통치</a:t>
            </a:r>
            <a:r>
              <a:rPr lang="en-US" altLang="ko-KR" b="1" dirty="0"/>
              <a:t>(</a:t>
            </a:r>
            <a:r>
              <a:rPr lang="ko-KR" altLang="en-US" b="1" dirty="0"/>
              <a:t>경영</a:t>
            </a:r>
            <a:r>
              <a:rPr lang="en-US" altLang="ko-KR" b="1" dirty="0"/>
              <a:t>) </a:t>
            </a:r>
            <a:r>
              <a:rPr lang="ko-KR" altLang="en-US" b="1" dirty="0"/>
              <a:t>방식에 따라 세대를 구분하여 성경을 이해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DDBC245-6144-4165-7A49-E5054563EAB6}"/>
              </a:ext>
            </a:extLst>
          </p:cNvPr>
          <p:cNvSpPr/>
          <p:nvPr/>
        </p:nvSpPr>
        <p:spPr>
          <a:xfrm>
            <a:off x="452758" y="1657908"/>
            <a:ext cx="3817401" cy="650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무죄 세대</a:t>
            </a:r>
            <a:r>
              <a:rPr lang="ko-KR" altLang="en-US" sz="2000" dirty="0"/>
              <a:t> </a:t>
            </a:r>
            <a:r>
              <a:rPr lang="ko-KR" altLang="en-US" dirty="0"/>
              <a:t>창</a:t>
            </a:r>
            <a:r>
              <a:rPr lang="en-US" altLang="ko-KR" dirty="0"/>
              <a:t>1:3-3:6</a:t>
            </a:r>
            <a:endParaRPr lang="ko-KR" altLang="en-US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5FAD13E-0C4D-DE4E-DF1F-4C09CB1AEED9}"/>
              </a:ext>
            </a:extLst>
          </p:cNvPr>
          <p:cNvSpPr/>
          <p:nvPr/>
        </p:nvSpPr>
        <p:spPr>
          <a:xfrm>
            <a:off x="452758" y="2340677"/>
            <a:ext cx="3860313" cy="622286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양심 세대 </a:t>
            </a:r>
            <a:r>
              <a:rPr lang="ko-KR" altLang="en-US" dirty="0">
                <a:solidFill>
                  <a:schemeClr val="tx1"/>
                </a:solidFill>
              </a:rPr>
              <a:t>창</a:t>
            </a:r>
            <a:r>
              <a:rPr lang="en-US" altLang="ko-KR" dirty="0">
                <a:solidFill>
                  <a:schemeClr val="tx1"/>
                </a:solidFill>
              </a:rPr>
              <a:t>3:7-8:14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사각형: 잘린 위쪽 모서리 6">
            <a:extLst>
              <a:ext uri="{FF2B5EF4-FFF2-40B4-BE49-F238E27FC236}">
                <a16:creationId xmlns:a16="http://schemas.microsoft.com/office/drawing/2014/main" id="{C877BC4D-4328-D998-EDB1-555235F83B66}"/>
              </a:ext>
            </a:extLst>
          </p:cNvPr>
          <p:cNvSpPr/>
          <p:nvPr/>
        </p:nvSpPr>
        <p:spPr>
          <a:xfrm>
            <a:off x="452758" y="3005027"/>
            <a:ext cx="3879545" cy="657926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인간 통치 세대 </a:t>
            </a:r>
            <a:r>
              <a:rPr lang="ko-KR" altLang="en-US" dirty="0"/>
              <a:t>창</a:t>
            </a:r>
            <a:r>
              <a:rPr lang="en-US" altLang="ko-KR" dirty="0"/>
              <a:t>8:15-11:9 </a:t>
            </a:r>
            <a:endParaRPr lang="ko-KR" altLang="en-US" dirty="0"/>
          </a:p>
        </p:txBody>
      </p:sp>
      <p:sp>
        <p:nvSpPr>
          <p:cNvPr id="9" name="사각형: 잘린 대각선 방향 모서리 8">
            <a:extLst>
              <a:ext uri="{FF2B5EF4-FFF2-40B4-BE49-F238E27FC236}">
                <a16:creationId xmlns:a16="http://schemas.microsoft.com/office/drawing/2014/main" id="{30C2FA1E-1AF5-363D-9771-C969C363978D}"/>
              </a:ext>
            </a:extLst>
          </p:cNvPr>
          <p:cNvSpPr/>
          <p:nvPr/>
        </p:nvSpPr>
        <p:spPr>
          <a:xfrm>
            <a:off x="489743" y="3698009"/>
            <a:ext cx="3823328" cy="698685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족장</a:t>
            </a:r>
            <a:r>
              <a:rPr lang="en-US" altLang="ko-KR" sz="2000" b="1" dirty="0">
                <a:solidFill>
                  <a:schemeClr val="tx1"/>
                </a:solidFill>
              </a:rPr>
              <a:t>(</a:t>
            </a:r>
            <a:r>
              <a:rPr lang="ko-KR" altLang="en-US" sz="2000" b="1" dirty="0">
                <a:solidFill>
                  <a:schemeClr val="tx1"/>
                </a:solidFill>
              </a:rPr>
              <a:t>약속</a:t>
            </a:r>
            <a:r>
              <a:rPr lang="en-US" altLang="ko-KR" sz="2000" b="1" dirty="0">
                <a:solidFill>
                  <a:schemeClr val="tx1"/>
                </a:solidFill>
              </a:rPr>
              <a:t>)</a:t>
            </a:r>
            <a:r>
              <a:rPr lang="ko-KR" altLang="en-US" sz="2000" b="1" dirty="0">
                <a:solidFill>
                  <a:schemeClr val="tx1"/>
                </a:solidFill>
              </a:rPr>
              <a:t> 세대 </a:t>
            </a:r>
            <a:r>
              <a:rPr lang="ko-KR" altLang="en-US" dirty="0">
                <a:solidFill>
                  <a:schemeClr val="tx1"/>
                </a:solidFill>
              </a:rPr>
              <a:t>창</a:t>
            </a:r>
            <a:r>
              <a:rPr lang="en-US" altLang="ko-KR" dirty="0">
                <a:solidFill>
                  <a:schemeClr val="tx1"/>
                </a:solidFill>
              </a:rPr>
              <a:t>11:10-</a:t>
            </a:r>
            <a:r>
              <a:rPr lang="ko-KR" altLang="en-US" dirty="0">
                <a:solidFill>
                  <a:schemeClr val="tx1"/>
                </a:solidFill>
              </a:rPr>
              <a:t>출</a:t>
            </a:r>
            <a:r>
              <a:rPr lang="en-US" altLang="ko-KR" dirty="0">
                <a:solidFill>
                  <a:schemeClr val="tx1"/>
                </a:solidFill>
              </a:rPr>
              <a:t>18:27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사각형: 위쪽 모서리의 한쪽은 둥글고 다른 한쪽은 잘림 9">
            <a:extLst>
              <a:ext uri="{FF2B5EF4-FFF2-40B4-BE49-F238E27FC236}">
                <a16:creationId xmlns:a16="http://schemas.microsoft.com/office/drawing/2014/main" id="{710ADAF7-EE0D-DE37-B773-E5DEDB0C92AA}"/>
              </a:ext>
            </a:extLst>
          </p:cNvPr>
          <p:cNvSpPr/>
          <p:nvPr/>
        </p:nvSpPr>
        <p:spPr>
          <a:xfrm>
            <a:off x="452758" y="4428982"/>
            <a:ext cx="3860313" cy="648067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율법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모세</a:t>
            </a:r>
            <a:r>
              <a:rPr lang="en-US" altLang="ko-KR" sz="2000" b="1" dirty="0"/>
              <a:t>) </a:t>
            </a:r>
            <a:r>
              <a:rPr lang="ko-KR" altLang="en-US" sz="2000" b="1" dirty="0"/>
              <a:t>세대 </a:t>
            </a:r>
            <a:r>
              <a:rPr lang="ko-KR" altLang="en-US" dirty="0"/>
              <a:t>출</a:t>
            </a:r>
            <a:r>
              <a:rPr lang="en-US" altLang="ko-KR" dirty="0"/>
              <a:t>19:1-</a:t>
            </a:r>
            <a:r>
              <a:rPr lang="ko-KR" altLang="en-US" dirty="0"/>
              <a:t>요</a:t>
            </a:r>
            <a:r>
              <a:rPr lang="en-US" altLang="ko-KR" dirty="0"/>
              <a:t>14:30</a:t>
            </a:r>
            <a:endParaRPr lang="ko-KR" altLang="en-US" dirty="0"/>
          </a:p>
        </p:txBody>
      </p:sp>
      <p:sp>
        <p:nvSpPr>
          <p:cNvPr id="11" name="사각형: 둥근 대각선 방향 모서리 10">
            <a:extLst>
              <a:ext uri="{FF2B5EF4-FFF2-40B4-BE49-F238E27FC236}">
                <a16:creationId xmlns:a16="http://schemas.microsoft.com/office/drawing/2014/main" id="{15D1E045-50FD-1369-44A2-AF2253B9D8B3}"/>
              </a:ext>
            </a:extLst>
          </p:cNvPr>
          <p:cNvSpPr/>
          <p:nvPr/>
        </p:nvSpPr>
        <p:spPr>
          <a:xfrm>
            <a:off x="452758" y="5109337"/>
            <a:ext cx="3879545" cy="64806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은혜 세대 </a:t>
            </a:r>
            <a:r>
              <a:rPr lang="ko-KR" altLang="en-US" dirty="0"/>
              <a:t>행</a:t>
            </a:r>
            <a:r>
              <a:rPr lang="en-US" altLang="ko-KR" dirty="0"/>
              <a:t>2:1-</a:t>
            </a:r>
            <a:r>
              <a:rPr lang="ko-KR" altLang="en-US" dirty="0"/>
              <a:t>계</a:t>
            </a:r>
            <a:r>
              <a:rPr lang="en-US" altLang="ko-KR" dirty="0"/>
              <a:t>19:21</a:t>
            </a:r>
            <a:endParaRPr lang="ko-KR" altLang="en-US" dirty="0"/>
          </a:p>
        </p:txBody>
      </p:sp>
      <p:sp>
        <p:nvSpPr>
          <p:cNvPr id="12" name="사각형: 둥근 대각선 방향 모서리 11">
            <a:extLst>
              <a:ext uri="{FF2B5EF4-FFF2-40B4-BE49-F238E27FC236}">
                <a16:creationId xmlns:a16="http://schemas.microsoft.com/office/drawing/2014/main" id="{4623C355-B993-0499-C414-52AF8A276DB4}"/>
              </a:ext>
            </a:extLst>
          </p:cNvPr>
          <p:cNvSpPr/>
          <p:nvPr/>
        </p:nvSpPr>
        <p:spPr>
          <a:xfrm>
            <a:off x="489744" y="5791727"/>
            <a:ext cx="3842560" cy="9144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천년왕국 세대 </a:t>
            </a:r>
            <a:r>
              <a:rPr lang="ko-KR" altLang="en-US" dirty="0"/>
              <a:t>계</a:t>
            </a:r>
            <a:r>
              <a:rPr lang="en-US" altLang="ko-KR" dirty="0"/>
              <a:t>20:1-5</a:t>
            </a:r>
            <a:endParaRPr lang="ko-KR" altLang="en-US" dirty="0"/>
          </a:p>
        </p:txBody>
      </p:sp>
      <p:sp>
        <p:nvSpPr>
          <p:cNvPr id="13" name="설명선: 아래쪽 화살표 12">
            <a:extLst>
              <a:ext uri="{FF2B5EF4-FFF2-40B4-BE49-F238E27FC236}">
                <a16:creationId xmlns:a16="http://schemas.microsoft.com/office/drawing/2014/main" id="{20FC09CF-13F0-F8C6-3872-960123F93EAD}"/>
              </a:ext>
            </a:extLst>
          </p:cNvPr>
          <p:cNvSpPr/>
          <p:nvPr/>
        </p:nvSpPr>
        <p:spPr>
          <a:xfrm>
            <a:off x="4505797" y="2414450"/>
            <a:ext cx="2377722" cy="1041961"/>
          </a:xfrm>
          <a:prstGeom prst="downArrow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족장 세대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시내산까지</a:t>
            </a:r>
          </a:p>
        </p:txBody>
      </p:sp>
      <p:sp>
        <p:nvSpPr>
          <p:cNvPr id="14" name="설명선: 아래쪽 화살표 13">
            <a:extLst>
              <a:ext uri="{FF2B5EF4-FFF2-40B4-BE49-F238E27FC236}">
                <a16:creationId xmlns:a16="http://schemas.microsoft.com/office/drawing/2014/main" id="{549E299C-D936-8C05-4F2A-AC20A69E125B}"/>
              </a:ext>
            </a:extLst>
          </p:cNvPr>
          <p:cNvSpPr/>
          <p:nvPr/>
        </p:nvSpPr>
        <p:spPr>
          <a:xfrm>
            <a:off x="4505797" y="3465427"/>
            <a:ext cx="2377722" cy="1041961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모세 세대</a:t>
            </a:r>
            <a:endParaRPr lang="en-US" altLang="ko-KR" sz="2000" b="1" dirty="0"/>
          </a:p>
          <a:p>
            <a:pPr algn="ctr"/>
            <a:r>
              <a:rPr lang="ko-KR" altLang="en-US" dirty="0"/>
              <a:t>메시아의 승천까지</a:t>
            </a:r>
          </a:p>
        </p:txBody>
      </p:sp>
      <p:sp>
        <p:nvSpPr>
          <p:cNvPr id="15" name="설명선: 아래쪽 화살표 14">
            <a:extLst>
              <a:ext uri="{FF2B5EF4-FFF2-40B4-BE49-F238E27FC236}">
                <a16:creationId xmlns:a16="http://schemas.microsoft.com/office/drawing/2014/main" id="{3B894CB3-33BD-4B46-8008-D7637EA7A14E}"/>
              </a:ext>
            </a:extLst>
          </p:cNvPr>
          <p:cNvSpPr/>
          <p:nvPr/>
        </p:nvSpPr>
        <p:spPr>
          <a:xfrm>
            <a:off x="4537979" y="4498372"/>
            <a:ext cx="2377723" cy="1041961"/>
          </a:xfrm>
          <a:prstGeom prst="downArrowCallou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교회 세대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메시아의 재림까지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4B5C417-98D3-223D-781E-23BFABC8C334}"/>
              </a:ext>
            </a:extLst>
          </p:cNvPr>
          <p:cNvSpPr/>
          <p:nvPr/>
        </p:nvSpPr>
        <p:spPr>
          <a:xfrm>
            <a:off x="4505797" y="5524878"/>
            <a:ext cx="2377723" cy="115677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시온 세대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ko-KR" altLang="en-US" dirty="0">
                <a:solidFill>
                  <a:schemeClr val="tx1"/>
                </a:solidFill>
              </a:rPr>
              <a:t>천년 왕국</a:t>
            </a:r>
            <a:endParaRPr lang="en-US" altLang="ko-KR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ko-KR" altLang="en-US" dirty="0">
                <a:solidFill>
                  <a:schemeClr val="tx1"/>
                </a:solidFill>
              </a:rPr>
              <a:t>영원 시대</a:t>
            </a:r>
          </a:p>
        </p:txBody>
      </p:sp>
      <p:sp>
        <p:nvSpPr>
          <p:cNvPr id="19" name="사각형: 모서리가 접힌 도형 18">
            <a:extLst>
              <a:ext uri="{FF2B5EF4-FFF2-40B4-BE49-F238E27FC236}">
                <a16:creationId xmlns:a16="http://schemas.microsoft.com/office/drawing/2014/main" id="{00FC2041-55D7-25B7-BE48-48C07B8741B1}"/>
              </a:ext>
            </a:extLst>
          </p:cNvPr>
          <p:cNvSpPr/>
          <p:nvPr/>
        </p:nvSpPr>
        <p:spPr>
          <a:xfrm>
            <a:off x="4484341" y="1743272"/>
            <a:ext cx="2377722" cy="559488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점진적 세대주의</a:t>
            </a:r>
            <a:endParaRPr lang="en-US" altLang="ko-KR" b="1" dirty="0"/>
          </a:p>
          <a:p>
            <a:pPr algn="ctr"/>
            <a:r>
              <a:rPr lang="ko-KR" altLang="en-US" b="1" dirty="0"/>
              <a:t>세대 구분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674FF6-9790-CFF6-C960-D3B2DB2DD268}"/>
              </a:ext>
            </a:extLst>
          </p:cNvPr>
          <p:cNvSpPr txBox="1"/>
          <p:nvPr/>
        </p:nvSpPr>
        <p:spPr>
          <a:xfrm>
            <a:off x="7076245" y="1504650"/>
            <a:ext cx="4973712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600" dirty="0"/>
              <a:t>(</a:t>
            </a:r>
            <a:r>
              <a:rPr lang="ko-KR" altLang="en-US" sz="1600" dirty="0"/>
              <a:t>고전</a:t>
            </a:r>
            <a:r>
              <a:rPr lang="en-US" altLang="ko-KR" sz="1600" dirty="0"/>
              <a:t>) </a:t>
            </a:r>
            <a:r>
              <a:rPr lang="ko-KR" altLang="en-US" sz="1600" b="1" dirty="0"/>
              <a:t>다비</a:t>
            </a:r>
            <a:r>
              <a:rPr lang="en-US" altLang="ko-KR" sz="1600" dirty="0"/>
              <a:t>(19c), </a:t>
            </a:r>
            <a:r>
              <a:rPr lang="ko-KR" altLang="en-US" sz="1600" dirty="0"/>
              <a:t>브룩스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불린저</a:t>
            </a:r>
            <a:r>
              <a:rPr lang="en-US" altLang="ko-KR" sz="1600" dirty="0"/>
              <a:t>, </a:t>
            </a:r>
            <a:r>
              <a:rPr lang="ko-KR" altLang="en-US" sz="1600" b="1" dirty="0" err="1"/>
              <a:t>스코필드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라킨</a:t>
            </a:r>
            <a:r>
              <a:rPr lang="en-US" altLang="ko-KR" sz="1600" dirty="0"/>
              <a:t>, </a:t>
            </a:r>
            <a:r>
              <a:rPr lang="ko-KR" altLang="en-US" sz="1600" b="1" dirty="0" err="1"/>
              <a:t>췌이퍼</a:t>
            </a:r>
            <a:r>
              <a:rPr lang="ko-KR" altLang="en-US" sz="1600" b="1" dirty="0"/>
              <a:t> </a:t>
            </a:r>
            <a:endParaRPr lang="en-US" altLang="ko-KR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600" dirty="0"/>
              <a:t>(</a:t>
            </a:r>
            <a:r>
              <a:rPr lang="ko-KR" altLang="en-US" sz="1600" dirty="0"/>
              <a:t>수정</a:t>
            </a:r>
            <a:r>
              <a:rPr lang="en-US" altLang="ko-KR" sz="1600" dirty="0"/>
              <a:t>) </a:t>
            </a:r>
            <a:r>
              <a:rPr lang="ko-KR" altLang="en-US" sz="1600" dirty="0" err="1"/>
              <a:t>월부어드</a:t>
            </a:r>
            <a:r>
              <a:rPr lang="en-US" altLang="ko-KR" sz="1600" dirty="0"/>
              <a:t>,</a:t>
            </a:r>
            <a:r>
              <a:rPr lang="ko-KR" altLang="en-US" sz="1600" dirty="0" err="1"/>
              <a:t>팬테코스트</a:t>
            </a:r>
            <a:r>
              <a:rPr lang="en-US" altLang="ko-KR" sz="1600" dirty="0"/>
              <a:t>, </a:t>
            </a:r>
            <a:r>
              <a:rPr lang="ko-KR" altLang="en-US" sz="1600" b="1" dirty="0" err="1"/>
              <a:t>라이리</a:t>
            </a:r>
            <a:endParaRPr lang="en-US" altLang="ko-KR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600" dirty="0"/>
              <a:t>(</a:t>
            </a:r>
            <a:r>
              <a:rPr lang="ko-KR" altLang="en-US" sz="1600" dirty="0"/>
              <a:t>점진적</a:t>
            </a:r>
            <a:r>
              <a:rPr lang="en-US" altLang="ko-KR" sz="1600" dirty="0"/>
              <a:t>) </a:t>
            </a:r>
            <a:r>
              <a:rPr lang="ko-KR" altLang="en-US" sz="1600" b="1" dirty="0"/>
              <a:t>로버트 소시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대럴</a:t>
            </a:r>
            <a:r>
              <a:rPr lang="ko-KR" altLang="en-US" sz="1600" dirty="0"/>
              <a:t> 벅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블레이징</a:t>
            </a:r>
            <a:r>
              <a:rPr lang="en-US" altLang="ko-KR" sz="1600" dirty="0"/>
              <a:t> </a:t>
            </a:r>
            <a:r>
              <a:rPr lang="ko-KR" altLang="en-US" sz="1600" dirty="0"/>
              <a:t> </a:t>
            </a:r>
          </a:p>
        </p:txBody>
      </p:sp>
      <p:sp>
        <p:nvSpPr>
          <p:cNvPr id="21" name="말풍선: 타원형 20">
            <a:extLst>
              <a:ext uri="{FF2B5EF4-FFF2-40B4-BE49-F238E27FC236}">
                <a16:creationId xmlns:a16="http://schemas.microsoft.com/office/drawing/2014/main" id="{26921DC2-447A-C49D-4E40-F54211811188}"/>
              </a:ext>
            </a:extLst>
          </p:cNvPr>
          <p:cNvSpPr/>
          <p:nvPr/>
        </p:nvSpPr>
        <p:spPr>
          <a:xfrm>
            <a:off x="6934195" y="2668036"/>
            <a:ext cx="5115762" cy="1200329"/>
          </a:xfrm>
          <a:prstGeom prst="wedgeEllipseCallout">
            <a:avLst>
              <a:gd name="adj1" fmla="val 36372"/>
              <a:gd name="adj2" fmla="val -6399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하나님의 진리는 통일성이 있으나 구분되는 각 세대를 거치며 다양한 방법으로 점진적으로 계시된다</a:t>
            </a:r>
            <a:r>
              <a:rPr lang="en-US" altLang="ko-KR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r>
              <a:rPr lang="en-US" altLang="ko-KR" dirty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ko-KR" altLang="en-US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22" name="말풍선: 타원형 21">
            <a:extLst>
              <a:ext uri="{FF2B5EF4-FFF2-40B4-BE49-F238E27FC236}">
                <a16:creationId xmlns:a16="http://schemas.microsoft.com/office/drawing/2014/main" id="{D10C778E-4B14-F2B4-25B3-380E9611E69A}"/>
              </a:ext>
            </a:extLst>
          </p:cNvPr>
          <p:cNvSpPr/>
          <p:nvPr/>
        </p:nvSpPr>
        <p:spPr>
          <a:xfrm>
            <a:off x="6915701" y="3873209"/>
            <a:ext cx="5266316" cy="1346554"/>
          </a:xfrm>
          <a:prstGeom prst="wedgeEllipseCallout">
            <a:avLst>
              <a:gd name="adj1" fmla="val -35313"/>
              <a:gd name="adj2" fmla="val -692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이스라엘과 교회는 모두 하나님의 백성이지만 하나님 계획 안에서 사역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 기능이 달라 서로 구분된다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23" name="말풍선: 타원형 22">
            <a:extLst>
              <a:ext uri="{FF2B5EF4-FFF2-40B4-BE49-F238E27FC236}">
                <a16:creationId xmlns:a16="http://schemas.microsoft.com/office/drawing/2014/main" id="{55B6596E-3E55-9B20-1E57-72C90ABF02D3}"/>
              </a:ext>
            </a:extLst>
          </p:cNvPr>
          <p:cNvSpPr/>
          <p:nvPr/>
        </p:nvSpPr>
        <p:spPr>
          <a:xfrm>
            <a:off x="6826928" y="5219764"/>
            <a:ext cx="5365072" cy="1597048"/>
          </a:xfrm>
          <a:prstGeom prst="wedgeEllipseCallout">
            <a:avLst>
              <a:gd name="adj1" fmla="val 36592"/>
              <a:gd name="adj2" fmla="val -664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세대마다 다양한 방법으로 진리를 점진적으로 계시하시고 사람을 구원하시고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 다스리시는 하나님의 최종 목적은 하나님 영광을 드러내심에 있다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21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819"/>
    </mc:Choice>
    <mc:Fallback xmlns="">
      <p:transition spd="slow" advTm="2468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: 아래쪽 화살표 1">
            <a:extLst>
              <a:ext uri="{FF2B5EF4-FFF2-40B4-BE49-F238E27FC236}">
                <a16:creationId xmlns:a16="http://schemas.microsoft.com/office/drawing/2014/main" id="{4EBEB454-1776-79A1-E517-DC098544E4F0}"/>
              </a:ext>
            </a:extLst>
          </p:cNvPr>
          <p:cNvSpPr/>
          <p:nvPr/>
        </p:nvSpPr>
        <p:spPr>
          <a:xfrm>
            <a:off x="260402" y="812307"/>
            <a:ext cx="3693111" cy="883329"/>
          </a:xfrm>
          <a:prstGeom prst="downArrowCallou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창조 언약 </a:t>
            </a:r>
            <a:r>
              <a:rPr lang="ko-KR" altLang="en-US" sz="1600" b="1" dirty="0"/>
              <a:t>창</a:t>
            </a:r>
            <a:r>
              <a:rPr lang="en-US" altLang="ko-KR" sz="1600" b="1" dirty="0"/>
              <a:t>1-2</a:t>
            </a:r>
            <a:r>
              <a:rPr lang="ko-KR" altLang="en-US" sz="1600" b="1" dirty="0"/>
              <a:t>장</a:t>
            </a:r>
            <a:endParaRPr lang="ko-KR" altLang="en-US" sz="2000" b="1" dirty="0"/>
          </a:p>
        </p:txBody>
      </p:sp>
      <p:sp>
        <p:nvSpPr>
          <p:cNvPr id="3" name="설명선: 아래쪽 화살표 2">
            <a:extLst>
              <a:ext uri="{FF2B5EF4-FFF2-40B4-BE49-F238E27FC236}">
                <a16:creationId xmlns:a16="http://schemas.microsoft.com/office/drawing/2014/main" id="{EF7412FC-B048-A8B9-47E9-8DF3DA839F37}"/>
              </a:ext>
            </a:extLst>
          </p:cNvPr>
          <p:cNvSpPr/>
          <p:nvPr/>
        </p:nvSpPr>
        <p:spPr>
          <a:xfrm>
            <a:off x="263360" y="1695635"/>
            <a:ext cx="3693111" cy="798990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아담 언약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시작</a:t>
            </a:r>
            <a:r>
              <a:rPr lang="en-US" altLang="ko-KR" sz="2000" b="1" dirty="0"/>
              <a:t>) </a:t>
            </a:r>
            <a:r>
              <a:rPr lang="ko-KR" altLang="en-US" sz="1600" b="1" dirty="0"/>
              <a:t>창</a:t>
            </a:r>
            <a:r>
              <a:rPr lang="en-US" altLang="ko-KR" sz="1600" b="1" dirty="0"/>
              <a:t>3</a:t>
            </a:r>
            <a:r>
              <a:rPr lang="ko-KR" altLang="en-US" sz="1600" b="1" dirty="0"/>
              <a:t>장</a:t>
            </a:r>
            <a:endParaRPr lang="ko-KR" altLang="en-US" sz="2000" b="1" dirty="0"/>
          </a:p>
        </p:txBody>
      </p:sp>
      <p:sp>
        <p:nvSpPr>
          <p:cNvPr id="4" name="설명선: 아래쪽 화살표 3">
            <a:extLst>
              <a:ext uri="{FF2B5EF4-FFF2-40B4-BE49-F238E27FC236}">
                <a16:creationId xmlns:a16="http://schemas.microsoft.com/office/drawing/2014/main" id="{3CE04F6A-6371-6C53-9E1D-D0C136BBB962}"/>
              </a:ext>
            </a:extLst>
          </p:cNvPr>
          <p:cNvSpPr/>
          <p:nvPr/>
        </p:nvSpPr>
        <p:spPr>
          <a:xfrm>
            <a:off x="261881" y="2494625"/>
            <a:ext cx="3693111" cy="798990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노아 언약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보존</a:t>
            </a:r>
            <a:r>
              <a:rPr lang="en-US" altLang="ko-KR" sz="2000" b="1" dirty="0"/>
              <a:t>) </a:t>
            </a:r>
            <a:r>
              <a:rPr lang="ko-KR" altLang="en-US" sz="1600" b="1" dirty="0"/>
              <a:t>창</a:t>
            </a:r>
            <a:r>
              <a:rPr lang="en-US" altLang="ko-KR" sz="1600" b="1" dirty="0"/>
              <a:t>9</a:t>
            </a:r>
            <a:r>
              <a:rPr lang="ko-KR" altLang="en-US" sz="1600" b="1" dirty="0"/>
              <a:t>장</a:t>
            </a:r>
            <a:endParaRPr lang="ko-KR" altLang="en-US" sz="2000" b="1" dirty="0"/>
          </a:p>
        </p:txBody>
      </p:sp>
      <p:sp>
        <p:nvSpPr>
          <p:cNvPr id="5" name="설명선: 아래쪽 화살표 4">
            <a:extLst>
              <a:ext uri="{FF2B5EF4-FFF2-40B4-BE49-F238E27FC236}">
                <a16:creationId xmlns:a16="http://schemas.microsoft.com/office/drawing/2014/main" id="{B1E6746D-B243-F1EA-2330-976F11544CE1}"/>
              </a:ext>
            </a:extLst>
          </p:cNvPr>
          <p:cNvSpPr/>
          <p:nvPr/>
        </p:nvSpPr>
        <p:spPr>
          <a:xfrm>
            <a:off x="260402" y="3293615"/>
            <a:ext cx="3693111" cy="798990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아브라함 언약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약속</a:t>
            </a:r>
            <a:r>
              <a:rPr lang="en-US" altLang="ko-KR" sz="2000" dirty="0"/>
              <a:t>) </a:t>
            </a:r>
            <a:r>
              <a:rPr lang="ko-KR" altLang="en-US" sz="1600" b="1" dirty="0"/>
              <a:t>창</a:t>
            </a:r>
            <a:r>
              <a:rPr lang="en-US" altLang="ko-KR" sz="1600" b="1" dirty="0"/>
              <a:t>12</a:t>
            </a:r>
            <a:r>
              <a:rPr lang="ko-KR" altLang="en-US" sz="1600" b="1" dirty="0"/>
              <a:t>장 등</a:t>
            </a:r>
            <a:endParaRPr lang="ko-KR" altLang="en-US" sz="2000" b="1" dirty="0"/>
          </a:p>
        </p:txBody>
      </p:sp>
      <p:sp>
        <p:nvSpPr>
          <p:cNvPr id="6" name="설명선: 아래쪽 화살표 5">
            <a:extLst>
              <a:ext uri="{FF2B5EF4-FFF2-40B4-BE49-F238E27FC236}">
                <a16:creationId xmlns:a16="http://schemas.microsoft.com/office/drawing/2014/main" id="{CAA28E4F-6814-F082-5E61-657C1479980F}"/>
              </a:ext>
            </a:extLst>
          </p:cNvPr>
          <p:cNvSpPr/>
          <p:nvPr/>
        </p:nvSpPr>
        <p:spPr>
          <a:xfrm>
            <a:off x="260402" y="4123676"/>
            <a:ext cx="3693111" cy="883329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모세 언약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십계명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율법</a:t>
            </a:r>
            <a:r>
              <a:rPr lang="en-US" altLang="ko-KR" sz="2000" b="1" dirty="0"/>
              <a:t>)</a:t>
            </a:r>
            <a:endParaRPr lang="ko-KR" altLang="en-US" sz="1400" b="1" dirty="0"/>
          </a:p>
        </p:txBody>
      </p:sp>
      <p:sp>
        <p:nvSpPr>
          <p:cNvPr id="7" name="설명선: 아래쪽 화살표 6">
            <a:extLst>
              <a:ext uri="{FF2B5EF4-FFF2-40B4-BE49-F238E27FC236}">
                <a16:creationId xmlns:a16="http://schemas.microsoft.com/office/drawing/2014/main" id="{9B9E00D3-0558-0FCF-FCB7-DB79ABE3FA88}"/>
              </a:ext>
            </a:extLst>
          </p:cNvPr>
          <p:cNvSpPr/>
          <p:nvPr/>
        </p:nvSpPr>
        <p:spPr>
          <a:xfrm>
            <a:off x="260402" y="5007003"/>
            <a:ext cx="3693111" cy="914400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다윗 언약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왕국</a:t>
            </a:r>
            <a:r>
              <a:rPr lang="en-US" altLang="ko-KR" sz="2000" b="1" dirty="0"/>
              <a:t>) </a:t>
            </a:r>
            <a:r>
              <a:rPr lang="ko-KR" altLang="en-US" sz="1400" b="1" dirty="0" err="1"/>
              <a:t>삼하</a:t>
            </a:r>
            <a:r>
              <a:rPr lang="en-US" altLang="ko-KR" sz="1400" b="1" dirty="0"/>
              <a:t>7</a:t>
            </a:r>
            <a:r>
              <a:rPr lang="ko-KR" altLang="en-US" sz="1400" b="1" dirty="0"/>
              <a:t>장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시편</a:t>
            </a:r>
            <a:r>
              <a:rPr lang="en-US" altLang="ko-KR" sz="1400" b="1" dirty="0"/>
              <a:t>110</a:t>
            </a:r>
            <a:r>
              <a:rPr lang="ko-KR" altLang="en-US" sz="1400" b="1" dirty="0"/>
              <a:t>등</a:t>
            </a:r>
            <a:endParaRPr lang="ko-KR" altLang="en-US" sz="20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3C7B2B4-2D6F-74A9-0974-7B9C7AFDFC83}"/>
              </a:ext>
            </a:extLst>
          </p:cNvPr>
          <p:cNvSpPr/>
          <p:nvPr/>
        </p:nvSpPr>
        <p:spPr>
          <a:xfrm>
            <a:off x="260403" y="5921403"/>
            <a:ext cx="3719746" cy="836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b="1" dirty="0"/>
              <a:t>그리스도 언약</a:t>
            </a:r>
            <a:r>
              <a:rPr lang="en-US" altLang="ko-KR" sz="2800" b="1" dirty="0"/>
              <a:t>(</a:t>
            </a:r>
            <a:r>
              <a:rPr lang="ko-KR" altLang="en-US" sz="2800" b="1" dirty="0"/>
              <a:t>완성</a:t>
            </a:r>
            <a:r>
              <a:rPr lang="en-US" altLang="ko-KR" sz="2800" b="1" dirty="0"/>
              <a:t>) </a:t>
            </a:r>
            <a:endParaRPr lang="ko-KR" altLang="en-US" sz="2800" b="1" dirty="0"/>
          </a:p>
        </p:txBody>
      </p:sp>
      <p:sp>
        <p:nvSpPr>
          <p:cNvPr id="10" name="설명선: 아래쪽 화살표 9">
            <a:extLst>
              <a:ext uri="{FF2B5EF4-FFF2-40B4-BE49-F238E27FC236}">
                <a16:creationId xmlns:a16="http://schemas.microsoft.com/office/drawing/2014/main" id="{088AF145-5FB2-1853-90F9-3CA8D99A24D6}"/>
              </a:ext>
            </a:extLst>
          </p:cNvPr>
          <p:cNvSpPr/>
          <p:nvPr/>
        </p:nvSpPr>
        <p:spPr>
          <a:xfrm>
            <a:off x="4070410" y="812308"/>
            <a:ext cx="736847" cy="883328"/>
          </a:xfrm>
          <a:prstGeom prst="downArrowCallou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행위 언약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32DB44E-973B-A107-74C0-4BBD0C81CFF1}"/>
              </a:ext>
            </a:extLst>
          </p:cNvPr>
          <p:cNvSpPr/>
          <p:nvPr/>
        </p:nvSpPr>
        <p:spPr>
          <a:xfrm>
            <a:off x="4076327" y="1695635"/>
            <a:ext cx="730930" cy="51064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은혜 언약</a:t>
            </a:r>
            <a:endParaRPr lang="en-US" altLang="ko-KR" b="1" dirty="0"/>
          </a:p>
          <a:p>
            <a:pPr algn="ctr"/>
            <a:r>
              <a:rPr lang="en-US" altLang="ko-KR" dirty="0"/>
              <a:t>or</a:t>
            </a:r>
          </a:p>
          <a:p>
            <a:pPr algn="ctr"/>
            <a:r>
              <a:rPr lang="ko-KR" altLang="en-US" b="1" dirty="0"/>
              <a:t>구속 언약</a:t>
            </a:r>
          </a:p>
        </p:txBody>
      </p:sp>
      <p:sp>
        <p:nvSpPr>
          <p:cNvPr id="14" name="설명선: 아래쪽 화살표 13">
            <a:extLst>
              <a:ext uri="{FF2B5EF4-FFF2-40B4-BE49-F238E27FC236}">
                <a16:creationId xmlns:a16="http://schemas.microsoft.com/office/drawing/2014/main" id="{524C46E5-8314-5E76-D92D-D406335943F5}"/>
              </a:ext>
            </a:extLst>
          </p:cNvPr>
          <p:cNvSpPr/>
          <p:nvPr/>
        </p:nvSpPr>
        <p:spPr>
          <a:xfrm>
            <a:off x="4928591" y="1695635"/>
            <a:ext cx="1017969" cy="4154749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/>
              <a:t>옛언약</a:t>
            </a:r>
            <a:endParaRPr lang="en-US" altLang="ko-KR" b="1" dirty="0"/>
          </a:p>
          <a:p>
            <a:pPr algn="ctr"/>
            <a:r>
              <a:rPr lang="en-US" altLang="ko-KR" b="1" dirty="0"/>
              <a:t>(</a:t>
            </a:r>
            <a:r>
              <a:rPr lang="ko-KR" altLang="en-US" b="1" dirty="0"/>
              <a:t>예언</a:t>
            </a:r>
            <a:r>
              <a:rPr lang="en-US" altLang="ko-KR" b="1" dirty="0"/>
              <a:t>, </a:t>
            </a:r>
            <a:r>
              <a:rPr lang="ko-KR" altLang="en-US" b="1" dirty="0"/>
              <a:t>그림자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0AD2197-A8B0-5451-ED39-026D13908B33}"/>
              </a:ext>
            </a:extLst>
          </p:cNvPr>
          <p:cNvSpPr/>
          <p:nvPr/>
        </p:nvSpPr>
        <p:spPr>
          <a:xfrm>
            <a:off x="4860522" y="5921403"/>
            <a:ext cx="1222159" cy="827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dirty="0" err="1"/>
              <a:t>새언약</a:t>
            </a:r>
            <a:endParaRPr lang="en-US" altLang="ko-KR" sz="2400" b="1" dirty="0"/>
          </a:p>
          <a:p>
            <a:pPr algn="ctr"/>
            <a:r>
              <a:rPr lang="en-US" altLang="ko-KR" sz="2400" b="1" dirty="0"/>
              <a:t>(</a:t>
            </a:r>
            <a:r>
              <a:rPr lang="ko-KR" altLang="en-US" sz="2400" b="1" dirty="0"/>
              <a:t>실체</a:t>
            </a:r>
            <a:r>
              <a:rPr lang="en-US" altLang="ko-KR" sz="2400" b="1" dirty="0"/>
              <a:t>) </a:t>
            </a:r>
            <a:endParaRPr lang="ko-KR" altLang="en-US" b="1" dirty="0"/>
          </a:p>
        </p:txBody>
      </p:sp>
      <p:sp>
        <p:nvSpPr>
          <p:cNvPr id="16" name="두루마리 모양: 가로로 말림 15">
            <a:extLst>
              <a:ext uri="{FF2B5EF4-FFF2-40B4-BE49-F238E27FC236}">
                <a16:creationId xmlns:a16="http://schemas.microsoft.com/office/drawing/2014/main" id="{0F726023-5E21-5DB4-595F-B8B36B53CCBC}"/>
              </a:ext>
            </a:extLst>
          </p:cNvPr>
          <p:cNvSpPr/>
          <p:nvPr/>
        </p:nvSpPr>
        <p:spPr>
          <a:xfrm>
            <a:off x="6128554" y="100275"/>
            <a:ext cx="5962832" cy="1719647"/>
          </a:xfrm>
          <a:prstGeom prst="horizontalScroll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옛체" panose="02030504000101010101" pitchFamily="18" charset="-127"/>
                <a:ea typeface="휴먼옛체" panose="02030504000101010101" pitchFamily="18" charset="-127"/>
              </a:rPr>
              <a:t>언약</a:t>
            </a: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옛체" panose="02030504000101010101" pitchFamily="18" charset="-127"/>
                <a:ea typeface="휴먼옛체" panose="02030504000101010101" pitchFamily="18" charset="-127"/>
              </a:rPr>
              <a:t>(</a:t>
            </a:r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옛체" panose="02030504000101010101" pitchFamily="18" charset="-127"/>
                <a:ea typeface="휴먼옛체" panose="02030504000101010101" pitchFamily="18" charset="-127"/>
              </a:rPr>
              <a:t>계약 </a:t>
            </a:r>
            <a:r>
              <a:rPr lang="en-US" altLang="ko-K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옛체" panose="02030504000101010101" pitchFamily="18" charset="-127"/>
                <a:ea typeface="휴먼옛체" panose="02030504000101010101" pitchFamily="18" charset="-127"/>
              </a:rPr>
              <a:t>Covenent</a:t>
            </a: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옛체" panose="02030504000101010101" pitchFamily="18" charset="-127"/>
                <a:ea typeface="휴먼옛체" panose="02030504000101010101" pitchFamily="18" charset="-127"/>
              </a:rPr>
              <a:t>)</a:t>
            </a:r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옛체" panose="02030504000101010101" pitchFamily="18" charset="-127"/>
                <a:ea typeface="휴먼옛체" panose="02030504000101010101" pitchFamily="18" charset="-127"/>
              </a:rPr>
              <a:t>주의</a:t>
            </a:r>
          </a:p>
        </p:txBody>
      </p:sp>
      <p:sp>
        <p:nvSpPr>
          <p:cNvPr id="17" name="말풍선: 타원형 16">
            <a:extLst>
              <a:ext uri="{FF2B5EF4-FFF2-40B4-BE49-F238E27FC236}">
                <a16:creationId xmlns:a16="http://schemas.microsoft.com/office/drawing/2014/main" id="{92215F88-FE9A-AE88-0C51-1C1F7DE92102}"/>
              </a:ext>
            </a:extLst>
          </p:cNvPr>
          <p:cNvSpPr/>
          <p:nvPr/>
        </p:nvSpPr>
        <p:spPr>
          <a:xfrm>
            <a:off x="295917" y="133122"/>
            <a:ext cx="5101705" cy="612648"/>
          </a:xfrm>
          <a:prstGeom prst="wedgeEllipseCallout">
            <a:avLst>
              <a:gd name="adj1" fmla="val 68650"/>
              <a:gd name="adj2" fmla="val 349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성경 속 하나님의 여러 약속</a:t>
            </a:r>
            <a:r>
              <a:rPr lang="en-US" altLang="ko-KR" b="1" dirty="0"/>
              <a:t>, </a:t>
            </a:r>
            <a:r>
              <a:rPr lang="ko-KR" altLang="en-US" b="1" dirty="0"/>
              <a:t>약정</a:t>
            </a:r>
            <a:r>
              <a:rPr lang="en-US" altLang="ko-KR" b="1" dirty="0"/>
              <a:t>, </a:t>
            </a:r>
            <a:r>
              <a:rPr lang="ko-KR" altLang="en-US" b="1" dirty="0"/>
              <a:t>선언을 정리해서 성경을 이해 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BD6A2A7-5243-8A74-2F83-09E19EDC0982}"/>
              </a:ext>
            </a:extLst>
          </p:cNvPr>
          <p:cNvSpPr/>
          <p:nvPr/>
        </p:nvSpPr>
        <p:spPr>
          <a:xfrm>
            <a:off x="6245440" y="1819922"/>
            <a:ext cx="5845946" cy="12606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종교개혁자 </a:t>
            </a:r>
            <a:r>
              <a:rPr lang="ko-KR" altLang="en-US" dirty="0" err="1"/>
              <a:t>쯔빙글리</a:t>
            </a:r>
            <a:r>
              <a:rPr lang="en-US" altLang="ko-KR" dirty="0"/>
              <a:t>, </a:t>
            </a:r>
            <a:r>
              <a:rPr lang="ko-KR" altLang="en-US" dirty="0"/>
              <a:t>칼빈</a:t>
            </a:r>
            <a:r>
              <a:rPr lang="en-US" altLang="ko-KR" dirty="0"/>
              <a:t>, </a:t>
            </a:r>
            <a:r>
              <a:rPr lang="ko-KR" altLang="en-US" dirty="0" err="1"/>
              <a:t>올레비아누스</a:t>
            </a:r>
            <a:r>
              <a:rPr lang="en-US" altLang="ko-KR" dirty="0"/>
              <a:t>, </a:t>
            </a:r>
            <a:r>
              <a:rPr lang="ko-KR" altLang="en-US" dirty="0" err="1"/>
              <a:t>우르시누스</a:t>
            </a:r>
            <a:r>
              <a:rPr lang="en-US" altLang="ko-KR" dirty="0"/>
              <a:t>, </a:t>
            </a:r>
            <a:r>
              <a:rPr lang="ko-KR" altLang="en-US" b="1" dirty="0" err="1"/>
              <a:t>코세이우스</a:t>
            </a:r>
            <a:r>
              <a:rPr lang="ko-KR" altLang="en-US" b="1" dirty="0"/>
              <a:t>  </a:t>
            </a:r>
            <a:endParaRPr lang="en-US" altLang="ko-KR" b="1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영국 </a:t>
            </a:r>
            <a:r>
              <a:rPr lang="ko-KR" altLang="en-US" b="1" dirty="0"/>
              <a:t>웨스트민스터 신앙고백</a:t>
            </a:r>
            <a:r>
              <a:rPr lang="en-US" altLang="ko-KR" b="1" dirty="0"/>
              <a:t>(1646)</a:t>
            </a:r>
            <a:r>
              <a:rPr lang="ko-KR" altLang="en-US" dirty="0"/>
              <a:t>에서</a:t>
            </a:r>
            <a:r>
              <a:rPr lang="en-US" altLang="ko-KR" b="1" dirty="0"/>
              <a:t> </a:t>
            </a:r>
            <a:r>
              <a:rPr lang="ko-KR" altLang="en-US" dirty="0"/>
              <a:t>완성 </a:t>
            </a:r>
            <a:endParaRPr lang="en-US" altLang="ko-KR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현재 장로교</a:t>
            </a:r>
            <a:r>
              <a:rPr lang="en-US" altLang="ko-KR" dirty="0"/>
              <a:t> </a:t>
            </a:r>
            <a:r>
              <a:rPr lang="ko-KR" altLang="en-US" dirty="0"/>
              <a:t>등 대다수 교회들 </a:t>
            </a:r>
          </a:p>
        </p:txBody>
      </p:sp>
      <p:sp>
        <p:nvSpPr>
          <p:cNvPr id="20" name="말풍선: 타원형 19">
            <a:extLst>
              <a:ext uri="{FF2B5EF4-FFF2-40B4-BE49-F238E27FC236}">
                <a16:creationId xmlns:a16="http://schemas.microsoft.com/office/drawing/2014/main" id="{DF73A999-2E89-9E6E-99CD-B229E4B038B4}"/>
              </a:ext>
            </a:extLst>
          </p:cNvPr>
          <p:cNvSpPr/>
          <p:nvPr/>
        </p:nvSpPr>
        <p:spPr>
          <a:xfrm>
            <a:off x="6235089" y="3175408"/>
            <a:ext cx="5856297" cy="1125333"/>
          </a:xfrm>
          <a:prstGeom prst="wedgeEllipseCallout">
            <a:avLst>
              <a:gd name="adj1" fmla="val 28893"/>
              <a:gd name="adj2" fmla="val -7397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모든 시대에 있어서 하나님의 은혜언약은 </a:t>
            </a:r>
            <a:r>
              <a:rPr lang="ko-KR" altLang="en-US" b="1" u="sng" dirty="0">
                <a:latin typeface="바탕체" panose="02030609000101010101" pitchFamily="17" charset="-127"/>
                <a:ea typeface="바탕체" panose="02030609000101010101" pitchFamily="17" charset="-127"/>
              </a:rPr>
              <a:t>연속성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있고 </a:t>
            </a:r>
            <a:r>
              <a:rPr lang="ko-KR" altLang="en-US" b="1" u="sng" dirty="0">
                <a:latin typeface="바탕체" panose="02030609000101010101" pitchFamily="17" charset="-127"/>
                <a:ea typeface="바탕체" panose="02030609000101010101" pitchFamily="17" charset="-127"/>
              </a:rPr>
              <a:t>통일성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있다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21" name="말풍선: 타원형 20">
            <a:extLst>
              <a:ext uri="{FF2B5EF4-FFF2-40B4-BE49-F238E27FC236}">
                <a16:creationId xmlns:a16="http://schemas.microsoft.com/office/drawing/2014/main" id="{E153C0A0-A8C5-5DA7-487D-29C64C476165}"/>
              </a:ext>
            </a:extLst>
          </p:cNvPr>
          <p:cNvSpPr/>
          <p:nvPr/>
        </p:nvSpPr>
        <p:spPr>
          <a:xfrm>
            <a:off x="6363075" y="4289889"/>
            <a:ext cx="5493790" cy="1205387"/>
          </a:xfrm>
          <a:prstGeom prst="wedgeEllipseCallout">
            <a:avLst>
              <a:gd name="adj1" fmla="val -31296"/>
              <a:gd name="adj2" fmla="val -7517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모든 시대에 있어 하나님의 </a:t>
            </a:r>
            <a:r>
              <a:rPr lang="ko-KR" altLang="en-US" b="1" u="sng" dirty="0">
                <a:latin typeface="바탕체" panose="02030609000101010101" pitchFamily="17" charset="-127"/>
                <a:ea typeface="바탕체" panose="02030609000101010101" pitchFamily="17" charset="-127"/>
              </a:rPr>
              <a:t>백성은 단일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하다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이스라엘과 교회로 나뉘지 않는다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대체신학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)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22" name="말풍선: 타원형 21">
            <a:extLst>
              <a:ext uri="{FF2B5EF4-FFF2-40B4-BE49-F238E27FC236}">
                <a16:creationId xmlns:a16="http://schemas.microsoft.com/office/drawing/2014/main" id="{1622785D-08CA-70F9-21BB-5A247D8ED778}"/>
              </a:ext>
            </a:extLst>
          </p:cNvPr>
          <p:cNvSpPr/>
          <p:nvPr/>
        </p:nvSpPr>
        <p:spPr>
          <a:xfrm>
            <a:off x="6245440" y="5552493"/>
            <a:ext cx="5845946" cy="1074240"/>
          </a:xfrm>
          <a:prstGeom prst="wedgeEllipseCallout">
            <a:avLst>
              <a:gd name="adj1" fmla="val 25114"/>
              <a:gd name="adj2" fmla="val -7931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하나님 언약의 최종 결론은</a:t>
            </a:r>
            <a:endParaRPr lang="en-US" altLang="ko-KR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ctr"/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“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나는 너의 하나님이 되고 너희는 나의 백성이 된다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”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en-US" altLang="ko-KR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100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566"/>
    </mc:Choice>
    <mc:Fallback xmlns="">
      <p:transition spd="slow" advTm="1935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build="p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319B5F-500E-9D9E-2B17-9C302926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2" y="365125"/>
            <a:ext cx="11372294" cy="8067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  </a:t>
            </a:r>
            <a:r>
              <a:rPr lang="ko-KR" altLang="en-US" b="1" dirty="0" err="1"/>
              <a:t>언약주의</a:t>
            </a:r>
            <a:r>
              <a:rPr lang="ko-KR" altLang="en-US" b="1" dirty="0"/>
              <a:t> </a:t>
            </a:r>
            <a:r>
              <a:rPr lang="ko-KR" altLang="en-US" b="1" dirty="0" err="1"/>
              <a:t>대체신학의</a:t>
            </a:r>
            <a:r>
              <a:rPr lang="ko-KR" altLang="en-US" b="1" dirty="0"/>
              <a:t> 배경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7CC4F3-D7D4-1F88-39AD-71F7CECB1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8172" y="1511631"/>
            <a:ext cx="5429404" cy="5479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800" dirty="0"/>
              <a:t>반유대주의</a:t>
            </a:r>
            <a:r>
              <a:rPr lang="en-US" altLang="ko-KR" sz="2800" dirty="0"/>
              <a:t>(Antisemitism)</a:t>
            </a:r>
            <a:endParaRPr lang="ko-KR" altLang="en-US" sz="28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3B9EBF-4D6D-33E1-F8BE-8CC9796CB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172" y="2119745"/>
            <a:ext cx="5429404" cy="45562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/>
              <a:t>유대인은 하나님께 불순종하고 그리스도를 십자가에 못박아 하나님께 버림을 받았다</a:t>
            </a:r>
            <a:r>
              <a:rPr lang="en-US" altLang="ko-KR" sz="3600" dirty="0"/>
              <a:t>. </a:t>
            </a:r>
            <a:r>
              <a:rPr lang="ko-KR" altLang="en-US" sz="3600" dirty="0"/>
              <a:t>유대인은 교회의 적이다</a:t>
            </a:r>
            <a:r>
              <a:rPr lang="en-US" altLang="ko-KR" sz="3600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3600" dirty="0"/>
              <a:t>초대교회부터 유대인과 그리스도인들 적대감 있었음</a:t>
            </a:r>
            <a:r>
              <a:rPr lang="en-US" altLang="ko-KR" sz="3600" dirty="0"/>
              <a:t>, </a:t>
            </a:r>
            <a:r>
              <a:rPr lang="ko-KR" altLang="en-US" sz="3600" dirty="0"/>
              <a:t>속사도 시대 교회에서 본격화</a:t>
            </a:r>
            <a:endParaRPr lang="en-US" altLang="ko-KR" sz="3600" dirty="0"/>
          </a:p>
          <a:p>
            <a:pPr>
              <a:lnSpc>
                <a:spcPct val="150000"/>
              </a:lnSpc>
            </a:pPr>
            <a:r>
              <a:rPr lang="ko-KR" altLang="en-US" sz="3600" dirty="0" err="1"/>
              <a:t>오리게네스</a:t>
            </a:r>
            <a:r>
              <a:rPr lang="en-US" altLang="ko-KR" sz="3600" dirty="0"/>
              <a:t>(</a:t>
            </a:r>
            <a:r>
              <a:rPr lang="ko-KR" altLang="en-US" sz="3600" dirty="0"/>
              <a:t>고대</a:t>
            </a:r>
            <a:r>
              <a:rPr lang="en-US" altLang="ko-KR" sz="3600" dirty="0"/>
              <a:t>), </a:t>
            </a:r>
            <a:r>
              <a:rPr lang="ko-KR" altLang="en-US" sz="3600" dirty="0"/>
              <a:t>아우구스티누스</a:t>
            </a:r>
            <a:r>
              <a:rPr lang="en-US" altLang="ko-KR" sz="3600" dirty="0"/>
              <a:t>(</a:t>
            </a:r>
            <a:r>
              <a:rPr lang="ko-KR" altLang="en-US" sz="3600" dirty="0"/>
              <a:t>중세 카톨릭</a:t>
            </a:r>
            <a:r>
              <a:rPr lang="en-US" altLang="ko-KR" sz="3600" dirty="0"/>
              <a:t>), </a:t>
            </a:r>
            <a:r>
              <a:rPr lang="ko-KR" altLang="en-US" sz="3600" dirty="0"/>
              <a:t>마르틴 루터</a:t>
            </a:r>
            <a:r>
              <a:rPr lang="en-US" altLang="ko-KR" sz="3600" dirty="0"/>
              <a:t>(</a:t>
            </a:r>
            <a:r>
              <a:rPr lang="ko-KR" altLang="en-US" sz="3600" dirty="0"/>
              <a:t>종교개혁</a:t>
            </a:r>
            <a:r>
              <a:rPr lang="en-US" altLang="ko-KR" sz="3600" dirty="0"/>
              <a:t>)</a:t>
            </a:r>
            <a:r>
              <a:rPr lang="ko-KR" altLang="en-US" sz="3600" dirty="0"/>
              <a:t>로 이어짐</a:t>
            </a:r>
            <a:endParaRPr lang="en-US" altLang="ko-KR" sz="3600" dirty="0"/>
          </a:p>
          <a:p>
            <a:pPr>
              <a:lnSpc>
                <a:spcPct val="150000"/>
              </a:lnSpc>
            </a:pPr>
            <a:r>
              <a:rPr lang="ko-KR" altLang="en-US" sz="3600" dirty="0"/>
              <a:t>역사 속 유대인 박해</a:t>
            </a:r>
            <a:r>
              <a:rPr lang="en-US" altLang="ko-KR" sz="3600" dirty="0"/>
              <a:t>, </a:t>
            </a:r>
            <a:r>
              <a:rPr lang="ko-KR" altLang="en-US" sz="3600" dirty="0"/>
              <a:t>학살의 근거가 됨  </a:t>
            </a:r>
            <a:endParaRPr lang="en-US" altLang="ko-KR" sz="3600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221E566-3A43-88BD-A097-5C2D37A77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11632"/>
            <a:ext cx="5768266" cy="5479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800" dirty="0"/>
              <a:t>성경의 영해</a:t>
            </a:r>
            <a:r>
              <a:rPr lang="en-US" altLang="ko-KR" sz="2800" dirty="0"/>
              <a:t>(</a:t>
            </a:r>
            <a:r>
              <a:rPr lang="ko-KR" altLang="en-US" sz="2800" dirty="0" err="1"/>
              <a:t>알레고리적</a:t>
            </a:r>
            <a:r>
              <a:rPr lang="ko-KR" altLang="en-US" sz="2800" dirty="0"/>
              <a:t> 해석학</a:t>
            </a:r>
            <a:r>
              <a:rPr lang="en-US" altLang="ko-KR" sz="2800" dirty="0"/>
              <a:t>) </a:t>
            </a:r>
            <a:endParaRPr lang="ko-KR" altLang="en-US" sz="280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A01770E-202E-492B-F25A-01CB2C946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119744"/>
            <a:ext cx="5771442" cy="45562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ko-KR" altLang="en-US" sz="1800" dirty="0"/>
              <a:t>그리스 철학이 융성했던 고대 알렉산드리아 교회에서 플라톤 철학자 </a:t>
            </a:r>
            <a:r>
              <a:rPr lang="ko-KR" altLang="en-US" sz="1800" dirty="0" err="1"/>
              <a:t>오리게네스가</a:t>
            </a:r>
            <a:r>
              <a:rPr lang="ko-KR" altLang="en-US" sz="1800" dirty="0"/>
              <a:t> 본격적으로 도입</a:t>
            </a:r>
            <a:endParaRPr lang="en-US" altLang="ko-KR" sz="1800" dirty="0"/>
          </a:p>
          <a:p>
            <a:pPr>
              <a:lnSpc>
                <a:spcPct val="140000"/>
              </a:lnSpc>
            </a:pPr>
            <a:r>
              <a:rPr lang="ko-KR" altLang="en-US" sz="1800" dirty="0" err="1"/>
              <a:t>오리게네스는</a:t>
            </a:r>
            <a:r>
              <a:rPr lang="ko-KR" altLang="en-US" sz="1800" dirty="0"/>
              <a:t> 플라톤 이원론에 따라 말씀에 영적인 의미</a:t>
            </a:r>
            <a:r>
              <a:rPr lang="en-US" altLang="ko-KR" sz="1800" dirty="0"/>
              <a:t>(</a:t>
            </a:r>
            <a:r>
              <a:rPr lang="ko-KR" altLang="en-US" sz="1800" dirty="0"/>
              <a:t>진정한 의미</a:t>
            </a:r>
            <a:r>
              <a:rPr lang="en-US" altLang="ko-KR" sz="1800" dirty="0"/>
              <a:t>)</a:t>
            </a:r>
            <a:r>
              <a:rPr lang="ko-KR" altLang="en-US" sz="1800" dirty="0"/>
              <a:t>와 </a:t>
            </a:r>
            <a:r>
              <a:rPr lang="ko-KR" altLang="en-US" sz="1800" dirty="0" err="1"/>
              <a:t>육적인</a:t>
            </a:r>
            <a:r>
              <a:rPr lang="ko-KR" altLang="en-US" sz="1800" dirty="0"/>
              <a:t> 의미</a:t>
            </a:r>
            <a:r>
              <a:rPr lang="en-US" altLang="ko-KR" sz="1800" dirty="0"/>
              <a:t>(</a:t>
            </a:r>
            <a:r>
              <a:rPr lang="ko-KR" altLang="en-US" sz="1800" dirty="0"/>
              <a:t>경시</a:t>
            </a:r>
            <a:r>
              <a:rPr lang="en-US" altLang="ko-KR" sz="1800" dirty="0"/>
              <a:t>)</a:t>
            </a:r>
            <a:r>
              <a:rPr lang="ko-KR" altLang="en-US" sz="1800" dirty="0"/>
              <a:t>가 있다고 구분하고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ko-KR" altLang="en-US" sz="1800" dirty="0" err="1"/>
              <a:t>육적인</a:t>
            </a:r>
            <a:r>
              <a:rPr lang="ko-KR" altLang="en-US" sz="1800" dirty="0"/>
              <a:t> 이스라엘과 영적인 이스라엘</a:t>
            </a:r>
            <a:r>
              <a:rPr lang="en-US" altLang="ko-KR" sz="1800" dirty="0"/>
              <a:t>(</a:t>
            </a:r>
            <a:r>
              <a:rPr lang="ko-KR" altLang="en-US" sz="1800" dirty="0"/>
              <a:t>교회</a:t>
            </a:r>
            <a:r>
              <a:rPr lang="en-US" altLang="ko-KR" sz="1800" dirty="0"/>
              <a:t>)</a:t>
            </a:r>
            <a:r>
              <a:rPr lang="ko-KR" altLang="en-US" sz="1800" dirty="0"/>
              <a:t>로 나누어 이스라엘은 더 이상 하나님의 민족이 아니고 교회가 새로운 신부라 주장함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800" b="1" dirty="0">
                <a:sym typeface="Wingdings" panose="05000000000000000000" pitchFamily="2" charset="2"/>
              </a:rPr>
              <a:t>대체신학의 본격화 </a:t>
            </a:r>
            <a:endParaRPr lang="en-US" altLang="ko-KR" sz="1800" b="1" dirty="0"/>
          </a:p>
          <a:p>
            <a:pPr>
              <a:lnSpc>
                <a:spcPct val="140000"/>
              </a:lnSpc>
            </a:pPr>
            <a:r>
              <a:rPr lang="ko-KR" altLang="en-US" sz="1800" dirty="0"/>
              <a:t>반유대주의에 따라 구약의 땅 약속</a:t>
            </a:r>
            <a:r>
              <a:rPr lang="en-US" altLang="ko-KR" sz="1800" dirty="0"/>
              <a:t>, </a:t>
            </a:r>
            <a:r>
              <a:rPr lang="ko-KR" altLang="en-US" sz="1800" dirty="0"/>
              <a:t>축복</a:t>
            </a:r>
            <a:r>
              <a:rPr lang="en-US" altLang="ko-KR" sz="1800" dirty="0"/>
              <a:t>, </a:t>
            </a:r>
            <a:r>
              <a:rPr lang="ko-KR" altLang="en-US" sz="1800" dirty="0"/>
              <a:t>예언을 버려진 이스라엘이 아닌 교회에 영적으로</a:t>
            </a:r>
            <a:r>
              <a:rPr lang="en-US" altLang="ko-KR" sz="1800" dirty="0"/>
              <a:t>(</a:t>
            </a:r>
            <a:r>
              <a:rPr lang="ko-KR" altLang="en-US" sz="1800" dirty="0"/>
              <a:t>상징</a:t>
            </a:r>
            <a:r>
              <a:rPr lang="en-US" altLang="ko-KR" sz="1800" dirty="0"/>
              <a:t>, </a:t>
            </a:r>
            <a:r>
              <a:rPr lang="ko-KR" altLang="en-US" sz="1800" dirty="0"/>
              <a:t>비유</a:t>
            </a:r>
            <a:r>
              <a:rPr lang="en-US" altLang="ko-KR" sz="1800" dirty="0"/>
              <a:t>) </a:t>
            </a:r>
            <a:r>
              <a:rPr lang="ko-KR" altLang="en-US" sz="1800" dirty="0"/>
              <a:t>적용하기 위해 영해를 도입함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800" dirty="0">
                <a:sym typeface="Wingdings" panose="05000000000000000000" pitchFamily="2" charset="2"/>
              </a:rPr>
              <a:t>아우구스티누스 </a:t>
            </a:r>
            <a:r>
              <a:rPr lang="ko-KR" altLang="en-US" sz="1800" b="1" dirty="0" err="1"/>
              <a:t>무천</a:t>
            </a:r>
            <a:r>
              <a:rPr lang="ko-KR" altLang="en-US" sz="1900" b="1" dirty="0" err="1"/>
              <a:t>년주의</a:t>
            </a:r>
            <a:r>
              <a:rPr lang="ko-KR" altLang="en-US" sz="1900" b="1" dirty="0"/>
              <a:t> 채택  </a:t>
            </a:r>
            <a:endParaRPr lang="en-US" altLang="ko-KR" sz="19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098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820"/>
    </mc:Choice>
    <mc:Fallback xmlns="">
      <p:transition spd="slow" advTm="188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294" y="2803387"/>
            <a:ext cx="5574929" cy="39085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1800" dirty="0"/>
              <a:t>언약주의</a:t>
            </a:r>
            <a:r>
              <a:rPr lang="en-US" altLang="ko-KR" sz="1800" dirty="0"/>
              <a:t>(</a:t>
            </a:r>
            <a:r>
              <a:rPr lang="ko-KR" altLang="en-US" sz="1800" dirty="0"/>
              <a:t>대체신학</a:t>
            </a:r>
            <a:r>
              <a:rPr lang="en-US" altLang="ko-KR" sz="1800" dirty="0"/>
              <a:t>)</a:t>
            </a:r>
            <a:endParaRPr lang="ko-KR" altLang="en-US" sz="18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294" y="3230745"/>
            <a:ext cx="5578105" cy="35333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민족에 대한 약속은 이스라엘에서 시작해서 교회로 성취되었다</a:t>
            </a:r>
            <a:r>
              <a:rPr lang="en-US" altLang="ko-KR" sz="1900" dirty="0"/>
              <a:t>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아브라함은 땅 약속이 문자적인 땅</a:t>
            </a:r>
            <a:r>
              <a:rPr lang="en-US" altLang="ko-KR" sz="1900" dirty="0"/>
              <a:t>(</a:t>
            </a:r>
            <a:r>
              <a:rPr lang="ko-KR" altLang="en-US" sz="1900" dirty="0"/>
              <a:t>가나안</a:t>
            </a:r>
            <a:r>
              <a:rPr lang="en-US" altLang="ko-KR" sz="1900" dirty="0"/>
              <a:t>, </a:t>
            </a:r>
            <a:r>
              <a:rPr lang="ko-KR" altLang="en-US" sz="1900" dirty="0"/>
              <a:t>팔레스타인지역</a:t>
            </a:r>
            <a:r>
              <a:rPr lang="en-US" altLang="ko-KR" sz="1900" dirty="0"/>
              <a:t>)</a:t>
            </a:r>
            <a:r>
              <a:rPr lang="ko-KR" altLang="en-US" sz="1900" dirty="0"/>
              <a:t>만이 아니라 종말론적인 새 하늘과 새 땅으로 성취될 영적 약속임을 알았다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따라서 아브라함은 이방 땅에 있는 것처럼 나그네로 살았으며</a:t>
            </a:r>
            <a:r>
              <a:rPr lang="en-US" altLang="ko-KR" sz="1900" dirty="0"/>
              <a:t>(</a:t>
            </a:r>
            <a:r>
              <a:rPr lang="ko-KR" altLang="en-US" sz="1900" dirty="0"/>
              <a:t>히</a:t>
            </a:r>
            <a:r>
              <a:rPr lang="en-US" altLang="ko-KR" sz="1900" dirty="0"/>
              <a:t>11:9), </a:t>
            </a:r>
            <a:r>
              <a:rPr lang="ko-KR" altLang="en-US" sz="1900" dirty="0"/>
              <a:t>어떤 땅도 유업으로 받지 않았으며</a:t>
            </a:r>
            <a:r>
              <a:rPr lang="en-US" altLang="ko-KR" sz="1900" dirty="0"/>
              <a:t>(</a:t>
            </a:r>
            <a:r>
              <a:rPr lang="ko-KR" altLang="en-US" sz="1900" dirty="0"/>
              <a:t>행</a:t>
            </a:r>
            <a:r>
              <a:rPr lang="en-US" altLang="ko-KR" sz="1900" dirty="0"/>
              <a:t>7:5) </a:t>
            </a:r>
            <a:r>
              <a:rPr lang="ko-KR" altLang="en-US" sz="1900" dirty="0"/>
              <a:t> 더 나은 본향 하늘에 있는 것을 사모하며 살았다</a:t>
            </a:r>
            <a:r>
              <a:rPr lang="en-US" altLang="ko-KR" sz="1900" dirty="0"/>
              <a:t>(</a:t>
            </a:r>
            <a:r>
              <a:rPr lang="ko-KR" altLang="en-US" sz="1900" dirty="0"/>
              <a:t>히</a:t>
            </a:r>
            <a:r>
              <a:rPr lang="en-US" altLang="ko-KR" sz="1900" dirty="0"/>
              <a:t>11</a:t>
            </a:r>
            <a:r>
              <a:rPr lang="ko-KR" altLang="en-US" sz="1900" dirty="0"/>
              <a:t>장</a:t>
            </a:r>
            <a:r>
              <a:rPr lang="en-US" altLang="ko-KR" sz="1900" dirty="0"/>
              <a:t>)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땅과 자손</a:t>
            </a:r>
            <a:r>
              <a:rPr lang="en-US" altLang="ko-KR" sz="1900" dirty="0"/>
              <a:t>, </a:t>
            </a:r>
            <a:r>
              <a:rPr lang="ko-KR" altLang="en-US" sz="1900" dirty="0"/>
              <a:t>복들에 약속들은 현재 교회에 영적으로 </a:t>
            </a:r>
            <a:r>
              <a:rPr lang="en-US" altLang="ko-KR" sz="1900" dirty="0"/>
              <a:t>(</a:t>
            </a:r>
            <a:r>
              <a:rPr lang="ko-KR" altLang="en-US" sz="1900" dirty="0"/>
              <a:t>또는 실제</a:t>
            </a:r>
            <a:r>
              <a:rPr lang="en-US" altLang="ko-KR" sz="1900" dirty="0"/>
              <a:t>)</a:t>
            </a:r>
            <a:r>
              <a:rPr lang="ko-KR" altLang="en-US" sz="1900" dirty="0"/>
              <a:t> 성취되고 있고</a:t>
            </a:r>
            <a:r>
              <a:rPr lang="en-US" altLang="ko-KR" sz="1900" dirty="0"/>
              <a:t>,</a:t>
            </a:r>
            <a:r>
              <a:rPr lang="ko-KR" altLang="en-US" sz="1900" dirty="0"/>
              <a:t> 종말에 우주적으로 완성될 새 하늘과 새 땅의 모형</a:t>
            </a:r>
            <a:r>
              <a:rPr lang="en-US" altLang="ko-KR" sz="1900" dirty="0"/>
              <a:t>, </a:t>
            </a:r>
            <a:r>
              <a:rPr lang="ko-KR" altLang="en-US" sz="1900" dirty="0"/>
              <a:t>상징</a:t>
            </a:r>
            <a:r>
              <a:rPr lang="en-US" altLang="ko-KR" sz="1900" dirty="0"/>
              <a:t>, </a:t>
            </a:r>
            <a:r>
              <a:rPr lang="ko-KR" altLang="en-US" sz="1900" dirty="0"/>
              <a:t>예표다</a:t>
            </a:r>
            <a:r>
              <a:rPr lang="en-US" altLang="ko-KR" sz="1900" dirty="0"/>
              <a:t>. </a:t>
            </a:r>
            <a:endParaRPr lang="ko-KR" altLang="en-US" sz="190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1252" y="2803387"/>
            <a:ext cx="5730502" cy="42154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18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1252" y="3252095"/>
            <a:ext cx="5730502" cy="35189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큰 민족에 대한 약속은 이스라엘 국가로 나타났으며 이들이 모든 민족의 축복의 통로가 될 것이다</a:t>
            </a:r>
            <a:r>
              <a:rPr lang="en-US" altLang="ko-KR" sz="1900" dirty="0"/>
              <a:t>. </a:t>
            </a:r>
            <a:r>
              <a:rPr lang="ko-KR" altLang="en-US" sz="1900" dirty="0"/>
              <a:t>이방인은 그리스도로 인해 하나님 백성이 되었지만 이스라엘이 되는 것은 아니다</a:t>
            </a:r>
            <a:r>
              <a:rPr lang="en-US" altLang="ko-KR" sz="1900" dirty="0"/>
              <a:t>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약속을 받을 당시 아브라함은 특정 구역의 땅</a:t>
            </a:r>
            <a:r>
              <a:rPr lang="en-US" altLang="ko-KR" sz="1900" dirty="0"/>
              <a:t>(</a:t>
            </a:r>
            <a:r>
              <a:rPr lang="ko-KR" altLang="en-US" sz="1900" dirty="0"/>
              <a:t>보이는 땅</a:t>
            </a:r>
            <a:r>
              <a:rPr lang="en-US" altLang="ko-KR" sz="1900" dirty="0"/>
              <a:t>, </a:t>
            </a:r>
            <a:r>
              <a:rPr lang="ko-KR" altLang="en-US" sz="1900" dirty="0"/>
              <a:t>가나안 온 땅</a:t>
            </a:r>
            <a:r>
              <a:rPr lang="en-US" altLang="ko-KR" sz="1900" dirty="0"/>
              <a:t>)</a:t>
            </a:r>
            <a:r>
              <a:rPr lang="ko-KR" altLang="en-US" sz="1900" dirty="0"/>
              <a:t>을 받을 것으로 이해했다고 해석해야 한다</a:t>
            </a:r>
            <a:r>
              <a:rPr lang="en-US" altLang="ko-KR" sz="1900" dirty="0"/>
              <a:t>(</a:t>
            </a:r>
            <a:r>
              <a:rPr lang="ko-KR" altLang="en-US" sz="1900" dirty="0"/>
              <a:t>문자적</a:t>
            </a:r>
            <a:r>
              <a:rPr lang="en-US" altLang="ko-KR" sz="1900" dirty="0"/>
              <a:t>, </a:t>
            </a:r>
            <a:r>
              <a:rPr lang="ko-KR" altLang="en-US" sz="1900" dirty="0"/>
              <a:t>역사적 해석</a:t>
            </a:r>
            <a:r>
              <a:rPr lang="en-US" altLang="ko-KR" sz="1900" dirty="0"/>
              <a:t>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땅</a:t>
            </a:r>
            <a:r>
              <a:rPr lang="en-US" altLang="ko-KR" sz="1900" dirty="0"/>
              <a:t>(</a:t>
            </a:r>
            <a:r>
              <a:rPr lang="ko-KR" altLang="en-US" sz="1900" dirty="0"/>
              <a:t>팔레스타인 지역</a:t>
            </a:r>
            <a:r>
              <a:rPr lang="en-US" altLang="ko-KR" sz="1900" dirty="0"/>
              <a:t>) </a:t>
            </a:r>
            <a:r>
              <a:rPr lang="ko-KR" altLang="en-US" sz="1900" dirty="0"/>
              <a:t>약속은 이스라엘 국가회복에서 시작되어 천년왕국에서 이스라엘에게 완전히 성취될 것이며 아브라함 언약에 기초한 구약의 땅</a:t>
            </a:r>
            <a:r>
              <a:rPr lang="en-US" altLang="ko-KR" sz="1900" dirty="0"/>
              <a:t>, </a:t>
            </a:r>
            <a:r>
              <a:rPr lang="ko-KR" altLang="en-US" sz="1900" dirty="0"/>
              <a:t>축복들에 대한 약속들</a:t>
            </a:r>
            <a:r>
              <a:rPr lang="en-US" altLang="ko-KR" sz="1900" dirty="0"/>
              <a:t>, </a:t>
            </a:r>
            <a:r>
              <a:rPr lang="ko-KR" altLang="en-US" sz="1900" dirty="0"/>
              <a:t>예언들 역시 천년왕국에서 성취될 것이다</a:t>
            </a:r>
            <a:r>
              <a:rPr lang="en-US" altLang="ko-KR" sz="1800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70" y="209362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9470" y="578694"/>
            <a:ext cx="11505460" cy="2197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b="1" u="sng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&lt;</a:t>
            </a:r>
            <a:r>
              <a:rPr lang="ko-KR" altLang="en-US" b="1" u="sng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아브라함 언약</a:t>
            </a:r>
            <a:r>
              <a:rPr lang="en-US" altLang="ko-KR" b="1" u="sng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&gt; </a:t>
            </a:r>
            <a:endParaRPr lang="en-US" altLang="ko-KR" sz="1800" b="1" i="0" u="sng" dirty="0">
              <a:solidFill>
                <a:srgbClr val="202020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l">
              <a:lnSpc>
                <a:spcPct val="120000"/>
              </a:lnSpc>
            </a:pP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여호와께서 </a:t>
            </a:r>
            <a:r>
              <a:rPr lang="ko-KR" altLang="en-US" sz="1600" b="1" i="0" u="none" strike="noStrike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아브람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에게 </a:t>
            </a:r>
            <a:r>
              <a:rPr lang="ko-KR" altLang="en-US" sz="16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이르시되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너는 너의 </a:t>
            </a:r>
            <a:r>
              <a:rPr lang="ko-KR" altLang="en-US" sz="1600" b="1" i="0" u="none" strike="noStrike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고향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과 친척과 </a:t>
            </a:r>
            <a:r>
              <a:rPr lang="ko-KR" altLang="en-US" sz="1600" b="1" i="0" u="none" strike="noStrike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아버지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의 집을 떠나 내가 </a:t>
            </a:r>
            <a:r>
              <a:rPr lang="ko-KR" altLang="en-US" sz="16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네게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보여 줄 땅으로 가라</a:t>
            </a:r>
            <a:r>
              <a:rPr lang="ko-KR" altLang="en-US" sz="16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너로 큰 민족을 이루고 </a:t>
            </a:r>
            <a:r>
              <a:rPr lang="ko-KR" altLang="en-US" sz="16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네게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복을 주어 네 이름을 </a:t>
            </a:r>
            <a:r>
              <a:rPr lang="ko-KR" altLang="en-US" sz="16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창대하게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하리니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너는 복이 </a:t>
            </a:r>
            <a:r>
              <a:rPr lang="ko-KR" altLang="en-US" sz="1600" b="1" i="0" dirty="0" err="1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될지라</a:t>
            </a:r>
            <a:r>
              <a:rPr lang="en-US" altLang="ko-KR" sz="1600" b="0" i="0" u="none" strike="noStrike" dirty="0">
                <a:solidFill>
                  <a:srgbClr val="07009A"/>
                </a:solidFill>
                <a:effectLst/>
                <a:latin typeface="굴림,seoul,helvetica"/>
              </a:rPr>
              <a:t>…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땅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의 모든 족속이 너로 말미암아 복을 얻을 것이라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하신지라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창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12:1-3)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en-US" altLang="ko-KR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보이는 땅을 내가 너와 네 자손에게 주리니 영원히 이르리라</a:t>
            </a:r>
            <a:r>
              <a:rPr lang="en-US" altLang="ko-KR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창</a:t>
            </a:r>
            <a:r>
              <a:rPr lang="en-US" altLang="ko-KR" sz="1600" b="1" i="0" dirty="0"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13:5,17 15:18) </a:t>
            </a:r>
          </a:p>
          <a:p>
            <a:pPr>
              <a:lnSpc>
                <a:spcPct val="120000"/>
              </a:lnSpc>
            </a:pPr>
            <a:r>
              <a:rPr lang="ko-KR" altLang="en-US" sz="16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내가 너와 네 후손에게 네가 거류하는 이 땅 곧 가나안 온 땅을 주어 영원한 기업이 되게 하고 나는 그들의 하나님이 되리라</a:t>
            </a:r>
            <a:r>
              <a:rPr lang="en-US" altLang="ko-KR" sz="16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창</a:t>
            </a:r>
            <a:r>
              <a:rPr lang="en-US" altLang="ko-KR" sz="16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17:8)</a:t>
            </a:r>
            <a:endParaRPr lang="ko-KR" altLang="en-US" sz="16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28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758"/>
    </mc:Choice>
    <mc:Fallback xmlns="">
      <p:transition spd="slow" advTm="2327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  <p:bldP spid="7" grpId="0" animBg="1"/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644" y="4199576"/>
            <a:ext cx="5574929" cy="3795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언약주의</a:t>
            </a:r>
            <a:r>
              <a:rPr lang="en-US" altLang="ko-KR" sz="2000" dirty="0"/>
              <a:t>(</a:t>
            </a:r>
            <a:r>
              <a:rPr lang="ko-KR" altLang="en-US" sz="2000" dirty="0"/>
              <a:t>대체신학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468" y="4579096"/>
            <a:ext cx="5578105" cy="21598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ko-KR" altLang="en-US" sz="1900" dirty="0"/>
              <a:t>유대인의 바벨론 포로 귀환을 말하며</a:t>
            </a:r>
            <a:r>
              <a:rPr lang="en-US" altLang="ko-KR" sz="1900" dirty="0"/>
              <a:t>,</a:t>
            </a:r>
            <a:r>
              <a:rPr lang="ko-KR" altLang="en-US" sz="1900" dirty="0"/>
              <a:t> 현대 이스라엘 국가 수립 예언이 아니다</a:t>
            </a:r>
            <a:r>
              <a:rPr lang="en-US" altLang="ko-KR" sz="1900" dirty="0"/>
              <a:t>.</a:t>
            </a:r>
            <a:r>
              <a:rPr lang="ko-KR" altLang="en-US" sz="1900" dirty="0"/>
              <a:t> 땅은 최후의 새 하늘과 새 땅</a:t>
            </a:r>
            <a:r>
              <a:rPr lang="en-US" altLang="ko-KR" sz="1900" dirty="0"/>
              <a:t>(</a:t>
            </a:r>
            <a:r>
              <a:rPr lang="ko-KR" altLang="en-US" sz="1900" dirty="0"/>
              <a:t>계</a:t>
            </a:r>
            <a:r>
              <a:rPr lang="en-US" altLang="ko-KR" sz="1900" dirty="0"/>
              <a:t>21</a:t>
            </a:r>
            <a:r>
              <a:rPr lang="ko-KR" altLang="en-US" sz="1900" dirty="0"/>
              <a:t>장</a:t>
            </a:r>
            <a:r>
              <a:rPr lang="en-US" altLang="ko-KR" sz="1900" dirty="0"/>
              <a:t>~)</a:t>
            </a:r>
            <a:r>
              <a:rPr lang="ko-KR" altLang="en-US" sz="1900" dirty="0"/>
              <a:t>의 그림자</a:t>
            </a:r>
            <a:r>
              <a:rPr lang="en-US" altLang="ko-KR" sz="1900" dirty="0"/>
              <a:t>, </a:t>
            </a:r>
            <a:r>
              <a:rPr lang="ko-KR" altLang="en-US" sz="1900" dirty="0"/>
              <a:t>예표</a:t>
            </a:r>
            <a:r>
              <a:rPr lang="en-US" altLang="ko-KR" sz="1900" dirty="0"/>
              <a:t>, </a:t>
            </a:r>
            <a:r>
              <a:rPr lang="ko-KR" altLang="en-US" sz="1900" dirty="0"/>
              <a:t>모형이다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</a:pPr>
            <a:r>
              <a:rPr lang="ko-KR" altLang="en-US" sz="1900" dirty="0"/>
              <a:t>이스라엘의 천년왕국 예언이 아니라 현재 교회 즉</a:t>
            </a:r>
            <a:r>
              <a:rPr lang="en-US" altLang="ko-KR" sz="1900" dirty="0"/>
              <a:t>, </a:t>
            </a:r>
            <a:r>
              <a:rPr lang="ko-KR" altLang="en-US" sz="1900" dirty="0"/>
              <a:t>하나님의 이스라엘</a:t>
            </a:r>
            <a:r>
              <a:rPr lang="en-US" altLang="ko-KR" sz="1900" dirty="0"/>
              <a:t>(</a:t>
            </a:r>
            <a:r>
              <a:rPr lang="ko-KR" altLang="en-US" sz="1900" dirty="0"/>
              <a:t>갈</a:t>
            </a:r>
            <a:r>
              <a:rPr lang="en-US" altLang="ko-KR" sz="1900" dirty="0"/>
              <a:t>6:16) </a:t>
            </a:r>
            <a:r>
              <a:rPr lang="ko-KR" altLang="en-US" sz="1900" dirty="0"/>
              <a:t>이 누리는 복과 나아가 땅의 최종 실체인 새 하늘과</a:t>
            </a:r>
            <a:r>
              <a:rPr lang="en-US" altLang="ko-KR" sz="1900" dirty="0"/>
              <a:t> </a:t>
            </a:r>
            <a:r>
              <a:rPr lang="ko-KR" altLang="en-US" sz="1900" dirty="0"/>
              <a:t>새 땅에서의 평안과 복에 대한 예언이다</a:t>
            </a:r>
            <a:r>
              <a:rPr lang="en-US" altLang="ko-KR" sz="1900" dirty="0"/>
              <a:t>. 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8" y="4208700"/>
            <a:ext cx="5730502" cy="417332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8" y="4626032"/>
            <a:ext cx="5730502" cy="21128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1800" dirty="0">
                <a:latin typeface="+mj-lt"/>
              </a:rPr>
              <a:t>유대인들 바벨론 포로 귀환</a:t>
            </a:r>
            <a:r>
              <a:rPr lang="en-US" altLang="ko-KR" sz="1800" dirty="0">
                <a:latin typeface="+mj-lt"/>
              </a:rPr>
              <a:t>(BC444</a:t>
            </a:r>
            <a:r>
              <a:rPr lang="ko-KR" altLang="en-US" sz="1800" dirty="0">
                <a:latin typeface="+mj-lt"/>
              </a:rPr>
              <a:t>년</a:t>
            </a:r>
            <a:r>
              <a:rPr lang="en-US" altLang="ko-KR" sz="1800" dirty="0">
                <a:latin typeface="+mj-lt"/>
              </a:rPr>
              <a:t>), </a:t>
            </a:r>
            <a:r>
              <a:rPr lang="ko-KR" altLang="en-US" sz="1800" dirty="0">
                <a:latin typeface="+mj-lt"/>
              </a:rPr>
              <a:t>현대 이스라엘 국가 수립</a:t>
            </a:r>
            <a:r>
              <a:rPr lang="en-US" altLang="ko-KR" sz="1800" dirty="0">
                <a:latin typeface="+mj-lt"/>
              </a:rPr>
              <a:t>(1948</a:t>
            </a:r>
            <a:r>
              <a:rPr lang="ko-KR" altLang="en-US" sz="1800" dirty="0">
                <a:latin typeface="+mj-lt"/>
              </a:rPr>
              <a:t>년</a:t>
            </a:r>
            <a:r>
              <a:rPr lang="en-US" altLang="ko-KR" sz="1800" dirty="0">
                <a:latin typeface="+mj-lt"/>
              </a:rPr>
              <a:t>), </a:t>
            </a:r>
            <a:r>
              <a:rPr lang="ko-KR" altLang="en-US" sz="1800" dirty="0">
                <a:latin typeface="+mj-lt"/>
              </a:rPr>
              <a:t>천년왕국</a:t>
            </a:r>
            <a:r>
              <a:rPr lang="en-US" altLang="ko-KR" sz="1800" dirty="0">
                <a:latin typeface="+mj-lt"/>
              </a:rPr>
              <a:t>(</a:t>
            </a:r>
            <a:r>
              <a:rPr lang="ko-KR" altLang="en-US" sz="1800" dirty="0">
                <a:latin typeface="+mj-lt"/>
              </a:rPr>
              <a:t>미래</a:t>
            </a:r>
            <a:r>
              <a:rPr lang="en-US" altLang="ko-KR" sz="1800" dirty="0">
                <a:latin typeface="+mj-lt"/>
              </a:rPr>
              <a:t>)</a:t>
            </a:r>
            <a:r>
              <a:rPr lang="ko-KR" altLang="en-US" sz="1800" dirty="0">
                <a:latin typeface="+mj-lt"/>
              </a:rPr>
              <a:t>을 예언한 말씀이다</a:t>
            </a:r>
            <a:r>
              <a:rPr lang="en-US" altLang="ko-KR" sz="1800" dirty="0">
                <a:latin typeface="+mj-lt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ko-KR" altLang="en-US" sz="1800" dirty="0">
                <a:latin typeface="+mj-lt"/>
              </a:rPr>
              <a:t>땅은 단순히 그림자</a:t>
            </a:r>
            <a:r>
              <a:rPr lang="en-US" altLang="ko-KR" sz="1800" dirty="0">
                <a:latin typeface="+mj-lt"/>
              </a:rPr>
              <a:t>, </a:t>
            </a:r>
            <a:r>
              <a:rPr lang="ko-KR" altLang="en-US" sz="1800" dirty="0">
                <a:latin typeface="+mj-lt"/>
              </a:rPr>
              <a:t>예표</a:t>
            </a:r>
            <a:r>
              <a:rPr lang="en-US" altLang="ko-KR" sz="1800" dirty="0">
                <a:latin typeface="+mj-lt"/>
              </a:rPr>
              <a:t>,</a:t>
            </a:r>
            <a:r>
              <a:rPr lang="ko-KR" altLang="en-US" sz="1800" dirty="0">
                <a:latin typeface="+mj-lt"/>
              </a:rPr>
              <a:t> 모형이 아니라 실제 이스라엘 영토다</a:t>
            </a:r>
            <a:r>
              <a:rPr lang="en-US" altLang="ko-KR" sz="1800" dirty="0">
                <a:latin typeface="+mj-lt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68" y="137604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9468" y="559008"/>
            <a:ext cx="11505462" cy="35989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sz="1600" b="1" i="0" dirty="0">
                <a:effectLst/>
                <a:latin typeface="한컴 고딕" panose="02000500000000000000" pitchFamily="2" charset="-127"/>
                <a:ea typeface="한컴 고딕" panose="02000500000000000000" pitchFamily="2" charset="-127"/>
              </a:rPr>
              <a:t>&lt;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이스라엘의 땅에 대한 회복 말씀들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(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시편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, 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선지서 등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)&gt; </a:t>
            </a:r>
          </a:p>
          <a:p>
            <a:pPr>
              <a:lnSpc>
                <a:spcPct val="120000"/>
              </a:lnSpc>
            </a:pP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 때에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이리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가 어린 양과 함께 살며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표범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어린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염소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와 함께 누우며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송아지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와 어린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사자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와 살진 짐승이 함께 있어 어린 아이에게 끌리며</a:t>
            </a:r>
            <a:r>
              <a:rPr lang="en-US" altLang="ko-KR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 거룩한 산 모든 곳에서 해 됨도 없고 상함도 없을 것이니 이는 물이 바다를 덮음 같이 여호와를 아는 지식이 세상에 충만할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것임이니라</a:t>
            </a:r>
            <a:r>
              <a:rPr lang="en-US" altLang="ko-KR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날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 주께서 다시 그의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손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을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펴사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그의 남은 백성을 </a:t>
            </a:r>
            <a:r>
              <a:rPr lang="ko-KR" altLang="en-US" sz="16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앗수르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와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애굽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과 </a:t>
            </a:r>
            <a:r>
              <a:rPr lang="ko-KR" altLang="en-US" sz="16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바드로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스와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sz="16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구스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와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sz="16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엘람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sz="16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시날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</a:t>
            </a:r>
            <a:r>
              <a:rPr lang="ko-KR" altLang="en-US" sz="16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하맛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바다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섬들에서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돌아오게 하실 것이라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사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11:6-11) </a:t>
            </a:r>
          </a:p>
          <a:p>
            <a:pPr>
              <a:lnSpc>
                <a:spcPct val="120000"/>
              </a:lnSpc>
            </a:pPr>
            <a:endParaRPr lang="en-US" altLang="ko-KR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그들에게 복을 내리고 내 산 사방에 복을 내리며 때를 따라 소낙비를 내리되 복된 소낙비를 내리리라</a:t>
            </a:r>
            <a:r>
              <a:rPr lang="ko-KR" altLang="en-US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그리한 즉 밭에 나무가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열매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를 맺으며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땅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그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소산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을 내리니 그들이 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 </a:t>
            </a:r>
            <a:r>
              <a:rPr lang="ko-KR" altLang="en-US" sz="1600" b="1" i="0" u="sng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땅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에서 </a:t>
            </a:r>
            <a:r>
              <a:rPr lang="ko-KR" altLang="en-US" sz="1600" b="1" i="0" u="sng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평안할지라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겔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34:26-27)</a:t>
            </a:r>
          </a:p>
          <a:p>
            <a:pPr>
              <a:lnSpc>
                <a:spcPct val="120000"/>
              </a:lnSpc>
            </a:pPr>
            <a:endParaRPr lang="en-US" altLang="ko-KR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내 백성 이스라엘이 사로잡힌 것을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돌이키리니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그들이 황폐한 성읍을 건축하여 거주하며 포도원들을 가꾸고 그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포도주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를 마시며 과원들을 만들고 그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열매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를 먹으리라</a:t>
            </a:r>
            <a:r>
              <a:rPr lang="ko-KR" altLang="en-US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그들을 그들의 땅에 </a:t>
            </a:r>
            <a:r>
              <a:rPr lang="ko-KR" altLang="en-US" sz="1600" b="1" i="0" u="sng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심으리니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그들이 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내가 준 땅에서 다시 뽑히지 아니하리라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네 하나님 여호와의 말씀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암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9:14-15)</a:t>
            </a:r>
            <a:endParaRPr lang="ko-KR" altLang="en-US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867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646" y="3464120"/>
            <a:ext cx="5574929" cy="4684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언약주의</a:t>
            </a:r>
            <a:r>
              <a:rPr lang="en-US" altLang="ko-KR" sz="2000" dirty="0"/>
              <a:t>(</a:t>
            </a:r>
            <a:r>
              <a:rPr lang="ko-KR" altLang="en-US" sz="2000" dirty="0"/>
              <a:t>대체신학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470" y="3939769"/>
            <a:ext cx="5578105" cy="270886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예수님 오심으로 성취</a:t>
            </a:r>
            <a:r>
              <a:rPr lang="en-US" altLang="ko-KR" sz="1900" dirty="0"/>
              <a:t>(</a:t>
            </a:r>
            <a:r>
              <a:rPr lang="ko-KR" altLang="en-US" sz="1900" dirty="0"/>
              <a:t>히</a:t>
            </a:r>
            <a:r>
              <a:rPr lang="en-US" altLang="ko-KR" sz="1900" dirty="0"/>
              <a:t>8:8-12, 9:15)</a:t>
            </a:r>
            <a:r>
              <a:rPr lang="ko-KR" altLang="en-US" sz="1900" dirty="0"/>
              <a:t>되었고 새 하늘과 새 땅에서 완성될 것이다</a:t>
            </a:r>
            <a:r>
              <a:rPr lang="en-US" altLang="ko-KR" sz="1900" dirty="0"/>
              <a:t>. </a:t>
            </a:r>
            <a:r>
              <a:rPr lang="ko-KR" altLang="en-US" sz="1900" dirty="0"/>
              <a:t> </a:t>
            </a:r>
            <a:endParaRPr lang="en-US" altLang="ko-KR" sz="19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900" dirty="0"/>
              <a:t>‘</a:t>
            </a:r>
            <a:r>
              <a:rPr lang="ko-KR" altLang="en-US" sz="1900" dirty="0"/>
              <a:t>이스라엘과 유다 집</a:t>
            </a:r>
            <a:r>
              <a:rPr lang="en-US" altLang="ko-KR" sz="1900" dirty="0"/>
              <a:t>’</a:t>
            </a:r>
            <a:r>
              <a:rPr lang="ko-KR" altLang="en-US" sz="1900" dirty="0"/>
              <a:t>은 택함 받은 모든 백성</a:t>
            </a:r>
            <a:r>
              <a:rPr lang="en-US" altLang="ko-KR" sz="1900" dirty="0"/>
              <a:t>(</a:t>
            </a:r>
            <a:r>
              <a:rPr lang="ko-KR" altLang="en-US" sz="1900" dirty="0"/>
              <a:t>유대인</a:t>
            </a:r>
            <a:r>
              <a:rPr lang="en-US" altLang="ko-KR" sz="1900" dirty="0"/>
              <a:t>, </a:t>
            </a:r>
            <a:r>
              <a:rPr lang="ko-KR" altLang="en-US" sz="1900" dirty="0"/>
              <a:t>이방인</a:t>
            </a:r>
            <a:r>
              <a:rPr lang="en-US" altLang="ko-KR" sz="1900" dirty="0"/>
              <a:t>) </a:t>
            </a:r>
            <a:r>
              <a:rPr lang="ko-KR" altLang="en-US" sz="1900" dirty="0"/>
              <a:t>즉</a:t>
            </a:r>
            <a:r>
              <a:rPr lang="en-US" altLang="ko-KR" sz="1900" dirty="0"/>
              <a:t>,</a:t>
            </a:r>
            <a:r>
              <a:rPr lang="ko-KR" altLang="en-US" sz="1900" dirty="0"/>
              <a:t> 교회를 말한다</a:t>
            </a:r>
            <a:r>
              <a:rPr lang="en-US" altLang="ko-KR" sz="1900" dirty="0"/>
              <a:t>. 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3464120"/>
            <a:ext cx="5828930" cy="468480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3932600"/>
            <a:ext cx="5828930" cy="27700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500" dirty="0"/>
              <a:t>이스라엘 민족에게 주신 언약으로 </a:t>
            </a:r>
            <a:r>
              <a:rPr lang="en-US" altLang="ko-KR" sz="1500" dirty="0"/>
              <a:t>‘</a:t>
            </a:r>
            <a:r>
              <a:rPr lang="ko-KR" altLang="en-US" sz="1500" dirty="0"/>
              <a:t>죄 사함</a:t>
            </a:r>
            <a:r>
              <a:rPr lang="en-US" altLang="ko-KR" sz="1500" dirty="0"/>
              <a:t>’</a:t>
            </a:r>
            <a:r>
              <a:rPr lang="ko-KR" altLang="en-US" sz="1500" dirty="0"/>
              <a:t>은 예수님 초림으로 성취되었지만 </a:t>
            </a:r>
            <a:r>
              <a:rPr lang="en-US" altLang="ko-KR" sz="1500" dirty="0"/>
              <a:t>33</a:t>
            </a:r>
            <a:r>
              <a:rPr lang="ko-KR" altLang="en-US" sz="1500" dirty="0"/>
              <a:t>절 후반부터 </a:t>
            </a:r>
            <a:r>
              <a:rPr lang="en-US" altLang="ko-KR" sz="1500" dirty="0"/>
              <a:t>34</a:t>
            </a:r>
            <a:r>
              <a:rPr lang="ko-KR" altLang="en-US" sz="1500" dirty="0"/>
              <a:t>절 전반과 같은 상태는 계</a:t>
            </a:r>
            <a:r>
              <a:rPr lang="en-US" altLang="ko-KR" sz="1500" dirty="0"/>
              <a:t>20:1-3 </a:t>
            </a:r>
            <a:r>
              <a:rPr lang="ko-KR" altLang="en-US" sz="1500" dirty="0"/>
              <a:t>사탄의 결박 후 즉</a:t>
            </a:r>
            <a:r>
              <a:rPr lang="en-US" altLang="ko-KR" sz="1500" dirty="0"/>
              <a:t>, </a:t>
            </a:r>
            <a:r>
              <a:rPr lang="ko-KR" altLang="en-US" sz="1500" dirty="0"/>
              <a:t>예수님께서 재림 후 다스리시는 천년왕국 때 가능하다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고전 세대주의</a:t>
            </a:r>
            <a:r>
              <a:rPr lang="en-US" altLang="ko-KR" sz="1500" b="1" dirty="0"/>
              <a:t>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500" dirty="0"/>
              <a:t>새 언약의 일부 즉</a:t>
            </a:r>
            <a:r>
              <a:rPr lang="en-US" altLang="ko-KR" sz="1500" dirty="0"/>
              <a:t>, </a:t>
            </a:r>
            <a:r>
              <a:rPr lang="ko-KR" altLang="en-US" sz="1500" dirty="0"/>
              <a:t>새 마음과 새 영</a:t>
            </a:r>
            <a:r>
              <a:rPr lang="en-US" altLang="ko-KR" sz="1500" dirty="0"/>
              <a:t>, </a:t>
            </a:r>
            <a:r>
              <a:rPr lang="ko-KR" altLang="en-US" sz="1500" dirty="0"/>
              <a:t>새 법은 구원받은 성도들</a:t>
            </a:r>
            <a:r>
              <a:rPr lang="en-US" altLang="ko-KR" sz="1500" dirty="0"/>
              <a:t>(</a:t>
            </a:r>
            <a:r>
              <a:rPr lang="ko-KR" altLang="en-US" sz="1500" dirty="0"/>
              <a:t>교회</a:t>
            </a:r>
            <a:r>
              <a:rPr lang="en-US" altLang="ko-KR" sz="1500" dirty="0"/>
              <a:t>)</a:t>
            </a:r>
            <a:r>
              <a:rPr lang="ko-KR" altLang="en-US" sz="1500" dirty="0"/>
              <a:t>에게 이미 내적으로 성취되었고</a:t>
            </a:r>
            <a:r>
              <a:rPr lang="en-US" altLang="ko-KR" sz="1500" dirty="0"/>
              <a:t>, </a:t>
            </a:r>
            <a:r>
              <a:rPr lang="ko-KR" altLang="en-US" sz="1500" dirty="0"/>
              <a:t>외적인 완성은 예수님 재림으로 완성될 것이다 </a:t>
            </a:r>
            <a:r>
              <a:rPr lang="en-US" altLang="ko-KR" sz="1500" dirty="0"/>
              <a:t>(</a:t>
            </a:r>
            <a:r>
              <a:rPr lang="ko-KR" altLang="en-US" sz="1500" dirty="0"/>
              <a:t>하나님 나라 예언의 일부 성취</a:t>
            </a:r>
            <a:r>
              <a:rPr lang="en-US" altLang="ko-KR" sz="1500" dirty="0">
                <a:sym typeface="Wingdings" panose="05000000000000000000" pitchFamily="2" charset="2"/>
              </a:rPr>
              <a:t> </a:t>
            </a:r>
            <a:r>
              <a:rPr lang="ko-KR" altLang="en-US" sz="1500" dirty="0"/>
              <a:t>하나님 나라가 이미 임했다  </a:t>
            </a:r>
            <a:r>
              <a:rPr lang="en-US" altLang="ko-KR" sz="1500" b="1" dirty="0"/>
              <a:t>‘</a:t>
            </a:r>
            <a:r>
              <a:rPr lang="ko-KR" altLang="en-US" sz="1500" b="1" dirty="0"/>
              <a:t>이미</a:t>
            </a:r>
            <a:r>
              <a:rPr lang="en-US" altLang="ko-KR" sz="1500" b="1" dirty="0"/>
              <a:t>~</a:t>
            </a:r>
            <a:r>
              <a:rPr lang="ko-KR" altLang="en-US" sz="1500" b="1" dirty="0"/>
              <a:t>아직</a:t>
            </a:r>
            <a:r>
              <a:rPr lang="en-US" altLang="ko-KR" sz="1500" b="1" dirty="0"/>
              <a:t>’</a:t>
            </a:r>
            <a:r>
              <a:rPr lang="ko-KR" altLang="en-US" sz="1500" b="1" dirty="0"/>
              <a:t> 점진적 세대주의</a:t>
            </a:r>
            <a:r>
              <a:rPr lang="en-US" altLang="ko-KR" sz="1500" b="1" dirty="0"/>
              <a:t>) </a:t>
            </a:r>
            <a:r>
              <a:rPr lang="ko-KR" altLang="en-US" sz="1500" b="1" dirty="0"/>
              <a:t> </a:t>
            </a:r>
            <a:endParaRPr lang="en-US" altLang="ko-KR" sz="15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70" y="209362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9470" y="668495"/>
            <a:ext cx="11505460" cy="27884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&lt;</a:t>
            </a:r>
            <a:r>
              <a:rPr lang="ko-KR" altLang="en-US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새 언약</a:t>
            </a:r>
            <a:r>
              <a:rPr lang="en-US" altLang="ko-KR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렘</a:t>
            </a:r>
            <a:r>
              <a:rPr lang="en-US" altLang="ko-KR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31:34,</a:t>
            </a:r>
            <a:r>
              <a:rPr lang="ko-KR" altLang="en-US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겔</a:t>
            </a:r>
            <a:r>
              <a:rPr lang="en-US" altLang="ko-KR" b="1" dirty="0">
                <a:solidFill>
                  <a:srgbClr val="20202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36:25-29, 37:12-14, 20-27)&gt; </a:t>
            </a:r>
          </a:p>
          <a:p>
            <a:pPr algn="l">
              <a:lnSpc>
                <a:spcPct val="120000"/>
              </a:lnSpc>
            </a:pP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31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여호와의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말씀이니라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보라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날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이르리니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내가 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이스라엘 집과 유다 집에 새 </a:t>
            </a:r>
            <a:r>
              <a:rPr lang="ko-KR" altLang="en-US" sz="1600" b="1" i="0" u="sng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언약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을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맺으리라</a:t>
            </a:r>
            <a:r>
              <a:rPr lang="en-US" altLang="ko-KR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r>
              <a:rPr lang="ko-KR" altLang="en-US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en-US" altLang="ko-KR" sz="1600" b="1" dirty="0">
              <a:solidFill>
                <a:schemeClr val="tx1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32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언약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은 내가 그들의 조상들의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손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을 잡고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애굽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땅에서 인도하여 내던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날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 맺은 것과 같지 아니할 것은 내가 그들의 남편이 되었어도 그들이 내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언약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을 깨뜨렸음이라 여호와의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말씀이니라</a:t>
            </a:r>
            <a:endParaRPr lang="ko-KR" altLang="en-US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33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그러나 그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날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후에 내가 이스라엘 집과 맺을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언약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은 이러하니 곧 내가 나의 법을 그들의 속에 두며 그들의 마음에 기록하여 나는 그들의 하나님이 되고 그들은 내 백성이 될 것이라 여호와의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말씀이니라</a:t>
            </a:r>
            <a:endParaRPr lang="ko-KR" altLang="en-US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34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그들이 다시는 각기 이웃과 </a:t>
            </a:r>
            <a:r>
              <a:rPr lang="ko-KR" altLang="en-US" sz="16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형제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를 가리켜 이르기를 너는 여호와를 알라 하지 아니하리니 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이는 작은 자로부터 큰 자까지 다 나를 알기 때문이라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내가 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그들의 악행을 사하고 다시는 그 </a:t>
            </a:r>
            <a:r>
              <a:rPr lang="ko-KR" altLang="en-US" sz="1600" b="1" i="0" u="sng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죄</a:t>
            </a:r>
            <a:r>
              <a:rPr lang="ko-KR" altLang="en-US" sz="1600" b="1" i="0" u="sng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를 기억하지 아니하리라 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여호와의 </a:t>
            </a:r>
            <a:r>
              <a:rPr lang="ko-KR" altLang="en-US" sz="16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말씀이니라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렘</a:t>
            </a: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31:31-34)</a:t>
            </a:r>
            <a:endParaRPr lang="ko-KR" altLang="en-US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69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8D22A4-7590-4385-A9FE-37834BAE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468" y="2490470"/>
            <a:ext cx="5574929" cy="55900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언약주의</a:t>
            </a:r>
            <a:r>
              <a:rPr lang="en-US" altLang="ko-KR" sz="2000" dirty="0"/>
              <a:t>(</a:t>
            </a:r>
            <a:r>
              <a:rPr lang="ko-KR" altLang="en-US" sz="2000" dirty="0"/>
              <a:t>대체신학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F1CDB2-6BC7-A1EE-A853-F0CC3409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468" y="3049480"/>
            <a:ext cx="5578105" cy="36709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땅 주인은 하나님 아버지</a:t>
            </a:r>
            <a:r>
              <a:rPr lang="en-US" altLang="ko-KR" sz="1900" dirty="0"/>
              <a:t>, </a:t>
            </a:r>
            <a:r>
              <a:rPr lang="ko-KR" altLang="en-US" sz="1900" dirty="0"/>
              <a:t>포도밭은 이스라엘 나라</a:t>
            </a:r>
            <a:r>
              <a:rPr lang="en-US" altLang="ko-KR" sz="1900" dirty="0"/>
              <a:t>(</a:t>
            </a:r>
            <a:r>
              <a:rPr lang="ko-KR" altLang="en-US" sz="1900" dirty="0"/>
              <a:t>사</a:t>
            </a:r>
            <a:r>
              <a:rPr lang="en-US" altLang="ko-KR" sz="1900" dirty="0"/>
              <a:t>5:7), </a:t>
            </a:r>
            <a:r>
              <a:rPr lang="ko-KR" altLang="en-US" sz="1900" dirty="0"/>
              <a:t>농부들은 이스라엘 지도자들</a:t>
            </a:r>
            <a:r>
              <a:rPr lang="en-US" altLang="ko-KR" sz="1900" dirty="0"/>
              <a:t>, </a:t>
            </a:r>
            <a:r>
              <a:rPr lang="ko-KR" altLang="en-US" sz="1900" dirty="0"/>
              <a:t>종들은 선지자들</a:t>
            </a:r>
            <a:r>
              <a:rPr lang="en-US" altLang="ko-KR" sz="1900" dirty="0"/>
              <a:t>, </a:t>
            </a:r>
            <a:r>
              <a:rPr lang="ko-KR" altLang="en-US" sz="1900" dirty="0"/>
              <a:t>아들은 </a:t>
            </a:r>
            <a:r>
              <a:rPr lang="ko-KR" altLang="en-US" sz="1900" dirty="0" err="1"/>
              <a:t>예수님이다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900" dirty="0"/>
              <a:t>‘</a:t>
            </a:r>
            <a:r>
              <a:rPr lang="ko-KR" altLang="en-US" sz="1900" dirty="0"/>
              <a:t>너희</a:t>
            </a:r>
            <a:r>
              <a:rPr lang="en-US" altLang="ko-KR" sz="1900" dirty="0"/>
              <a:t>’ </a:t>
            </a:r>
            <a:r>
              <a:rPr lang="ko-KR" altLang="en-US" sz="1900" dirty="0"/>
              <a:t>즉</a:t>
            </a:r>
            <a:r>
              <a:rPr lang="en-US" altLang="ko-KR" sz="1900" dirty="0"/>
              <a:t>, </a:t>
            </a:r>
            <a:r>
              <a:rPr lang="ko-KR" altLang="en-US" sz="1900" dirty="0"/>
              <a:t>택함 받은 남은 자를 제외한 국가적</a:t>
            </a:r>
            <a:r>
              <a:rPr lang="en-US" altLang="ko-KR" sz="1900" dirty="0"/>
              <a:t>, </a:t>
            </a:r>
            <a:r>
              <a:rPr lang="ko-KR" altLang="en-US" sz="1900" dirty="0"/>
              <a:t>민족적 이스라엘은 하나님의 나라</a:t>
            </a:r>
            <a:r>
              <a:rPr lang="en-US" altLang="ko-KR" sz="1900" dirty="0"/>
              <a:t>(</a:t>
            </a:r>
            <a:r>
              <a:rPr lang="ko-KR" altLang="en-US" sz="1900" dirty="0"/>
              <a:t>새 하늘</a:t>
            </a:r>
            <a:r>
              <a:rPr lang="en-US" altLang="ko-KR" sz="1900" dirty="0"/>
              <a:t>, </a:t>
            </a:r>
            <a:r>
              <a:rPr lang="ko-KR" altLang="en-US" sz="1900" dirty="0"/>
              <a:t>새 땅</a:t>
            </a:r>
            <a:r>
              <a:rPr lang="en-US" altLang="ko-KR" sz="1900" dirty="0"/>
              <a:t>)</a:t>
            </a:r>
            <a:r>
              <a:rPr lang="ko-KR" altLang="en-US" sz="1900" dirty="0"/>
              <a:t>를 빼앗기고 심판을 받을 것이고 하나님의 나라는 </a:t>
            </a:r>
            <a:r>
              <a:rPr lang="ko-KR" altLang="en-US" sz="1900" dirty="0" err="1"/>
              <a:t>열매맺는</a:t>
            </a:r>
            <a:r>
              <a:rPr lang="ko-KR" altLang="en-US" sz="1900" dirty="0"/>
              <a:t> 교회</a:t>
            </a:r>
            <a:r>
              <a:rPr lang="en-US" altLang="ko-KR" sz="1900" dirty="0"/>
              <a:t>(</a:t>
            </a:r>
            <a:r>
              <a:rPr lang="ko-KR" altLang="en-US" sz="1900" dirty="0"/>
              <a:t>택함 받은 유대인</a:t>
            </a:r>
            <a:r>
              <a:rPr lang="en-US" altLang="ko-KR" sz="1900" dirty="0"/>
              <a:t>, </a:t>
            </a:r>
            <a:r>
              <a:rPr lang="ko-KR" altLang="en-US" sz="1900" dirty="0"/>
              <a:t>이방인</a:t>
            </a:r>
            <a:r>
              <a:rPr lang="en-US" altLang="ko-KR" sz="1900" dirty="0"/>
              <a:t>)</a:t>
            </a:r>
            <a:r>
              <a:rPr lang="ko-KR" altLang="en-US" sz="1900" dirty="0"/>
              <a:t>로 옮겨 갈 것이다</a:t>
            </a:r>
            <a:r>
              <a:rPr lang="en-US" altLang="ko-KR" sz="19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/>
              <a:t>예수님은 천년왕국에 대해 전혀 말씀하지 않으셨다</a:t>
            </a:r>
            <a:r>
              <a:rPr lang="en-US" altLang="ko-KR" sz="1900" dirty="0"/>
              <a:t>. 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53A45A9-9D0C-31C4-561A-B1EBDF559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8" y="2501568"/>
            <a:ext cx="5730502" cy="547911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000" dirty="0"/>
              <a:t>세대주의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8EF19FA-5D2E-E46D-B579-F5E29B7E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8" y="3049480"/>
            <a:ext cx="5730502" cy="36709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/>
              <a:t>‘</a:t>
            </a:r>
            <a:r>
              <a:rPr lang="ko-KR" altLang="en-US" sz="1800" dirty="0"/>
              <a:t>너희는 빼앗기고</a:t>
            </a:r>
            <a:r>
              <a:rPr lang="en-US" altLang="ko-KR" sz="1800" dirty="0"/>
              <a:t>’</a:t>
            </a:r>
            <a:r>
              <a:rPr lang="ko-KR" altLang="en-US" sz="1800" dirty="0"/>
              <a:t>의 </a:t>
            </a:r>
            <a:r>
              <a:rPr lang="en-US" altLang="ko-KR" sz="1800" dirty="0"/>
              <a:t>‘</a:t>
            </a:r>
            <a:r>
              <a:rPr lang="ko-KR" altLang="en-US" sz="1800" dirty="0"/>
              <a:t>너희</a:t>
            </a:r>
            <a:r>
              <a:rPr lang="en-US" altLang="ko-KR" sz="1800" dirty="0"/>
              <a:t>’ </a:t>
            </a:r>
            <a:r>
              <a:rPr lang="ko-KR" altLang="en-US" sz="1800" dirty="0"/>
              <a:t>는 국가적 이스라엘 전체를 가리킨 것이 아니고 당시 예수님 말씀을 듣던 대제사장과 바리새인들</a:t>
            </a:r>
            <a:r>
              <a:rPr lang="en-US" altLang="ko-KR" sz="1800" dirty="0"/>
              <a:t>(45</a:t>
            </a:r>
            <a:r>
              <a:rPr lang="ko-KR" altLang="en-US" sz="1800" dirty="0"/>
              <a:t>절</a:t>
            </a:r>
            <a:r>
              <a:rPr lang="en-US" altLang="ko-KR" sz="1800" dirty="0"/>
              <a:t>)</a:t>
            </a:r>
            <a:r>
              <a:rPr lang="ko-KR" altLang="en-US" sz="1800" dirty="0"/>
              <a:t>을 가리킨다</a:t>
            </a:r>
            <a:r>
              <a:rPr lang="en-US" altLang="ko-KR" sz="1800" dirty="0"/>
              <a:t>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하나님 나라를 받게 될 </a:t>
            </a:r>
            <a:r>
              <a:rPr lang="en-US" altLang="ko-KR" sz="1800" dirty="0"/>
              <a:t>‘</a:t>
            </a:r>
            <a:r>
              <a:rPr lang="ko-KR" altLang="en-US" sz="1800" dirty="0"/>
              <a:t>열매 맺는 백성</a:t>
            </a:r>
            <a:r>
              <a:rPr lang="en-US" altLang="ko-KR" sz="1800" dirty="0"/>
              <a:t>’</a:t>
            </a:r>
            <a:r>
              <a:rPr lang="ko-KR" altLang="en-US" sz="1800" dirty="0"/>
              <a:t>의 </a:t>
            </a:r>
            <a:r>
              <a:rPr lang="en-US" altLang="ko-KR" sz="1800" dirty="0"/>
              <a:t>‘</a:t>
            </a:r>
            <a:r>
              <a:rPr lang="ko-KR" altLang="en-US" sz="1800" dirty="0"/>
              <a:t>백성</a:t>
            </a:r>
            <a:r>
              <a:rPr lang="en-US" altLang="ko-KR" sz="1800" dirty="0"/>
              <a:t>’ </a:t>
            </a:r>
            <a:r>
              <a:rPr lang="en-US" altLang="ko-KR" sz="1800" b="1" dirty="0"/>
              <a:t>(</a:t>
            </a:r>
            <a:r>
              <a:rPr lang="el-GR" altLang="ko-KR" sz="2000" b="1" dirty="0"/>
              <a:t>ἔθνει</a:t>
            </a:r>
            <a:r>
              <a:rPr lang="en-US" altLang="ko-KR" sz="1400" b="1" dirty="0"/>
              <a:t>’)</a:t>
            </a:r>
            <a:r>
              <a:rPr lang="ko-KR" altLang="en-US" sz="1800" dirty="0"/>
              <a:t>은 민족이라는 뜻의 단수 명사로 성경에서 일반적으로 이스라엘 민족을 지칭한다</a:t>
            </a:r>
            <a:r>
              <a:rPr lang="en-US" altLang="ko-KR" sz="1800" dirty="0"/>
              <a:t>. (</a:t>
            </a:r>
            <a:r>
              <a:rPr lang="ko-KR" altLang="en-US" sz="1800" dirty="0"/>
              <a:t>복수형은 이스라엘 민족 이외에 다른 민족들을 말함</a:t>
            </a:r>
            <a:r>
              <a:rPr lang="en-US" altLang="ko-KR" sz="1800" dirty="0"/>
              <a:t>)</a:t>
            </a:r>
            <a:r>
              <a:rPr lang="ko-KR" altLang="en-US" sz="1800" dirty="0"/>
              <a:t> </a:t>
            </a:r>
            <a:endParaRPr lang="en-US" altLang="ko-KR" sz="18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/>
              <a:t>따라서 종말에 민족적으로 회개한 이스라엘이 하나님 나라 즉</a:t>
            </a:r>
            <a:r>
              <a:rPr lang="en-US" altLang="ko-KR" sz="1800" dirty="0"/>
              <a:t>,</a:t>
            </a:r>
            <a:r>
              <a:rPr lang="ko-KR" altLang="en-US" sz="1800" dirty="0"/>
              <a:t> 천년왕국을 받을 것이다</a:t>
            </a:r>
            <a:r>
              <a:rPr lang="en-US" altLang="ko-KR" sz="1800" dirty="0"/>
              <a:t>.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9884B-DE59-EF7D-4C91-69D3181A312F}"/>
              </a:ext>
            </a:extLst>
          </p:cNvPr>
          <p:cNvSpPr txBox="1"/>
          <p:nvPr/>
        </p:nvSpPr>
        <p:spPr>
          <a:xfrm>
            <a:off x="419470" y="209362"/>
            <a:ext cx="4527613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/>
              <a:t>이스라엘과 교회 성경말씀 살펴보기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211A4-27D5-9590-E878-CBBA3BFAA42A}"/>
              </a:ext>
            </a:extLst>
          </p:cNvPr>
          <p:cNvSpPr txBox="1"/>
          <p:nvPr/>
        </p:nvSpPr>
        <p:spPr>
          <a:xfrm>
            <a:off x="419468" y="647578"/>
            <a:ext cx="11505462" cy="16634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sz="1600" b="1" i="0" dirty="0">
                <a:effectLst/>
                <a:latin typeface="한컴 고딕" panose="02000500000000000000" pitchFamily="2" charset="-127"/>
                <a:ea typeface="한컴 고딕" panose="02000500000000000000" pitchFamily="2" charset="-127"/>
              </a:rPr>
              <a:t>&lt;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예수님 말씀 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‘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악한 포도원 농부들 비유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’ </a:t>
            </a:r>
            <a:r>
              <a:rPr lang="ko-KR" altLang="en-US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마</a:t>
            </a:r>
            <a:r>
              <a:rPr lang="en-US" altLang="ko-KR" sz="1600" b="1" dirty="0">
                <a:latin typeface="한컴 고딕" panose="02000500000000000000" pitchFamily="2" charset="-127"/>
                <a:ea typeface="한컴 고딕" panose="02000500000000000000" pitchFamily="2" charset="-127"/>
              </a:rPr>
              <a:t>21:33-45&gt; </a:t>
            </a:r>
          </a:p>
          <a:p>
            <a:pPr algn="l">
              <a:lnSpc>
                <a:spcPct val="120000"/>
              </a:lnSpc>
            </a:pPr>
            <a:r>
              <a:rPr lang="en-US" altLang="ko-KR" sz="16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그러므로 내가 너희에게 이르노니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하나님의 나라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를 </a:t>
            </a:r>
            <a:r>
              <a:rPr lang="ko-KR" altLang="en-US" sz="1800" b="1" i="0" u="sng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너희는 빼앗기고 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나라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의 </a:t>
            </a:r>
            <a:r>
              <a:rPr lang="ko-KR" altLang="en-US" sz="18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열매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 맺는 </a:t>
            </a:r>
            <a:r>
              <a:rPr lang="ko-KR" altLang="en-US" sz="1800" b="1" i="0" u="sng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백성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받으리라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r>
              <a:rPr lang="ko-KR" altLang="en-US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이 돌 위에 떨어지는 자는 깨지겠고 이 돌이 사람 위에 떨어지면 그를 가루로 만들어 흩으리라 하시니</a:t>
            </a:r>
            <a:r>
              <a:rPr lang="ko-KR" altLang="en-US" sz="16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800" b="1" i="0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대제사장들과 바리새인들이 </a:t>
            </a:r>
            <a:r>
              <a:rPr lang="ko-KR" altLang="en-US" sz="1800" b="1" i="0" u="none" strike="noStrike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예수</a:t>
            </a:r>
            <a:r>
              <a:rPr lang="ko-KR" altLang="en-US" sz="1800" b="1" i="0" dirty="0">
                <a:solidFill>
                  <a:srgbClr val="FF0000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의 비유를 듣고 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자기들을 가리켜 </a:t>
            </a:r>
            <a:r>
              <a:rPr lang="ko-KR" altLang="en-US" sz="18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말씀하심인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줄 알고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마</a:t>
            </a:r>
            <a:r>
              <a:rPr lang="en-US" altLang="ko-KR" sz="18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21:43-45)</a:t>
            </a:r>
            <a:endParaRPr lang="ko-KR" altLang="en-US" sz="16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l">
              <a:lnSpc>
                <a:spcPct val="120000"/>
              </a:lnSpc>
            </a:pPr>
            <a:endParaRPr lang="en-US" altLang="ko-KR" sz="1600" b="1" dirty="0">
              <a:latin typeface="한컴 고딕" panose="02000500000000000000" pitchFamily="2" charset="-127"/>
              <a:ea typeface="한컴 고딕" panose="020005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54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|2.9|1|1.1|0.6|5.9|9.6|10.6|9.5|15.2|1.3|2.8|9.2|8.9|19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0.5|13.8|11.5|1.5|1.5|1.9|1.9|1.8|30.5|15.1|2.8|2.9|3.1|66.2|38.7|13.9|1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8.4|15.6|5.5|6.9|5.7|9.9|6.2|10.5|7.5|4.9|9.4|6.5|13.2|0.9|8.2|4.5|17.1|12.4|1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0.6|13|2.3|10.5|0.9|16.6|15.5|11.6|9.8|9.2|10.2|2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6|4.5|1|4.3|24.9|10|31.5|0.9|8.3|1.1|2.8|1.1|5.6|31.5|28.1|22.8|0.7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2469</Words>
  <Application>Microsoft Office PowerPoint</Application>
  <PresentationFormat>와이드스크린</PresentationFormat>
  <Paragraphs>234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9" baseType="lpstr">
      <vt:lpstr>HY견명조</vt:lpstr>
      <vt:lpstr>굴림,seoul,helvetica</vt:lpstr>
      <vt:lpstr>돋움</vt:lpstr>
      <vt:lpstr>맑은 고딕</vt:lpstr>
      <vt:lpstr>바탕체</vt:lpstr>
      <vt:lpstr>한컴 고딕</vt:lpstr>
      <vt:lpstr>휴먼옛체</vt:lpstr>
      <vt:lpstr>Arial</vt:lpstr>
      <vt:lpstr>Times New Roman</vt:lpstr>
      <vt:lpstr>Wingdings</vt:lpstr>
      <vt:lpstr>Office 테마</vt:lpstr>
      <vt:lpstr>이스라엘과 교회의 관계 -성경적 논증(언약주의/세대주의)  </vt:lpstr>
      <vt:lpstr>이스라엘과 교회에 대한 두 관점  </vt:lpstr>
      <vt:lpstr>PowerPoint 프레젠테이션</vt:lpstr>
      <vt:lpstr>PowerPoint 프레젠테이션</vt:lpstr>
      <vt:lpstr>  언약주의 대체신학의 배경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언약주의, 대체신학이 교회에 끼친 영향 </vt:lpstr>
      <vt:lpstr>언약주의, 대체신학이 교회에 끼친 영향 </vt:lpstr>
      <vt:lpstr>결론(세대주의 입장에서)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임시</dc:creator>
  <cp:lastModifiedBy>김동진</cp:lastModifiedBy>
  <cp:revision>72</cp:revision>
  <dcterms:created xsi:type="dcterms:W3CDTF">2023-08-04T01:29:09Z</dcterms:created>
  <dcterms:modified xsi:type="dcterms:W3CDTF">2023-08-10T04:22:05Z</dcterms:modified>
</cp:coreProperties>
</file>