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66" r:id="rId3"/>
    <p:sldId id="259" r:id="rId4"/>
    <p:sldId id="282" r:id="rId5"/>
    <p:sldId id="283" r:id="rId6"/>
    <p:sldId id="285" r:id="rId7"/>
    <p:sldId id="262" r:id="rId8"/>
    <p:sldId id="263" r:id="rId9"/>
    <p:sldId id="264" r:id="rId10"/>
    <p:sldId id="286" r:id="rId11"/>
    <p:sldId id="265" r:id="rId12"/>
    <p:sldId id="269" r:id="rId13"/>
    <p:sldId id="284" r:id="rId14"/>
    <p:sldId id="288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3FD7-16AD-4E59-9E4A-B92D423E3A40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7091D-00F7-4F76-ACFE-73161C3FE1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18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85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64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13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4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85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33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436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7091D-00F7-4F76-ACFE-73161C3FE1A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5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ybible.or.kr/B_GAE/cgi/bibleftxt.php?VR=9&amp;VL=23&amp;CN=53&amp;PN=9&amp;CV=99&amp;KY=%ba%ce%c0%da+&amp;SS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62C4BE-FA7B-4398-87BC-280B58050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/>
              <a:t>마가복음 </a:t>
            </a:r>
            <a:r>
              <a:rPr lang="en-US" altLang="ko-KR" b="1" dirty="0"/>
              <a:t>16</a:t>
            </a:r>
            <a:r>
              <a:rPr lang="ko-KR" altLang="en-US" b="1" dirty="0"/>
              <a:t>장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9FECD0-AA7C-4BD1-9663-B7E36FC45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2022.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23.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광교남부교회 수요모임 </a:t>
            </a:r>
          </a:p>
        </p:txBody>
      </p:sp>
    </p:spTree>
    <p:extLst>
      <p:ext uri="{BB962C8B-B14F-4D97-AF65-F5344CB8AC3E}">
        <p14:creationId xmlns:p14="http://schemas.microsoft.com/office/powerpoint/2010/main" val="93335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1C4BE9-174E-4DFC-A46B-315461D1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265492"/>
            <a:ext cx="11522765" cy="96316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기절했던 예수가 깨어나 돌문을 열고 </a:t>
            </a:r>
            <a:b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경비병을 제압하고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또는 몰래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탈출했다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 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9E1C0A-CAAD-4F83-A02E-98D2109F050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057400"/>
            <a:ext cx="5361052" cy="45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0D195F-4A8E-4583-B916-01132DD4D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602366"/>
            <a:ext cx="5257800" cy="4669225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3200" b="1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로마 군인</a:t>
            </a:r>
            <a:endParaRPr lang="en-US" altLang="ko-KR" sz="3200" b="1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b="1" dirty="0"/>
              <a:t>살인 병기</a:t>
            </a:r>
            <a:r>
              <a:rPr lang="en-US" altLang="ko-KR" b="1" dirty="0"/>
              <a:t>, </a:t>
            </a:r>
            <a:r>
              <a:rPr lang="ko-KR" altLang="en-US" b="1" dirty="0"/>
              <a:t>전투 기계 </a:t>
            </a:r>
            <a:endParaRPr lang="en-US" altLang="ko-KR" b="1" dirty="0"/>
          </a:p>
          <a:p>
            <a:r>
              <a:rPr lang="en-US" altLang="ko-KR" b="1" dirty="0"/>
              <a:t>PAX</a:t>
            </a:r>
            <a:r>
              <a:rPr lang="ko-KR" altLang="en-US" b="1" dirty="0"/>
              <a:t> </a:t>
            </a:r>
            <a:r>
              <a:rPr lang="en-US" altLang="ko-KR" b="1" dirty="0"/>
              <a:t>ROMANA</a:t>
            </a:r>
            <a:r>
              <a:rPr lang="ko-KR" altLang="en-US" b="1" dirty="0"/>
              <a:t> </a:t>
            </a:r>
            <a:endParaRPr lang="en-US" altLang="ko-KR" b="1" dirty="0"/>
          </a:p>
          <a:p>
            <a:r>
              <a:rPr lang="ko-KR" altLang="en-US" b="1" dirty="0"/>
              <a:t>엄격한 군법 </a:t>
            </a:r>
            <a:endParaRPr lang="en-US" altLang="ko-KR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“…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군기를 든 자가 전투에 꾸물거린 경우에 장군의 손에 직접 처형됨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. ..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임무 중에 잠을 잔 경우에는 절벽에서 </a:t>
            </a:r>
            <a:r>
              <a:rPr lang="ko-KR" altLang="en-US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던져짐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…”  </a:t>
            </a:r>
            <a:r>
              <a:rPr lang="en-US" altLang="ko-KR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조지 </a:t>
            </a:r>
            <a:r>
              <a:rPr lang="ko-KR" altLang="en-US" b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쿠리에</a:t>
            </a:r>
            <a:r>
              <a:rPr lang="en-US" altLang="ko-KR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로마 군사 역사</a:t>
            </a:r>
            <a:r>
              <a:rPr lang="en-US" altLang="ko-KR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lang="ko-KR" altLang="en-US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중에서 </a:t>
            </a:r>
            <a:r>
              <a:rPr lang="en-US" altLang="ko-KR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400AF-7792-4960-9BA8-772D18F5F31D}"/>
              </a:ext>
            </a:extLst>
          </p:cNvPr>
          <p:cNvSpPr txBox="1"/>
          <p:nvPr/>
        </p:nvSpPr>
        <p:spPr>
          <a:xfrm>
            <a:off x="638175" y="1412197"/>
            <a:ext cx="50370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400" b="1" dirty="0"/>
              <a:t>경비병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마</a:t>
            </a:r>
            <a:r>
              <a:rPr lang="en-US" altLang="ko-KR" sz="2400" b="1" dirty="0"/>
              <a:t>28</a:t>
            </a:r>
            <a:r>
              <a:rPr lang="ko-KR" altLang="en-US" sz="2400" b="1" dirty="0"/>
              <a:t>장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파수병 최소 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명</a:t>
            </a:r>
            <a:r>
              <a:rPr lang="en-US" altLang="ko-KR" sz="2400" b="1" dirty="0"/>
              <a:t> 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302B5-A286-49DD-94E1-6013320F0836}"/>
              </a:ext>
            </a:extLst>
          </p:cNvPr>
          <p:cNvSpPr txBox="1"/>
          <p:nvPr/>
        </p:nvSpPr>
        <p:spPr>
          <a:xfrm>
            <a:off x="516834" y="1302722"/>
            <a:ext cx="11522765" cy="2160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대답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채찍에 온몸이 찢기고 십자가에 손발이 못박히고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옆구리에서 심장까지 창에 찔려 물과 피를 쏟은 몸으로 무거운 돌문을 굴리고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봉인을 뜯어내고 살인 병기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전투기계인 로마군인 최소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명이 알 수 없게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또는 그들을 제압하고 탈출할 수는 없다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66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DF5276-E457-4B5F-AACA-2217EA68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90525"/>
            <a:ext cx="11353800" cy="80124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o-KR" altLang="en-US" sz="4400" b="1" dirty="0">
                <a:latin typeface="+mj-ea"/>
                <a:ea typeface="+mj-ea"/>
              </a:rPr>
              <a:t>제자들이 돌문을 열고 예수 시체를 가져갔다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45E3CE-0DA0-486A-A79E-E98DD0E8F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925" y="1652587"/>
            <a:ext cx="5553075" cy="413385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800" b="1" dirty="0"/>
              <a:t>도망친 제자들</a:t>
            </a:r>
            <a:endParaRPr lang="en-US" altLang="ko-KR" sz="2800" b="1" dirty="0"/>
          </a:p>
          <a:p>
            <a:pPr marL="0" indent="0">
              <a:buNone/>
            </a:pPr>
            <a:r>
              <a:rPr lang="ko-KR" altLang="en-US" sz="220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제자들이 다 예수를 버리고 </a:t>
            </a:r>
            <a:r>
              <a:rPr lang="ko-KR" altLang="en-US" sz="2200" i="0" dirty="0" err="1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도망하니라</a:t>
            </a:r>
            <a:endParaRPr lang="en-US" altLang="ko-KR" sz="2200" i="0" dirty="0">
              <a:solidFill>
                <a:srgbClr val="202020"/>
              </a:solidFill>
              <a:effectLst/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200" dirty="0">
                <a:solidFill>
                  <a:srgbClr val="20202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200" dirty="0">
                <a:solidFill>
                  <a:srgbClr val="20202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마</a:t>
            </a:r>
            <a:r>
              <a:rPr lang="en-US" altLang="ko-KR" sz="2200" dirty="0">
                <a:solidFill>
                  <a:srgbClr val="20202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26:56)</a:t>
            </a:r>
          </a:p>
          <a:p>
            <a:pPr marL="0" indent="0">
              <a:buNone/>
            </a:pPr>
            <a:endParaRPr lang="en-US" altLang="ko-KR" dirty="0">
              <a:solidFill>
                <a:srgbClr val="202020"/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ko-KR" altLang="en-US" sz="2800" b="1" dirty="0">
                <a:solidFill>
                  <a:srgbClr val="202020"/>
                </a:solidFill>
                <a:latin typeface="굴림,seoul,helvetica"/>
              </a:rPr>
              <a:t>베드로 </a:t>
            </a:r>
            <a:endParaRPr lang="en-US" altLang="ko-KR" sz="2800" b="1" dirty="0">
              <a:solidFill>
                <a:srgbClr val="202020"/>
              </a:solidFill>
              <a:latin typeface="굴림,seoul,helvetic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그가 </a:t>
            </a:r>
            <a:r>
              <a:rPr lang="ko-KR" altLang="en-US" sz="2200" b="0" i="0" u="none" strike="noStrike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저주</a:t>
            </a:r>
            <a:r>
              <a:rPr lang="ko-KR" altLang="en-US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하며 맹세하여 이르되 나는 그 사람을 알지 </a:t>
            </a:r>
            <a:r>
              <a:rPr lang="ko-KR" altLang="en-US" sz="2200" b="0" i="0" dirty="0" err="1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못하노라</a:t>
            </a:r>
            <a:r>
              <a:rPr lang="ko-KR" altLang="en-US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 하니 곧 </a:t>
            </a:r>
            <a:r>
              <a:rPr lang="ko-KR" altLang="en-US" sz="2200" b="0" i="0" u="none" strike="noStrike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닭</a:t>
            </a:r>
            <a:r>
              <a:rPr lang="ko-KR" altLang="en-US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이 울더라</a:t>
            </a:r>
            <a:r>
              <a:rPr lang="en-US" altLang="ko-KR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마</a:t>
            </a:r>
            <a:r>
              <a:rPr lang="en-US" altLang="ko-KR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26:74)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200" b="0" i="0" u="none" strike="noStrike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시몬</a:t>
            </a:r>
            <a:r>
              <a:rPr lang="ko-KR" altLang="en-US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 </a:t>
            </a:r>
            <a:r>
              <a:rPr lang="ko-KR" altLang="en-US" sz="2200" b="0" i="0" u="none" strike="noStrike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베드로</a:t>
            </a:r>
            <a:r>
              <a:rPr lang="ko-KR" altLang="en-US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가 나는 </a:t>
            </a:r>
            <a:r>
              <a:rPr lang="ko-KR" altLang="en-US" sz="2200" b="0" i="0" u="none" strike="noStrike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물고기</a:t>
            </a:r>
            <a:r>
              <a:rPr lang="ko-KR" altLang="en-US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 잡으러 </a:t>
            </a:r>
            <a:r>
              <a:rPr lang="ko-KR" altLang="en-US" sz="2200" b="0" i="0" dirty="0" err="1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가노라</a:t>
            </a:r>
            <a:r>
              <a:rPr lang="ko-KR" altLang="en-US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 하니 그들이 우리도 함께 가겠다 하고 나가서 배에 올랐으나</a:t>
            </a:r>
            <a:r>
              <a:rPr lang="en-US" altLang="ko-KR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요</a:t>
            </a:r>
            <a:r>
              <a:rPr lang="en-US" altLang="ko-KR" sz="2200" b="0" i="0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21:3) </a:t>
            </a:r>
            <a:endParaRPr lang="ko-KR" altLang="en-US" sz="2200" b="0" i="0" dirty="0">
              <a:effectLst/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C6E84B8-AE17-459F-A958-DD50B0EAE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9826" y="1523998"/>
            <a:ext cx="5791200" cy="5010151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600" b="1" dirty="0"/>
              <a:t>대제사장들의 거짓소문</a:t>
            </a:r>
            <a:endParaRPr lang="en-US" altLang="ko-KR" sz="2600" b="1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ko-KR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11 </a:t>
            </a:r>
            <a:r>
              <a:rPr lang="ko-KR" altLang="en-US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여자들이 갈 때 </a:t>
            </a:r>
            <a:r>
              <a:rPr lang="ko-KR" altLang="en-US" sz="2200" b="0" i="0" u="none" strike="noStrike" dirty="0">
                <a:solidFill>
                  <a:srgbClr val="07009A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경</a:t>
            </a:r>
            <a:r>
              <a:rPr lang="ko-KR" altLang="en-US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비병 중 몇이 성에 들어가 모든 된 일을 대제사장들에게 알리니</a:t>
            </a:r>
            <a:endParaRPr lang="ko-KR" altLang="en-US" sz="2600" b="0" i="0" dirty="0">
              <a:solidFill>
                <a:srgbClr val="556777"/>
              </a:solidFill>
              <a:effectLst/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ko-KR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12 </a:t>
            </a:r>
            <a:r>
              <a:rPr lang="ko-KR" altLang="en-US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그들이 장로들과 함께 모여 의논하고 군인들에게 돈을 많이 주며</a:t>
            </a:r>
            <a:endParaRPr lang="ko-KR" altLang="en-US" sz="2600" b="0" i="0" dirty="0">
              <a:solidFill>
                <a:srgbClr val="556777"/>
              </a:solidFill>
              <a:effectLst/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ko-KR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13 </a:t>
            </a:r>
            <a:r>
              <a:rPr lang="ko-KR" altLang="en-US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이르되 너희는 말하기를 그의 </a:t>
            </a:r>
            <a:r>
              <a:rPr lang="ko-KR" altLang="en-US" sz="2200" b="0" i="0" dirty="0">
                <a:solidFill>
                  <a:srgbClr val="C0000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제자들이 밤에 와서 우리가 잘 때에 그를 도둑질하여 갔다 </a:t>
            </a:r>
            <a:r>
              <a:rPr lang="ko-KR" altLang="en-US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하라</a:t>
            </a:r>
            <a:endParaRPr lang="ko-KR" altLang="en-US" sz="2600" b="0" i="0" dirty="0">
              <a:solidFill>
                <a:srgbClr val="556777"/>
              </a:solidFill>
              <a:effectLst/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ko-KR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14 </a:t>
            </a:r>
            <a:r>
              <a:rPr lang="ko-KR" altLang="en-US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만일 이 말이 총독에게 들리면 우리가 권하여 너희로 근심하지 않게 하리라 하니</a:t>
            </a:r>
            <a:endParaRPr lang="ko-KR" altLang="en-US" sz="2600" b="0" i="0" dirty="0">
              <a:solidFill>
                <a:srgbClr val="556777"/>
              </a:solidFill>
              <a:effectLst/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ko-KR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15 </a:t>
            </a:r>
            <a:r>
              <a:rPr lang="ko-KR" altLang="en-US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군인들이 돈을 받고 가르친 대로 하였으니 이 말이 오늘날까지 유대인 가운데 </a:t>
            </a:r>
            <a:r>
              <a:rPr lang="ko-KR" altLang="en-US" sz="2200" b="0" i="0" u="none" strike="noStrike" dirty="0"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두루</a:t>
            </a:r>
            <a:r>
              <a:rPr lang="ko-KR" altLang="en-US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 </a:t>
            </a:r>
            <a:r>
              <a:rPr lang="ko-KR" altLang="en-US" sz="2200" b="0" i="0" dirty="0" err="1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퍼지니라</a:t>
            </a:r>
            <a:endParaRPr lang="en-US" altLang="ko-KR" sz="2200" b="0" i="0" dirty="0">
              <a:solidFill>
                <a:srgbClr val="202020"/>
              </a:solidFill>
              <a:effectLst/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ko-KR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마</a:t>
            </a:r>
            <a:r>
              <a:rPr lang="en-US" altLang="ko-KR" sz="2200" b="0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28:11-15) </a:t>
            </a:r>
            <a:endParaRPr lang="ko-KR" altLang="en-US" sz="2600" b="0" i="0" dirty="0">
              <a:solidFill>
                <a:srgbClr val="556777"/>
              </a:solidFill>
              <a:effectLst/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378D8-0F65-4B3A-9DF7-07589328F6FA}"/>
              </a:ext>
            </a:extLst>
          </p:cNvPr>
          <p:cNvSpPr txBox="1"/>
          <p:nvPr/>
        </p:nvSpPr>
        <p:spPr>
          <a:xfrm>
            <a:off x="542925" y="1302722"/>
            <a:ext cx="11353800" cy="1643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대답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군병들이 무서워 도망가고 부인한 제자들이 다시 돌아와 살인병기 로마병사를 제압하고 시신을 </a:t>
            </a:r>
            <a:r>
              <a:rPr lang="ko-KR" altLang="en-US" sz="28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가져갔다거나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몰래 훔쳐갔다는 주장은 설득력이 없다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77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DF5276-E457-4B5F-AACA-2217EA68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285750"/>
            <a:ext cx="11425150" cy="80124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sz="4000" b="1" dirty="0"/>
              <a:t>제자들이 지어낸 이야기다</a:t>
            </a:r>
            <a:r>
              <a:rPr lang="en-US" altLang="ko-KR" sz="4000" b="1" dirty="0"/>
              <a:t>.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45E3CE-0DA0-486A-A79E-E98DD0E8F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901" y="1390650"/>
            <a:ext cx="5021774" cy="49434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ko-KR" altLang="en-US" sz="22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부활하신 예수님을 본 사람들 </a:t>
            </a:r>
            <a:endParaRPr lang="en-US" altLang="ko-KR" sz="22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b="1" dirty="0" err="1">
                <a:solidFill>
                  <a:schemeClr val="accent2">
                    <a:lumMod val="75000"/>
                  </a:schemeClr>
                </a:solidFill>
              </a:rPr>
              <a:t>막달라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 마리아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</a:rPr>
              <a:t>막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16:9),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무덤에서 되돌아오는 여인들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</a:rPr>
              <a:t>마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28:9-10)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b="1" dirty="0"/>
              <a:t>베드로</a:t>
            </a:r>
            <a:r>
              <a:rPr lang="en-US" altLang="ko-KR" dirty="0"/>
              <a:t>(</a:t>
            </a:r>
            <a:r>
              <a:rPr lang="ko-KR" altLang="en-US" dirty="0" err="1"/>
              <a:t>눅</a:t>
            </a:r>
            <a:r>
              <a:rPr lang="en-US" altLang="ko-KR" dirty="0"/>
              <a:t>24:34,</a:t>
            </a:r>
            <a:r>
              <a:rPr lang="ko-KR" altLang="en-US" dirty="0"/>
              <a:t>고전</a:t>
            </a:r>
            <a:r>
              <a:rPr lang="en-US" altLang="ko-KR" dirty="0"/>
              <a:t>15:5)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b="1" dirty="0" err="1"/>
              <a:t>엠마오로</a:t>
            </a:r>
            <a:r>
              <a:rPr lang="ko-KR" altLang="en-US" b="1" dirty="0"/>
              <a:t> 가는 제자들</a:t>
            </a:r>
            <a:r>
              <a:rPr lang="en-US" altLang="ko-KR" dirty="0"/>
              <a:t>(</a:t>
            </a:r>
            <a:r>
              <a:rPr lang="ko-KR" altLang="en-US" dirty="0" err="1"/>
              <a:t>눅</a:t>
            </a:r>
            <a:r>
              <a:rPr lang="en-US" altLang="ko-KR" dirty="0"/>
              <a:t>24:13-33)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b="1" dirty="0"/>
              <a:t>제자들</a:t>
            </a:r>
            <a:r>
              <a:rPr lang="en-US" altLang="ko-KR" dirty="0"/>
              <a:t>(</a:t>
            </a:r>
            <a:r>
              <a:rPr lang="ko-KR" altLang="en-US" dirty="0" err="1"/>
              <a:t>눅</a:t>
            </a:r>
            <a:r>
              <a:rPr lang="en-US" altLang="ko-KR" dirty="0"/>
              <a:t>24:36),  </a:t>
            </a:r>
            <a:r>
              <a:rPr lang="ko-KR" altLang="en-US" b="1" dirty="0"/>
              <a:t>도마</a:t>
            </a:r>
            <a:r>
              <a:rPr lang="en-US" altLang="ko-KR" dirty="0"/>
              <a:t>(</a:t>
            </a:r>
            <a:r>
              <a:rPr lang="ko-KR" altLang="en-US" dirty="0"/>
              <a:t>요</a:t>
            </a:r>
            <a:r>
              <a:rPr lang="en-US" altLang="ko-KR" dirty="0"/>
              <a:t>20:26)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b="1" dirty="0" err="1"/>
              <a:t>디베랴</a:t>
            </a:r>
            <a:r>
              <a:rPr lang="ko-KR" altLang="en-US" b="1" dirty="0"/>
              <a:t> 바닷가의 일곱제자들</a:t>
            </a:r>
            <a:r>
              <a:rPr lang="en-US" altLang="ko-KR" dirty="0"/>
              <a:t>(</a:t>
            </a:r>
            <a:r>
              <a:rPr lang="ko-KR" altLang="en-US" dirty="0"/>
              <a:t>요</a:t>
            </a:r>
            <a:r>
              <a:rPr lang="en-US" altLang="ko-KR" dirty="0"/>
              <a:t>21:1-23),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b="1" dirty="0"/>
              <a:t>갈릴리산 </a:t>
            </a:r>
            <a:r>
              <a:rPr lang="en-US" altLang="ko-KR" b="1" dirty="0"/>
              <a:t>500</a:t>
            </a:r>
            <a:r>
              <a:rPr lang="ko-KR" altLang="en-US" b="1" dirty="0"/>
              <a:t>여 형제들</a:t>
            </a:r>
            <a:r>
              <a:rPr lang="en-US" altLang="ko-KR" dirty="0"/>
              <a:t>(</a:t>
            </a:r>
            <a:r>
              <a:rPr lang="ko-KR" altLang="en-US" dirty="0"/>
              <a:t>고전</a:t>
            </a:r>
            <a:r>
              <a:rPr lang="en-US" altLang="ko-KR" dirty="0"/>
              <a:t>15:6)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b="1" dirty="0"/>
              <a:t>야고보</a:t>
            </a:r>
            <a:r>
              <a:rPr lang="en-US" altLang="ko-KR" dirty="0"/>
              <a:t>(</a:t>
            </a:r>
            <a:r>
              <a:rPr lang="ko-KR" altLang="en-US" dirty="0"/>
              <a:t>고전</a:t>
            </a:r>
            <a:r>
              <a:rPr lang="en-US" altLang="ko-KR" dirty="0"/>
              <a:t>15:7), </a:t>
            </a:r>
            <a:r>
              <a:rPr lang="ko-KR" altLang="en-US" b="1" dirty="0"/>
              <a:t>열한 제자</a:t>
            </a:r>
            <a:r>
              <a:rPr lang="en-US" altLang="ko-KR" dirty="0"/>
              <a:t>(</a:t>
            </a:r>
            <a:r>
              <a:rPr lang="ko-KR" altLang="en-US" dirty="0"/>
              <a:t>마</a:t>
            </a:r>
            <a:r>
              <a:rPr lang="en-US" altLang="ko-KR" dirty="0"/>
              <a:t>28:16-20</a:t>
            </a:r>
            <a:r>
              <a:rPr lang="ko-KR" altLang="en-US" dirty="0"/>
              <a:t>등</a:t>
            </a:r>
            <a:r>
              <a:rPr lang="en-US" altLang="ko-KR" dirty="0"/>
              <a:t>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b="1" dirty="0"/>
              <a:t>승천하실 때 사도들</a:t>
            </a:r>
            <a:r>
              <a:rPr lang="en-US" altLang="ko-KR" dirty="0"/>
              <a:t>(</a:t>
            </a:r>
            <a:r>
              <a:rPr lang="ko-KR" altLang="en-US" dirty="0"/>
              <a:t>행</a:t>
            </a:r>
            <a:r>
              <a:rPr lang="en-US" altLang="ko-KR" dirty="0"/>
              <a:t>1:3-12),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b="1" dirty="0"/>
              <a:t>바울</a:t>
            </a:r>
            <a:r>
              <a:rPr lang="en-US" altLang="ko-KR" dirty="0"/>
              <a:t>(</a:t>
            </a:r>
            <a:r>
              <a:rPr lang="ko-KR" altLang="en-US" dirty="0"/>
              <a:t>행</a:t>
            </a:r>
            <a:r>
              <a:rPr lang="en-US" altLang="ko-KR" dirty="0"/>
              <a:t>9:3-6, </a:t>
            </a:r>
            <a:r>
              <a:rPr lang="ko-KR" altLang="en-US" dirty="0"/>
              <a:t>고전</a:t>
            </a:r>
            <a:r>
              <a:rPr lang="en-US" altLang="ko-KR" dirty="0"/>
              <a:t>15:8), </a:t>
            </a:r>
            <a:r>
              <a:rPr lang="ko-KR" altLang="en-US" b="1" dirty="0" err="1"/>
              <a:t>스데반</a:t>
            </a:r>
            <a:r>
              <a:rPr lang="en-US" altLang="ko-KR" dirty="0"/>
              <a:t>(</a:t>
            </a:r>
            <a:r>
              <a:rPr lang="ko-KR" altLang="en-US" dirty="0"/>
              <a:t>행</a:t>
            </a:r>
            <a:r>
              <a:rPr lang="en-US" altLang="ko-KR" dirty="0"/>
              <a:t>7:55),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b="1" dirty="0" err="1"/>
              <a:t>밧모섬의</a:t>
            </a:r>
            <a:r>
              <a:rPr lang="ko-KR" altLang="en-US" b="1" dirty="0"/>
              <a:t> 요한</a:t>
            </a:r>
            <a:r>
              <a:rPr lang="en-US" altLang="ko-KR" dirty="0"/>
              <a:t>(</a:t>
            </a:r>
            <a:r>
              <a:rPr lang="ko-KR" altLang="en-US" dirty="0"/>
              <a:t>계</a:t>
            </a:r>
            <a:r>
              <a:rPr lang="en-US" altLang="ko-KR" dirty="0"/>
              <a:t>1:10-19) 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F36373F-B439-4E41-A681-CB2FB81E85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 dirty="0"/>
          </a:p>
        </p:txBody>
      </p:sp>
      <p:graphicFrame>
        <p:nvGraphicFramePr>
          <p:cNvPr id="7" name="내용 개체 틀 5">
            <a:extLst>
              <a:ext uri="{FF2B5EF4-FFF2-40B4-BE49-F238E27FC236}">
                <a16:creationId xmlns:a16="http://schemas.microsoft.com/office/drawing/2014/main" id="{DE6A1A9A-57F7-45EF-B937-412E70A714AA}"/>
              </a:ext>
            </a:extLst>
          </p:cNvPr>
          <p:cNvGraphicFramePr>
            <a:graphicFrameLocks/>
          </p:cNvGraphicFramePr>
          <p:nvPr/>
        </p:nvGraphicFramePr>
        <p:xfrm>
          <a:off x="5400674" y="1682436"/>
          <a:ext cx="6292502" cy="4782285"/>
        </p:xfrm>
        <a:graphic>
          <a:graphicData uri="http://schemas.openxmlformats.org/drawingml/2006/table">
            <a:tbl>
              <a:tblPr firstRow="1" bandRow="1"/>
              <a:tblGrid>
                <a:gridCol w="1473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252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 dirty="0"/>
                        <a:t>제자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 dirty="0"/>
                        <a:t>장소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 dirty="0"/>
                        <a:t>죽음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6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베드로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로마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십자가에 거꾸로 달림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안드레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그리스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십자가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2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 err="1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바돌로매</a:t>
                      </a: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아르메니아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가죽이 벗겨지도록 채찍질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야고보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예루살렘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죽기까지 </a:t>
                      </a:r>
                      <a:r>
                        <a:rPr lang="ko-KR" altLang="en-US" sz="1800" b="1" dirty="0" err="1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매질당함</a:t>
                      </a:r>
                      <a:endParaRPr lang="ko-KR" altLang="en-US" sz="1800" b="1" dirty="0">
                        <a:latin typeface="HY나무B" panose="02030600000101010101" pitchFamily="18" charset="-127"/>
                        <a:ea typeface="HY나무B" panose="02030600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요한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 err="1">
                          <a:latin typeface="+mj-ea"/>
                          <a:ea typeface="+mj-ea"/>
                        </a:rPr>
                        <a:t>밧모섬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유배당함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누가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그리스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교수형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마가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이집트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말에 끌려다니다 죽음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마태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 err="1">
                          <a:latin typeface="+mj-ea"/>
                          <a:ea typeface="+mj-ea"/>
                        </a:rPr>
                        <a:t>에디오피아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칼에 맞아 죽음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 err="1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맛디아</a:t>
                      </a: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예루살렘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돌에 맞고 참수형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 err="1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빌립</a:t>
                      </a: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 err="1">
                          <a:latin typeface="+mj-ea"/>
                          <a:ea typeface="+mj-ea"/>
                        </a:rPr>
                        <a:t>프리지아</a:t>
                      </a: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십자가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도마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인도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창에 찔려 죽음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800" b="1" dirty="0"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바울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로마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800" b="1" dirty="0">
                          <a:latin typeface="HY나무B" panose="02030600000101010101" pitchFamily="18" charset="-127"/>
                          <a:ea typeface="HY나무B" panose="02030600000101010101" pitchFamily="18" charset="-127"/>
                        </a:rPr>
                        <a:t>참수형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0AFCCE0-6128-4B0F-879F-6AC98755B0C2}"/>
              </a:ext>
            </a:extLst>
          </p:cNvPr>
          <p:cNvSpPr txBox="1"/>
          <p:nvPr/>
        </p:nvSpPr>
        <p:spPr>
          <a:xfrm>
            <a:off x="5400674" y="1173146"/>
            <a:ext cx="632460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부활을 증언한 제자들의 죽음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2FD11-9BC1-403F-BD61-8EA1D72BFA9C}"/>
              </a:ext>
            </a:extLst>
          </p:cNvPr>
          <p:cNvSpPr txBox="1"/>
          <p:nvPr/>
        </p:nvSpPr>
        <p:spPr>
          <a:xfrm>
            <a:off x="495300" y="1122417"/>
            <a:ext cx="11499338" cy="3711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답변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수많은 목격자들이 있고 그들이 공모하여 같은 이야기를 지어낼 수 없다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제자들은 증거하면 죽을 것이 뻔한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부활 이야기를 지어내어 말하지 않았다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그들은 예수님의 부활하신 모습을 보았고 자신들의 부활을 믿어 의심치 않았다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부활을 기록한 성경은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2000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동안 사라지지 않았고 베스트셀러다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25ADED15-4943-4243-91A6-37A0BE187BD2}"/>
              </a:ext>
            </a:extLst>
          </p:cNvPr>
          <p:cNvSpPr txBox="1">
            <a:spLocks/>
          </p:cNvSpPr>
          <p:nvPr/>
        </p:nvSpPr>
        <p:spPr>
          <a:xfrm>
            <a:off x="495299" y="1682436"/>
            <a:ext cx="11499339" cy="34824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6000" b="1" dirty="0"/>
          </a:p>
          <a:p>
            <a:pPr algn="ctr">
              <a:lnSpc>
                <a:spcPct val="120000"/>
              </a:lnSpc>
            </a:pPr>
            <a:r>
              <a:rPr lang="ko-KR" altLang="en-US" sz="6600" b="1" dirty="0"/>
              <a:t>결론</a:t>
            </a:r>
            <a:r>
              <a:rPr lang="en-US" altLang="ko-KR" sz="6600" b="1" dirty="0"/>
              <a:t>: </a:t>
            </a:r>
            <a:r>
              <a:rPr lang="ko-KR" altLang="en-US" sz="6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부활은 하나님께서 하신 </a:t>
            </a:r>
            <a:br>
              <a:rPr lang="en-US" altLang="ko-KR" sz="6600" dirty="0"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r>
              <a:rPr lang="ko-KR" altLang="en-US" sz="6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역사적 사실이다</a:t>
            </a:r>
            <a:r>
              <a:rPr lang="en-US" altLang="ko-KR" sz="6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</a:p>
          <a:p>
            <a:pPr algn="ctr"/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090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9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972" y="397519"/>
            <a:ext cx="8518721" cy="67246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4000" dirty="0">
                <a:latin typeface="휴먼둥근헤드라인" panose="02030504000101010101" pitchFamily="18" charset="-127"/>
                <a:ea typeface="HY나무B" panose="02030600000101010101"/>
              </a:rPr>
              <a:t> </a:t>
            </a:r>
            <a:r>
              <a:rPr lang="ko-K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하나님 말씀은 영적 찰흙이 아니다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FF37CA9-7610-4101-913E-E257377B1AFB}"/>
              </a:ext>
            </a:extLst>
          </p:cNvPr>
          <p:cNvSpPr txBox="1">
            <a:spLocks/>
          </p:cNvSpPr>
          <p:nvPr/>
        </p:nvSpPr>
        <p:spPr>
          <a:xfrm>
            <a:off x="487166" y="500300"/>
            <a:ext cx="1788895" cy="55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해석원리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2" name="Picture 2" descr="2020 취미생활 추천 :: 도자기 원데이클래스(가격/후기) : 네이버 포스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57" y="1142292"/>
            <a:ext cx="9533299" cy="5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59907" y="1144874"/>
            <a:ext cx="5376793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문자적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객관적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해석원칙을 무시할 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B519D-22D8-49DD-B8A4-2C1B38DA9036}"/>
              </a:ext>
            </a:extLst>
          </p:cNvPr>
          <p:cNvSpPr txBox="1"/>
          <p:nvPr/>
        </p:nvSpPr>
        <p:spPr>
          <a:xfrm>
            <a:off x="4871567" y="4827000"/>
            <a:ext cx="2497954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하나님 말씀</a:t>
            </a:r>
          </a:p>
        </p:txBody>
      </p:sp>
      <p:sp>
        <p:nvSpPr>
          <p:cNvPr id="4" name="타원형 설명선 3"/>
          <p:cNvSpPr/>
          <p:nvPr/>
        </p:nvSpPr>
        <p:spPr>
          <a:xfrm>
            <a:off x="7659232" y="1236396"/>
            <a:ext cx="2571184" cy="2575901"/>
          </a:xfrm>
          <a:prstGeom prst="wedgeEllipseCallout">
            <a:avLst>
              <a:gd name="adj1" fmla="val -73709"/>
              <a:gd name="adj2" fmla="val -1160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5410" y="130939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생각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2653" y="16416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사상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57375" y="15567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편견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6436" y="20230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선입견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2053" y="16885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철학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87784" y="1957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세계관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61016" y="23729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프레임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65854" y="27834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색안경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13910" y="245514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전통</a:t>
            </a:r>
            <a:r>
              <a:rPr lang="en-US" altLang="ko-KR" b="1" dirty="0"/>
              <a:t>(</a:t>
            </a:r>
            <a:r>
              <a:rPr lang="ko-KR" altLang="en-US" b="1" dirty="0"/>
              <a:t>유전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952095" y="29730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경험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75068" y="31817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상황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51999" y="33423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환경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63458" y="20654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옛사람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14685" y="29895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육신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02053" y="2156791"/>
            <a:ext cx="797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자아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6C11B-5C95-4E47-8237-EEF79F2BDA40}"/>
              </a:ext>
            </a:extLst>
          </p:cNvPr>
          <p:cNvSpPr txBox="1"/>
          <p:nvPr/>
        </p:nvSpPr>
        <p:spPr>
          <a:xfrm>
            <a:off x="1386499" y="1750753"/>
            <a:ext cx="3525496" cy="452431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말씀 찰흙을 떼었다 붙였다</a:t>
            </a:r>
            <a:r>
              <a:rPr lang="en-US" altLang="ko-KR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선한 의도로</a:t>
            </a:r>
            <a:r>
              <a:rPr lang="en-US" altLang="ko-KR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)…</a:t>
            </a:r>
          </a:p>
          <a:p>
            <a:endParaRPr lang="en-US" altLang="ko-KR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b="1" dirty="0"/>
              <a:t>영해</a:t>
            </a:r>
            <a:r>
              <a:rPr lang="en-US" altLang="ko-KR" b="1" dirty="0"/>
              <a:t>(</a:t>
            </a:r>
            <a:r>
              <a:rPr lang="ko-KR" altLang="en-US" b="1" dirty="0" err="1"/>
              <a:t>알레고리화</a:t>
            </a:r>
            <a:r>
              <a:rPr lang="en-US" altLang="ko-KR" b="1" dirty="0"/>
              <a:t>), </a:t>
            </a:r>
            <a:r>
              <a:rPr lang="ko-KR" altLang="en-US" b="1" dirty="0"/>
              <a:t>주관적 해석</a:t>
            </a:r>
            <a:endParaRPr lang="en-US" altLang="ko-KR" b="1" dirty="0"/>
          </a:p>
          <a:p>
            <a:r>
              <a:rPr lang="ko-KR" altLang="en-US" b="1" dirty="0"/>
              <a:t>포스트모더니즘적 해석</a:t>
            </a:r>
            <a:endParaRPr lang="en-US" altLang="ko-KR" b="1" dirty="0"/>
          </a:p>
          <a:p>
            <a:r>
              <a:rPr lang="ko-KR" altLang="en-US" b="1" dirty="0"/>
              <a:t>각자 다른 해석</a:t>
            </a:r>
            <a:endParaRPr lang="en-US" altLang="ko-KR" b="1" dirty="0"/>
          </a:p>
          <a:p>
            <a:r>
              <a:rPr lang="ko-KR" altLang="en-US" b="1" dirty="0"/>
              <a:t>각자 다른 분별</a:t>
            </a:r>
            <a:endParaRPr lang="en-US" altLang="ko-KR" b="1" dirty="0"/>
          </a:p>
          <a:p>
            <a:r>
              <a:rPr lang="ko-KR" altLang="en-US" b="1" dirty="0"/>
              <a:t>교제 불가 </a:t>
            </a:r>
            <a:r>
              <a:rPr lang="en-US" altLang="ko-KR" b="1" dirty="0"/>
              <a:t>,</a:t>
            </a:r>
            <a:r>
              <a:rPr lang="ko-KR" altLang="en-US" b="1" dirty="0"/>
              <a:t>연합불가</a:t>
            </a:r>
            <a:endParaRPr lang="en-US" altLang="ko-KR" b="1" dirty="0"/>
          </a:p>
          <a:p>
            <a:r>
              <a:rPr lang="ko-KR" altLang="en-US" b="1" dirty="0"/>
              <a:t>말씀을 사람의 우물에 가둠 </a:t>
            </a:r>
            <a:endParaRPr lang="en-US" altLang="ko-KR" b="1" dirty="0"/>
          </a:p>
          <a:p>
            <a:r>
              <a:rPr lang="ko-KR" altLang="en-US" b="1" dirty="0"/>
              <a:t>치우침</a:t>
            </a:r>
            <a:r>
              <a:rPr lang="en-US" altLang="ko-KR" b="1" dirty="0"/>
              <a:t>, </a:t>
            </a:r>
            <a:r>
              <a:rPr lang="ko-KR" altLang="en-US" b="1" dirty="0"/>
              <a:t>기울어짐</a:t>
            </a:r>
            <a:endParaRPr lang="en-US" altLang="ko-KR" b="1" dirty="0"/>
          </a:p>
          <a:p>
            <a:r>
              <a:rPr lang="ko-KR" altLang="en-US" b="1" dirty="0"/>
              <a:t>상황 대입</a:t>
            </a:r>
            <a:r>
              <a:rPr lang="en-US" altLang="ko-KR" b="1" dirty="0"/>
              <a:t>,</a:t>
            </a:r>
            <a:r>
              <a:rPr lang="ko-KR" altLang="en-US" b="1" dirty="0"/>
              <a:t> 아전인수</a:t>
            </a:r>
            <a:endParaRPr lang="en-US" altLang="ko-KR" b="1" dirty="0"/>
          </a:p>
          <a:p>
            <a:r>
              <a:rPr lang="ko-KR" altLang="en-US" b="1" dirty="0"/>
              <a:t>자기 생각을 말씀으로 주장</a:t>
            </a:r>
            <a:endParaRPr lang="en-US" altLang="ko-KR" b="1" dirty="0"/>
          </a:p>
          <a:p>
            <a:r>
              <a:rPr lang="ko-KR" altLang="en-US" b="1" dirty="0"/>
              <a:t>말씀을 자기의의 도구로 사용</a:t>
            </a:r>
            <a:endParaRPr lang="en-US" altLang="ko-KR" b="1" dirty="0"/>
          </a:p>
          <a:p>
            <a:r>
              <a:rPr lang="ko-KR" altLang="en-US" b="1" dirty="0"/>
              <a:t>말씀이 아닌 사람에 주목</a:t>
            </a:r>
            <a:endParaRPr lang="en-US" altLang="ko-KR" b="1" dirty="0"/>
          </a:p>
          <a:p>
            <a:r>
              <a:rPr lang="ko-KR" altLang="en-US" b="1" dirty="0"/>
              <a:t>교리 만들기</a:t>
            </a:r>
            <a:r>
              <a:rPr lang="en-US" altLang="ko-KR" b="1" dirty="0"/>
              <a:t>, </a:t>
            </a:r>
            <a:r>
              <a:rPr lang="ko-KR" altLang="en-US" b="1" dirty="0"/>
              <a:t>모임</a:t>
            </a:r>
            <a:r>
              <a:rPr lang="en-US" altLang="ko-KR" b="1" dirty="0"/>
              <a:t>, </a:t>
            </a:r>
            <a:r>
              <a:rPr lang="ko-KR" altLang="en-US" b="1" dirty="0"/>
              <a:t>분리</a:t>
            </a:r>
            <a:endParaRPr lang="en-US" altLang="ko-KR" b="1" dirty="0"/>
          </a:p>
          <a:p>
            <a:r>
              <a:rPr lang="ko-KR" altLang="en-US" b="1" dirty="0"/>
              <a:t>이단 구덩이</a:t>
            </a:r>
            <a:endParaRPr lang="en-US" altLang="ko-K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01121" y="12605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무지</a:t>
            </a:r>
          </a:p>
        </p:txBody>
      </p:sp>
    </p:spTree>
    <p:extLst>
      <p:ext uri="{BB962C8B-B14F-4D97-AF65-F5344CB8AC3E}">
        <p14:creationId xmlns:p14="http://schemas.microsoft.com/office/powerpoint/2010/main" val="34004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 animBg="1"/>
      <p:bldP spid="6" grpId="0"/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30" grpId="0"/>
      <p:bldP spid="2" grpId="0" build="p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972" y="358844"/>
            <a:ext cx="8518721" cy="7111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4000" dirty="0">
                <a:latin typeface="휴먼둥근헤드라인" panose="02030504000101010101" pitchFamily="18" charset="-127"/>
                <a:ea typeface="HY나무B" panose="02030600000101010101"/>
              </a:rPr>
              <a:t> </a:t>
            </a:r>
            <a:r>
              <a:rPr lang="ko-K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하나님 말씀은 영적 찰흙이 아니다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FF37CA9-7610-4101-913E-E257377B1AFB}"/>
              </a:ext>
            </a:extLst>
          </p:cNvPr>
          <p:cNvSpPr txBox="1">
            <a:spLocks/>
          </p:cNvSpPr>
          <p:nvPr/>
        </p:nvSpPr>
        <p:spPr>
          <a:xfrm>
            <a:off x="487166" y="358844"/>
            <a:ext cx="1788895" cy="695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해석원리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2" name="Picture 2" descr="2020 취미생활 추천 :: 도자기 원데이클래스(가격/후기) : 네이버 포스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4" y="1211992"/>
            <a:ext cx="9882282" cy="5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7B519D-22D8-49DD-B8A4-2C1B38DA9036}"/>
              </a:ext>
            </a:extLst>
          </p:cNvPr>
          <p:cNvSpPr txBox="1"/>
          <p:nvPr/>
        </p:nvSpPr>
        <p:spPr>
          <a:xfrm>
            <a:off x="4099104" y="1908519"/>
            <a:ext cx="3573572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하나님 말씀</a:t>
            </a:r>
          </a:p>
        </p:txBody>
      </p:sp>
      <p:sp>
        <p:nvSpPr>
          <p:cNvPr id="4" name="타원형 설명선 3"/>
          <p:cNvSpPr/>
          <p:nvPr/>
        </p:nvSpPr>
        <p:spPr>
          <a:xfrm>
            <a:off x="4663891" y="4245475"/>
            <a:ext cx="2427268" cy="2095689"/>
          </a:xfrm>
          <a:prstGeom prst="wedgeEllipseCallout">
            <a:avLst>
              <a:gd name="adj1" fmla="val -2778"/>
              <a:gd name="adj2" fmla="val -5084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7380" y="42515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생각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3545" y="44060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사상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4392" y="4505481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편견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1668" y="472457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선입견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05721" y="45911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철학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76483" y="47604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세계관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5008" y="50612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프레임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45242" y="52924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색안경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69905" y="508819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전통</a:t>
            </a:r>
            <a:r>
              <a:rPr lang="en-US" altLang="ko-KR" b="1" dirty="0"/>
              <a:t>(</a:t>
            </a:r>
            <a:r>
              <a:rPr lang="ko-KR" altLang="en-US" b="1" dirty="0"/>
              <a:t>유전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34048" y="54595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경험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31934" y="56358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상황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2389" y="58799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환경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23061" y="48763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옛사람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64742" y="56015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육신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40347" y="5060518"/>
            <a:ext cx="6623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</a:rPr>
              <a:t>자아</a:t>
            </a:r>
            <a:r>
              <a:rPr lang="en-US" altLang="ko-KR" sz="1400" b="1" dirty="0">
                <a:solidFill>
                  <a:schemeClr val="bg1"/>
                </a:solidFill>
              </a:rPr>
              <a:t>)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1644" y="1212978"/>
            <a:ext cx="5082653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문자적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객관적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해석원칙을 따를 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1073" y="1925413"/>
            <a:ext cx="2644910" cy="261610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이스라엘 족속아 진흙이 토기장이의 손에 있음 같이 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너희가 내 손에 있느니라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렘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18:6) </a:t>
            </a:r>
          </a:p>
          <a:p>
            <a:pPr algn="ctr"/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5309" y="1951843"/>
            <a:ext cx="3088617" cy="33844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우리의 싸우는 무기는 육신에 속한 것이 아니요 오직 어떤 견고한 진도 무너뜨리는 하나님의 능력이라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모든 이론을 무너뜨리며</a:t>
            </a:r>
          </a:p>
          <a:p>
            <a:pPr algn="ctr">
              <a:lnSpc>
                <a:spcPct val="120000"/>
              </a:lnSpc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 아는 것을 대적하여 높아진 것을 다 무너뜨리고 모든 생각을 사로잡아 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그리스도에게 복종하게 하니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고후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10:4-5)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CD051-DE78-44EC-AF55-5174388119FF}"/>
              </a:ext>
            </a:extLst>
          </p:cNvPr>
          <p:cNvSpPr txBox="1"/>
          <p:nvPr/>
        </p:nvSpPr>
        <p:spPr>
          <a:xfrm>
            <a:off x="4645152" y="4918779"/>
            <a:ext cx="2427268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그리스도의 형상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갈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4:19)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6EAED-B014-48EB-BE57-BCD15908FD1C}"/>
              </a:ext>
            </a:extLst>
          </p:cNvPr>
          <p:cNvSpPr txBox="1"/>
          <p:nvPr/>
        </p:nvSpPr>
        <p:spPr>
          <a:xfrm>
            <a:off x="4201603" y="2434761"/>
            <a:ext cx="3368574" cy="172245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 여호와가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말하노라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 말이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불같지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아니하냐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반석을 쳐서 부스러뜨리는 방망이 같지 아니하냐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렘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23:29)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8389" y="42506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무지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0475" y="5706983"/>
            <a:ext cx="1364476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아미체" panose="02030504000101010101" pitchFamily="18" charset="-127"/>
                <a:ea typeface="휴먼아미체" panose="02030504000101010101" pitchFamily="18" charset="-127"/>
              </a:rPr>
              <a:t>교제와 연합</a:t>
            </a:r>
          </a:p>
        </p:txBody>
      </p:sp>
    </p:spTree>
    <p:extLst>
      <p:ext uri="{BB962C8B-B14F-4D97-AF65-F5344CB8AC3E}">
        <p14:creationId xmlns:p14="http://schemas.microsoft.com/office/powerpoint/2010/main" val="41516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6" grpId="0"/>
      <p:bldP spid="6" grpId="1"/>
      <p:bldP spid="8" grpId="0"/>
      <p:bldP spid="8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5" grpId="2"/>
      <p:bldP spid="27" grpId="0"/>
      <p:bldP spid="27" grpId="1"/>
      <p:bldP spid="30" grpId="0"/>
      <p:bldP spid="30" grpId="1"/>
      <p:bldP spid="32" grpId="0" animBg="1"/>
      <p:bldP spid="2" grpId="0" animBg="1"/>
      <p:bldP spid="7" grpId="0" animBg="1"/>
      <p:bldP spid="9" grpId="0" animBg="1"/>
      <p:bldP spid="10" grpId="0" animBg="1"/>
      <p:bldP spid="11" grpId="0"/>
      <p:bldP spid="11" grpId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427" y="218809"/>
            <a:ext cx="10253870" cy="49052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tabLst>
                <a:tab pos="3319463" algn="l"/>
              </a:tabLst>
            </a:pPr>
            <a:r>
              <a:rPr lang="ko-KR" altLang="en-US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이야기꾼 마가 </a:t>
            </a:r>
            <a:r>
              <a:rPr lang="en-US" altLang="ko-KR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32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 </a:t>
            </a:r>
            <a:endParaRPr lang="ko-KR" altLang="en-US" sz="44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6E2769-61A9-44C0-9DA0-52CD6A03B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236" y="770639"/>
            <a:ext cx="5557981" cy="705678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2800" b="1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4000" b="1" dirty="0"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ko-KR" altLang="en-US" sz="4000" b="1" dirty="0">
                <a:latin typeface="HY강B" panose="02030600000101010101" pitchFamily="18" charset="-127"/>
                <a:ea typeface="HY강B" panose="02030600000101010101" pitchFamily="18" charset="-127"/>
              </a:rPr>
              <a:t>막의 드라마 </a:t>
            </a:r>
            <a:endParaRPr lang="en-US" altLang="ko-KR" sz="28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두루마리 모양: 가로로 말림 1">
            <a:extLst>
              <a:ext uri="{FF2B5EF4-FFF2-40B4-BE49-F238E27FC236}">
                <a16:creationId xmlns:a16="http://schemas.microsoft.com/office/drawing/2014/main" id="{5648E4CC-60CF-499B-B8D9-F39FA6F0FDC3}"/>
              </a:ext>
            </a:extLst>
          </p:cNvPr>
          <p:cNvSpPr/>
          <p:nvPr/>
        </p:nvSpPr>
        <p:spPr>
          <a:xfrm>
            <a:off x="935606" y="2279210"/>
            <a:ext cx="3692220" cy="459575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4000" b="1" dirty="0"/>
          </a:p>
          <a:p>
            <a:pPr algn="ctr"/>
            <a:endParaRPr lang="ko-KR" altLang="en-US" dirty="0"/>
          </a:p>
        </p:txBody>
      </p:sp>
      <p:sp>
        <p:nvSpPr>
          <p:cNvPr id="8" name="두루마리 모양: 가로로 말림 7">
            <a:extLst>
              <a:ext uri="{FF2B5EF4-FFF2-40B4-BE49-F238E27FC236}">
                <a16:creationId xmlns:a16="http://schemas.microsoft.com/office/drawing/2014/main" id="{9CAFC8B0-8BD6-43D9-9B0D-59FACC939E75}"/>
              </a:ext>
            </a:extLst>
          </p:cNvPr>
          <p:cNvSpPr/>
          <p:nvPr/>
        </p:nvSpPr>
        <p:spPr>
          <a:xfrm>
            <a:off x="4627825" y="1431234"/>
            <a:ext cx="3739737" cy="533731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b="1" dirty="0"/>
          </a:p>
        </p:txBody>
      </p:sp>
      <p:sp>
        <p:nvSpPr>
          <p:cNvPr id="9" name="두루마리 모양: 가로로 말림 8">
            <a:extLst>
              <a:ext uri="{FF2B5EF4-FFF2-40B4-BE49-F238E27FC236}">
                <a16:creationId xmlns:a16="http://schemas.microsoft.com/office/drawing/2014/main" id="{772A0891-4D59-47C5-AC1C-7392293566A6}"/>
              </a:ext>
            </a:extLst>
          </p:cNvPr>
          <p:cNvSpPr/>
          <p:nvPr/>
        </p:nvSpPr>
        <p:spPr>
          <a:xfrm>
            <a:off x="8367564" y="815752"/>
            <a:ext cx="3593889" cy="5952796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7CD8C-5892-4951-8416-5F238263081C}"/>
              </a:ext>
            </a:extLst>
          </p:cNvPr>
          <p:cNvSpPr txBox="1"/>
          <p:nvPr/>
        </p:nvSpPr>
        <p:spPr>
          <a:xfrm>
            <a:off x="1216216" y="2781213"/>
            <a:ext cx="2909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막</a:t>
            </a:r>
            <a:endParaRPr lang="en-US" altLang="ko-KR" sz="36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(1:1~8:21) 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</a:p>
          <a:p>
            <a:pPr algn="ctr"/>
            <a:endParaRPr lang="ko-KR" altLang="en-US" sz="36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B96FB-4A45-4E0C-B123-F5D5A92DEE33}"/>
              </a:ext>
            </a:extLst>
          </p:cNvPr>
          <p:cNvSpPr txBox="1"/>
          <p:nvPr/>
        </p:nvSpPr>
        <p:spPr>
          <a:xfrm>
            <a:off x="5376653" y="1963154"/>
            <a:ext cx="2214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2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막</a:t>
            </a:r>
            <a:endParaRPr lang="en-US" altLang="ko-KR" sz="32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(8:22-10:52)</a:t>
            </a:r>
            <a:endParaRPr lang="ko-KR" altLang="en-US" sz="2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09E9E0-523F-4BDA-8E7D-D6641A419E0C}"/>
              </a:ext>
            </a:extLst>
          </p:cNvPr>
          <p:cNvSpPr txBox="1"/>
          <p:nvPr/>
        </p:nvSpPr>
        <p:spPr>
          <a:xfrm>
            <a:off x="9239854" y="1517857"/>
            <a:ext cx="1645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막</a:t>
            </a:r>
            <a:endParaRPr lang="en-US" altLang="ko-KR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(11:1~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끝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48818-8461-4223-8607-2FE2D37DC994}"/>
              </a:ext>
            </a:extLst>
          </p:cNvPr>
          <p:cNvSpPr txBox="1"/>
          <p:nvPr/>
        </p:nvSpPr>
        <p:spPr>
          <a:xfrm>
            <a:off x="1101236" y="3930755"/>
            <a:ext cx="3139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이방의 갈릴리</a:t>
            </a:r>
            <a:endParaRPr lang="en-US" altLang="ko-KR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DA8516-7B94-4179-837C-6598D987A2B4}"/>
              </a:ext>
            </a:extLst>
          </p:cNvPr>
          <p:cNvSpPr txBox="1"/>
          <p:nvPr/>
        </p:nvSpPr>
        <p:spPr>
          <a:xfrm>
            <a:off x="5003206" y="2887975"/>
            <a:ext cx="29889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예루살렘 가는 길</a:t>
            </a:r>
            <a:endParaRPr lang="en-US" altLang="ko-KR" sz="28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28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십자가로 가는 길</a:t>
            </a:r>
          </a:p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18AD09-D96A-4AA2-AFBD-9DAA5BBA6E1D}"/>
              </a:ext>
            </a:extLst>
          </p:cNvPr>
          <p:cNvSpPr txBox="1"/>
          <p:nvPr/>
        </p:nvSpPr>
        <p:spPr>
          <a:xfrm>
            <a:off x="8935605" y="2908145"/>
            <a:ext cx="23207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1"/>
                </a:solidFill>
              </a:rPr>
              <a:t>예루살렘 </a:t>
            </a:r>
            <a:endParaRPr lang="en-US" altLang="ko-KR" sz="40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4000" b="1" dirty="0">
                <a:solidFill>
                  <a:schemeClr val="bg1"/>
                </a:solidFill>
              </a:rPr>
              <a:t>십자가</a:t>
            </a:r>
          </a:p>
          <a:p>
            <a:endParaRPr lang="ko-KR" altLang="en-US" dirty="0"/>
          </a:p>
        </p:txBody>
      </p:sp>
      <p:sp>
        <p:nvSpPr>
          <p:cNvPr id="17" name="두루마리 모양: 가로로 말림 16">
            <a:extLst>
              <a:ext uri="{FF2B5EF4-FFF2-40B4-BE49-F238E27FC236}">
                <a16:creationId xmlns:a16="http://schemas.microsoft.com/office/drawing/2014/main" id="{CB2F8FF0-0254-4619-AAF4-59EA6DD7B44B}"/>
              </a:ext>
            </a:extLst>
          </p:cNvPr>
          <p:cNvSpPr/>
          <p:nvPr/>
        </p:nvSpPr>
        <p:spPr>
          <a:xfrm>
            <a:off x="576469" y="1431234"/>
            <a:ext cx="3899065" cy="1456741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서막</a:t>
            </a:r>
            <a:r>
              <a:rPr lang="ko-KR" altLang="en-US" b="1" dirty="0"/>
              <a:t> </a:t>
            </a:r>
            <a:endParaRPr lang="en-US" altLang="ko-KR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en-US" altLang="ko-KR" sz="1600" dirty="0"/>
              <a:t>(1:1-1:13)</a:t>
            </a:r>
            <a:r>
              <a:rPr lang="ko-KR" altLang="en-US" sz="1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제목</a:t>
            </a:r>
            <a:r>
              <a:rPr lang="en-US" altLang="ko-KR" sz="1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배경</a:t>
            </a:r>
            <a:r>
              <a:rPr lang="en-US" altLang="ko-KR" sz="1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1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등장인물</a:t>
            </a:r>
            <a:endParaRPr lang="en-US" altLang="ko-KR" sz="1600" dirty="0"/>
          </a:p>
          <a:p>
            <a:pPr algn="ctr"/>
            <a:r>
              <a:rPr lang="en-US" altLang="ko-KR" b="1" i="0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b="1" i="0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하나님의 아들 </a:t>
            </a:r>
            <a:r>
              <a:rPr lang="ko-KR" altLang="en-US" b="1" i="0" u="none" strike="noStrike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예수</a:t>
            </a:r>
            <a:r>
              <a:rPr lang="ko-KR" altLang="en-US" b="1" i="0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ko-KR" altLang="en-US" b="1" i="0" u="none" strike="noStrike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그리스도</a:t>
            </a:r>
            <a:r>
              <a:rPr lang="ko-KR" altLang="en-US" b="1" i="0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의 복음의 시작</a:t>
            </a:r>
            <a:r>
              <a:rPr lang="en-US" altLang="ko-KR" b="1" i="0" dirty="0"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  <a:endParaRPr lang="ko-KR" altLang="en-US" b="1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87683-404A-4727-909D-8193CA0F3BD4}"/>
              </a:ext>
            </a:extLst>
          </p:cNvPr>
          <p:cNvSpPr txBox="1"/>
          <p:nvPr/>
        </p:nvSpPr>
        <p:spPr>
          <a:xfrm>
            <a:off x="4627826" y="3930755"/>
            <a:ext cx="3739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주는 </a:t>
            </a:r>
            <a:r>
              <a:rPr lang="ko-KR" altLang="en-US" b="1" i="0" u="none" strike="noStrike" dirty="0" err="1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그리스도</a:t>
            </a:r>
            <a:r>
              <a:rPr lang="ko-KR" altLang="en-US" b="1" i="0" dirty="0" err="1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시니이다</a:t>
            </a:r>
            <a:r>
              <a:rPr lang="en-US" altLang="ko-KR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</a:p>
          <a:p>
            <a:pPr algn="ctr"/>
            <a:endParaRPr lang="en-US" altLang="ko-KR" b="1" i="0" dirty="0"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죽임을 당하고 사흘 만에 살아나야 할 것을 비로소 그들에게 </a:t>
            </a:r>
            <a:r>
              <a:rPr lang="ko-KR" altLang="en-US" b="1" i="0" dirty="0" err="1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가르치시되</a:t>
            </a:r>
            <a:r>
              <a:rPr lang="en-US" altLang="ko-KR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</a:p>
          <a:p>
            <a:pPr algn="ctr"/>
            <a:endParaRPr lang="en-US" altLang="ko-KR" b="1" i="0" dirty="0"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en-US" altLang="ko-KR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  <a:r>
              <a:rPr lang="ko-KR" altLang="en-US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자기 십자가를 지고 나를 따를 </a:t>
            </a:r>
            <a:r>
              <a:rPr lang="ko-KR" altLang="en-US" b="1" i="0" dirty="0" err="1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것이니라</a:t>
            </a:r>
            <a:r>
              <a:rPr lang="en-US" altLang="ko-KR" b="1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  <a:endParaRPr lang="ko-KR" altLang="en-US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EB5D3B-946E-49C6-A728-2D4595518171}"/>
              </a:ext>
            </a:extLst>
          </p:cNvPr>
          <p:cNvSpPr txBox="1"/>
          <p:nvPr/>
        </p:nvSpPr>
        <p:spPr>
          <a:xfrm>
            <a:off x="8796130" y="4577086"/>
            <a:ext cx="3165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sz="2000" b="1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이 사람은 진실로 하나님의 </a:t>
            </a:r>
            <a:r>
              <a:rPr lang="ko-KR" altLang="en-US" sz="2000" b="1" i="0" dirty="0" err="1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아들이었도다</a:t>
            </a:r>
            <a:r>
              <a:rPr lang="en-US" altLang="ko-KR" sz="2000" b="1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” </a:t>
            </a:r>
            <a:endParaRPr lang="ko-KR" altLang="en-US" sz="2000" b="1" dirty="0">
              <a:solidFill>
                <a:schemeClr val="bg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058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484632"/>
            <a:ext cx="11111948" cy="7776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sz="4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마가복음 </a:t>
            </a:r>
            <a:r>
              <a:rPr lang="en-US" altLang="ko-KR" sz="4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r>
              <a:rPr lang="ko-KR" altLang="en-US" sz="4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 개요  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778C78-F777-44EA-AFB6-171AD5911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774" y="1636523"/>
            <a:ext cx="7941365" cy="443285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빈 무덤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~8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막달라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마리아에게 나타나심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(9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~11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 제자에게 나타나심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(12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~13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열 한 제자에게 나타나심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(14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~18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하늘로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올려지심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(19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~20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646845F-95E5-4351-A8BE-B328F91FC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61557" y="1604355"/>
            <a:ext cx="3638625" cy="4605251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60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000" b="1" dirty="0">
                <a:latin typeface="+mn-ea"/>
              </a:rPr>
              <a:t>부활</a:t>
            </a:r>
            <a:endParaRPr lang="en-US" altLang="ko-KR" sz="6000" b="1" dirty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6000" b="1" dirty="0">
                <a:latin typeface="+mn-ea"/>
              </a:rPr>
              <a:t>복음을 </a:t>
            </a:r>
            <a:endParaRPr lang="en-US" altLang="ko-KR" sz="6000" b="1" dirty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6000" b="1" dirty="0">
                <a:latin typeface="+mn-ea"/>
              </a:rPr>
              <a:t>전파하라 </a:t>
            </a:r>
            <a:endParaRPr lang="en-US" altLang="ko-KR" sz="6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03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3" y="297072"/>
            <a:ext cx="10982740" cy="88109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4000" dirty="0">
                <a:latin typeface="휴먼둥근헤드라인" panose="02030504000101010101" pitchFamily="18" charset="-127"/>
                <a:ea typeface="HY나무B" panose="02030600000101010101"/>
              </a:rPr>
              <a:t>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예수님 무덤으로 추정 </a:t>
            </a:r>
            <a:r>
              <a:rPr lang="en-US" altLang="ko-KR" sz="4000" dirty="0">
                <a:latin typeface="휴먼둥근헤드라인" panose="02030504000101010101" pitchFamily="18" charset="-127"/>
                <a:ea typeface="HY나무B" panose="02030600000101010101"/>
              </a:rPr>
              <a:t>(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garden tomb) </a:t>
            </a:r>
            <a:endParaRPr lang="ko-KR" altLang="en-US" sz="2800" dirty="0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791472C2-A230-4FCF-ADD5-A6900815A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7876" y="1510747"/>
            <a:ext cx="4720907" cy="47509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b="1" dirty="0"/>
              <a:t>요셉</a:t>
            </a:r>
            <a:r>
              <a:rPr lang="en-US" altLang="ko-KR" b="1" dirty="0"/>
              <a:t>(</a:t>
            </a:r>
            <a:r>
              <a:rPr lang="ko-KR" altLang="en-US" b="1" dirty="0"/>
              <a:t>부자</a:t>
            </a:r>
            <a:r>
              <a:rPr lang="en-US" altLang="ko-KR" b="1" dirty="0"/>
              <a:t>; </a:t>
            </a:r>
            <a:r>
              <a:rPr lang="ko-KR" altLang="en-US" b="1" dirty="0"/>
              <a:t>마</a:t>
            </a:r>
            <a:r>
              <a:rPr lang="en-US" altLang="ko-KR" b="1" dirty="0"/>
              <a:t>27:57)</a:t>
            </a:r>
            <a:r>
              <a:rPr lang="ko-KR" altLang="en-US" b="1" dirty="0"/>
              <a:t>이 </a:t>
            </a:r>
            <a:r>
              <a:rPr lang="ko-KR" altLang="en-US" b="1" dirty="0" err="1"/>
              <a:t>세마포를</a:t>
            </a:r>
            <a:r>
              <a:rPr lang="ko-KR" altLang="en-US" b="1" dirty="0"/>
              <a:t> 사서 예수를 </a:t>
            </a:r>
            <a:r>
              <a:rPr lang="ko-KR" altLang="en-US" b="1" dirty="0" err="1"/>
              <a:t>내려다가</a:t>
            </a:r>
            <a:r>
              <a:rPr lang="ko-KR" altLang="en-US" b="1" dirty="0"/>
              <a:t> 그것으로 싸서 바위 속에 판 무덤에 넣어 두고 돌을 굴려 무덤 문에 </a:t>
            </a:r>
            <a:r>
              <a:rPr lang="ko-KR" altLang="en-US" b="1" dirty="0" err="1"/>
              <a:t>놓으매</a:t>
            </a:r>
            <a:r>
              <a:rPr lang="ko-KR" altLang="en-US" b="1" dirty="0"/>
              <a:t> </a:t>
            </a:r>
            <a:r>
              <a:rPr lang="ko-KR" altLang="en-US" b="1" dirty="0" err="1"/>
              <a:t>막달라</a:t>
            </a:r>
            <a:r>
              <a:rPr lang="ko-KR" altLang="en-US" b="1" dirty="0"/>
              <a:t> 마리아와 </a:t>
            </a:r>
            <a:r>
              <a:rPr lang="ko-KR" altLang="en-US" b="1" dirty="0" err="1"/>
              <a:t>요세의</a:t>
            </a:r>
            <a:r>
              <a:rPr lang="ko-KR" altLang="en-US" b="1" dirty="0"/>
              <a:t> 어머니 마리아가 예수 둔 곳을 보더라</a:t>
            </a:r>
            <a:r>
              <a:rPr lang="en-US" altLang="ko-KR" b="1" dirty="0"/>
              <a:t>(</a:t>
            </a:r>
            <a:r>
              <a:rPr lang="ko-KR" altLang="en-US" b="1" dirty="0"/>
              <a:t>막</a:t>
            </a:r>
            <a:r>
              <a:rPr lang="en-US" altLang="ko-KR" b="1" dirty="0"/>
              <a:t>15:46-47)</a:t>
            </a:r>
          </a:p>
          <a:p>
            <a:pPr>
              <a:lnSpc>
                <a:spcPct val="120000"/>
              </a:lnSpc>
            </a:pPr>
            <a:r>
              <a:rPr lang="ko-KR" altLang="en-US" b="1" dirty="0">
                <a:hlinkClick r:id="rId3"/>
              </a:rPr>
              <a:t>이사야 </a:t>
            </a:r>
            <a:r>
              <a:rPr lang="en-US" altLang="ko-KR" b="1" dirty="0">
                <a:hlinkClick r:id="rId3"/>
              </a:rPr>
              <a:t>53:9</a:t>
            </a:r>
            <a:r>
              <a:rPr lang="ko-KR" altLang="en-US" b="1" dirty="0"/>
              <a:t>의 성취</a:t>
            </a:r>
            <a:br>
              <a:rPr lang="ko-KR" altLang="en-US" b="1" dirty="0"/>
            </a:br>
            <a:r>
              <a:rPr lang="ko-KR" altLang="en-US" b="1" dirty="0"/>
              <a:t>그는 강포를 행하지 아니하였고 그의 입에 거짓이 없었으나 그의 무덤이 악인들과 함께 있었으며 그가 죽은 후에 부자와 함께 </a:t>
            </a:r>
            <a:r>
              <a:rPr lang="ko-KR" altLang="en-US" b="1" dirty="0" err="1"/>
              <a:t>있었도다</a:t>
            </a:r>
            <a:endParaRPr lang="en-US" altLang="ko-KR" b="1" dirty="0"/>
          </a:p>
          <a:p>
            <a:pPr>
              <a:lnSpc>
                <a:spcPct val="12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참고</a:t>
            </a:r>
            <a:r>
              <a:rPr lang="ko-KR" altLang="en-US" b="1" dirty="0"/>
              <a:t> </a:t>
            </a:r>
            <a:r>
              <a:rPr lang="en-US" altLang="ko-KR" b="1" dirty="0"/>
              <a:t>– </a:t>
            </a:r>
            <a:r>
              <a:rPr lang="en-US" altLang="ko-KR" sz="1900" b="1" dirty="0"/>
              <a:t>“</a:t>
            </a:r>
            <a:r>
              <a:rPr lang="ko-KR" altLang="en-US" sz="1900" b="1" dirty="0" err="1"/>
              <a:t>열조에게로</a:t>
            </a:r>
            <a:r>
              <a:rPr lang="ko-KR" altLang="en-US" sz="1900" b="1" dirty="0"/>
              <a:t> 돌아가니</a:t>
            </a:r>
            <a:r>
              <a:rPr lang="en-US" altLang="ko-KR" sz="1900" b="1" dirty="0"/>
              <a:t>, </a:t>
            </a:r>
            <a:r>
              <a:rPr lang="ko-KR" altLang="en-US" sz="1900" b="1" dirty="0"/>
              <a:t>열조와 함께 </a:t>
            </a:r>
            <a:r>
              <a:rPr lang="ko-KR" altLang="en-US" sz="1900" b="1" dirty="0" err="1"/>
              <a:t>장사되고</a:t>
            </a:r>
            <a:r>
              <a:rPr lang="en-US" altLang="ko-KR" sz="1900" b="1" dirty="0"/>
              <a:t>, </a:t>
            </a:r>
            <a:r>
              <a:rPr lang="ko-KR" altLang="en-US" sz="1900" b="1" dirty="0"/>
              <a:t>열조들의 </a:t>
            </a:r>
            <a:r>
              <a:rPr lang="ko-KR" altLang="en-US" sz="1900" b="1" dirty="0" err="1"/>
              <a:t>묘실에</a:t>
            </a:r>
            <a:r>
              <a:rPr lang="ko-KR" altLang="en-US" sz="1900" b="1" dirty="0"/>
              <a:t> 누운 후에</a:t>
            </a:r>
            <a:r>
              <a:rPr lang="en-US" altLang="ko-KR" sz="1900" b="1" dirty="0"/>
              <a:t>..”    </a:t>
            </a:r>
            <a:r>
              <a:rPr lang="ko-KR" altLang="en-US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무덤</a:t>
            </a:r>
            <a:r>
              <a:rPr lang="en-US" altLang="ko-KR" sz="19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900" b="1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가족묘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endParaRPr lang="en-US" altLang="ko-KR" sz="1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/>
          </a:p>
        </p:txBody>
      </p:sp>
      <p:pic>
        <p:nvPicPr>
          <p:cNvPr id="1026" name="Picture 2" descr="Jesus is Not in the Tomb Because He has Risen">
            <a:extLst>
              <a:ext uri="{FF2B5EF4-FFF2-40B4-BE49-F238E27FC236}">
                <a16:creationId xmlns:a16="http://schemas.microsoft.com/office/drawing/2014/main" id="{1AE2A666-042D-473A-A5E0-08F0DB1964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3" y="1491632"/>
            <a:ext cx="6108594" cy="458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3" y="336828"/>
            <a:ext cx="10982740" cy="86580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4000" dirty="0">
                <a:latin typeface="휴먼둥근헤드라인" panose="02030504000101010101" pitchFamily="18" charset="-127"/>
                <a:ea typeface="HY나무B" panose="02030600000101010101"/>
              </a:rPr>
              <a:t>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여인들이 가장 먼저 무덤에</a:t>
            </a:r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간 이유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6E2769-61A9-44C0-9DA0-52CD6A03B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043" y="1381539"/>
            <a:ext cx="5532783" cy="53074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유대인의 장례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유대의 장례는 신명기에 따라 임종한지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안에 매장하는 것을 원칙으로 하였다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800" b="1" dirty="0"/>
              <a:t>사람이 만일 죽을 죄를 범하므로 네가 그를 죽여 나무 위에 달거든 그 시체를 나무 위에 밤새도록 두지 말고 </a:t>
            </a:r>
            <a:r>
              <a:rPr lang="ko-KR" altLang="en-US" sz="1800" b="1" u="sng" dirty="0">
                <a:solidFill>
                  <a:srgbClr val="0070C0"/>
                </a:solidFill>
              </a:rPr>
              <a:t>그 날에 장사하여 </a:t>
            </a:r>
            <a:r>
              <a:rPr lang="ko-KR" altLang="en-US" sz="1800" b="1" dirty="0"/>
              <a:t>네 하나님 여호와께서 </a:t>
            </a:r>
            <a:r>
              <a:rPr lang="ko-KR" altLang="en-US" sz="1800" b="1" dirty="0" err="1"/>
              <a:t>네게</a:t>
            </a:r>
            <a:r>
              <a:rPr lang="ko-KR" altLang="en-US" sz="1800" b="1" dirty="0"/>
              <a:t> 기업으로 주시는 땅을 더럽히지 말라 나무에 달린 자는 하나님께 저주를 </a:t>
            </a:r>
            <a:r>
              <a:rPr lang="ko-KR" altLang="en-US" sz="1800" b="1" dirty="0" err="1"/>
              <a:t>받았음이니라</a:t>
            </a:r>
            <a:r>
              <a:rPr lang="en-US" altLang="ko-KR" sz="1800" b="1" dirty="0"/>
              <a:t>(</a:t>
            </a:r>
            <a:r>
              <a:rPr lang="ko-KR" altLang="en-US" sz="1800" b="1" dirty="0"/>
              <a:t>신</a:t>
            </a:r>
            <a:r>
              <a:rPr lang="en-US" altLang="ko-KR" sz="1800" b="1" dirty="0"/>
              <a:t>21:22-23)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유대의 장례에서 시신에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향품을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바르는 것은 이집트의 장례 방식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창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50:2-3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야곱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처럼 시신에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향품을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넣어 부패를 방지하는 것이 아니었다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791472C2-A230-4FCF-ADD5-A6900815A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0434" y="1381539"/>
            <a:ext cx="5168349" cy="53074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1800" b="1" dirty="0"/>
              <a:t>…</a:t>
            </a:r>
            <a:r>
              <a:rPr lang="ko-KR" altLang="en-US" sz="1800" b="1" dirty="0"/>
              <a:t>아버지의 몸을 향으로 처리하게 </a:t>
            </a:r>
            <a:r>
              <a:rPr lang="ko-KR" altLang="en-US" sz="1800" b="1" dirty="0" err="1"/>
              <a:t>하매</a:t>
            </a:r>
            <a:r>
              <a:rPr lang="ko-KR" altLang="en-US" sz="1800" b="1" dirty="0"/>
              <a:t> 의원이 이스라엘에게 그대로 하되 사십 일이 걸렸으니 향으로 처리하는 데는 이 날수가 </a:t>
            </a:r>
            <a:r>
              <a:rPr lang="ko-KR" altLang="en-US" sz="1800" b="1" dirty="0" err="1"/>
              <a:t>걸림이며</a:t>
            </a:r>
            <a:r>
              <a:rPr lang="en-US" altLang="ko-KR" sz="1800" b="1" dirty="0"/>
              <a:t>…(</a:t>
            </a:r>
            <a:r>
              <a:rPr lang="ko-KR" altLang="en-US" sz="1800" b="1" dirty="0"/>
              <a:t>창</a:t>
            </a:r>
            <a:r>
              <a:rPr lang="en-US" altLang="ko-KR" sz="1800" b="1" dirty="0"/>
              <a:t>50:2-3) 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유대사회에서는 시신이 빨리 썩어 흙에서 온 인생이 흙으로 돌아가게 하는 것이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고인에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대한 예우였다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유대의 날씨는 건조하여 시신이 매우 느리게 썩었기 때문에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향품을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발라 악취를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중화시켰다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0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164390-7BAC-4BFC-98B9-B1ABEEA0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3" y="297071"/>
            <a:ext cx="10982740" cy="86580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4000" dirty="0">
                <a:latin typeface="휴먼둥근헤드라인" panose="02030504000101010101" pitchFamily="18" charset="-127"/>
                <a:ea typeface="HY나무B" panose="02030600000101010101"/>
              </a:rPr>
              <a:t>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여인들이 가장 먼저 무덤에</a:t>
            </a:r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간 이유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6E2769-61A9-44C0-9DA0-52CD6A03B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043" y="1381539"/>
            <a:ext cx="5532783" cy="53074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장례와 여인들 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남자들은 시신의 운구를 맡고 여자들은 시신에 </a:t>
            </a:r>
            <a:r>
              <a:rPr lang="ko-KR" altLang="en-US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향품을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바르고 </a:t>
            </a:r>
            <a:r>
              <a:rPr lang="ko-KR" altLang="en-US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세마포로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쌌다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장례일에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남녀 구분은 엄격하여 남자들은 </a:t>
            </a:r>
            <a:r>
              <a:rPr lang="ko-KR" altLang="en-US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향품바르는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일을 하면 안되었고 그 장소에 있어서도 안되었다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여인들은 안식일을 지키기 위해 하지 못한 </a:t>
            </a:r>
            <a:r>
              <a:rPr lang="ko-KR" altLang="en-US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향품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바르는 일을 안식일 바로 직후인 </a:t>
            </a:r>
            <a:r>
              <a:rPr lang="ko-KR" altLang="en-US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해돋을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때 무덤에 찾아갔으나 헛수고였다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향품은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이미 </a:t>
            </a:r>
            <a:r>
              <a:rPr lang="ko-KR" altLang="en-US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베다니의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여인이 예수님께 부어드려 장례를 준비했고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(14:3-9)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무덤은 비어 있었기 때문이었다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791472C2-A230-4FCF-ADD5-A6900815A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0434" y="1381539"/>
            <a:ext cx="5168349" cy="53074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부활의 역사적 사실을 증거함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예수님의 부활을 가장 먼저 목격한 증인으로 여인들이 등장하는 것은 부활이 역사적 사실임을 증거한다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왜냐하면 당시 여자는 재판의 증인으로 설수 없었을 만큼 낮고 신뢰할 수 없는 신분이었기 때문이다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제자들도 믿지 않음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만일 제자들이 부활 이야기를 지어냈다면 여자들이 첫 목격자로 등장하지는 않았을 것이다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여자들은 인간사회에서 무시를 받았지만 하나님 나라 역사의 중요한 조연들이다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221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8AD73-60A8-4FD4-8F3A-4128781C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621317"/>
            <a:ext cx="10896598" cy="83709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부활 변증</a:t>
            </a:r>
            <a:r>
              <a:rPr lang="en-US" altLang="ko-KR" sz="3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4000" b="1" dirty="0"/>
              <a:t>빈 무덤에 관한 두 가지 설명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6C367E0-5F8A-49B3-A4E1-1DC9C6B59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4" y="1619631"/>
            <a:ext cx="5167503" cy="64008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사람이 한 일이다</a:t>
            </a:r>
            <a:r>
              <a:rPr lang="en-US" altLang="ko-KR" sz="3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3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8104BD8-DD52-479B-91E1-C805270B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4" y="2335876"/>
            <a:ext cx="5167502" cy="399120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기절했던 예수가 깨어나 돌문을 열고 탈출했다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제자들이 돌문을 열고 예수의 시체를 가져갔다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제자들이 지어낸 이야기다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sz="24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D153E1CC-5176-42D3-8BB6-4376E97EA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498" y="1619631"/>
            <a:ext cx="5275325" cy="640080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360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하나님께서 하신 일이다</a:t>
            </a:r>
            <a:r>
              <a:rPr lang="en-US" altLang="ko-KR" sz="360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360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BE518154-FB8B-4055-B9A9-ED8B631B8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498" y="2335876"/>
            <a:ext cx="5275324" cy="399120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죽으신 예수님을 살리셔서 무덤에서 나오게 하셨다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지진을 일으키시고 천사들에게 돌문을 굴려 열도록 하셨다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마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28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endParaRPr lang="ko-KR" altLang="en-US" sz="2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4" y="260040"/>
            <a:ext cx="995016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000" b="1" dirty="0"/>
              <a:t>너희 속에 있는 소망에 관한 이유를 묻는 자에게는 대답할 것을 항상 준비하라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벧전</a:t>
            </a:r>
            <a:r>
              <a:rPr lang="en-US" altLang="ko-KR" sz="2000" b="1" dirty="0"/>
              <a:t>3:15) 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168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build="p" animBg="1"/>
      <p:bldP spid="7" grpId="0" build="p" animBg="1"/>
      <p:bldP spid="8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1C4BE9-174E-4DFC-A46B-315461D1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71476"/>
            <a:ext cx="11115675" cy="83115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기절했던 예수가 깨어나 돌문을 열고 탈출했다</a:t>
            </a: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050" name="Picture 2" descr="이스라엘 탐방(27) - 예수님의 십자가 형벌 고찰 - 사랑 나눔터 - 지방교회 교회자료">
            <a:extLst>
              <a:ext uri="{FF2B5EF4-FFF2-40B4-BE49-F238E27FC236}">
                <a16:creationId xmlns:a16="http://schemas.microsoft.com/office/drawing/2014/main" id="{EA08DC06-8B4E-41E7-B4E3-548C30BF5C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4265131"/>
            <a:ext cx="4236082" cy="26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이스라엘 탐방(27) - 예수님의 십자가 형벌 고찰 - 사랑 나눔터 - 지방교회 교회자료">
            <a:extLst>
              <a:ext uri="{FF2B5EF4-FFF2-40B4-BE49-F238E27FC236}">
                <a16:creationId xmlns:a16="http://schemas.microsoft.com/office/drawing/2014/main" id="{51F0EF7B-20A5-4C03-926A-1515840C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1669568"/>
            <a:ext cx="4236082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EAB3128-9009-465F-876B-34C25D7C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33" y="2787804"/>
            <a:ext cx="2807490" cy="34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50 Jesus and Soldiers ideas | jesus, jesus pictures, christ">
            <a:extLst>
              <a:ext uri="{FF2B5EF4-FFF2-40B4-BE49-F238E27FC236}">
                <a16:creationId xmlns:a16="http://schemas.microsoft.com/office/drawing/2014/main" id="{D3FB8C02-375E-4662-8579-232C413D1C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67" y="1784547"/>
            <a:ext cx="3243483" cy="49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D97FF9-A5F9-4DA0-89D0-A35798C7FB28}"/>
              </a:ext>
            </a:extLst>
          </p:cNvPr>
          <p:cNvSpPr txBox="1"/>
          <p:nvPr/>
        </p:nvSpPr>
        <p:spPr>
          <a:xfrm>
            <a:off x="638175" y="1302722"/>
            <a:ext cx="11180660" cy="319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대답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채찍에 온몸이 찢기고 손발이 못박혀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동안 십자가에 달려 있다가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옆구리에서 심장까지 창으로 관통 당해 물과 피를 쏟아낸 십자가형에서 살아남을 수 없다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당시 십자가형은 사형수가 죽을 때까지 며칠 동안 </a:t>
            </a:r>
            <a:r>
              <a:rPr lang="ko-KR" altLang="en-US" sz="28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매달아두기도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하였다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전문가인 로마 장교 백부장이 사망을 확인했다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41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1C4BE9-174E-4DFC-A46B-315461D1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3" y="484632"/>
            <a:ext cx="11191397" cy="78220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3600" b="1" dirty="0">
                <a:latin typeface="+mj-ea"/>
                <a:ea typeface="+mj-ea"/>
              </a:rPr>
              <a:t>기절했던 예수가 깨어나 돌문을 열고 탈출했다</a:t>
            </a:r>
            <a:r>
              <a:rPr lang="en-US" altLang="ko-KR" sz="3600" b="1" dirty="0">
                <a:latin typeface="+mj-ea"/>
                <a:ea typeface="+mj-ea"/>
              </a:rPr>
              <a:t>. </a:t>
            </a:r>
            <a:endParaRPr lang="ko-KR" altLang="en-US" sz="3600" b="1" dirty="0">
              <a:latin typeface="+mj-ea"/>
              <a:ea typeface="+mj-ea"/>
            </a:endParaRPr>
          </a:p>
        </p:txBody>
      </p:sp>
      <p:pic>
        <p:nvPicPr>
          <p:cNvPr id="3078" name="Picture 6" descr="Jesus' Resurrection | Leon's Message Board">
            <a:extLst>
              <a:ext uri="{FF2B5EF4-FFF2-40B4-BE49-F238E27FC236}">
                <a16:creationId xmlns:a16="http://schemas.microsoft.com/office/drawing/2014/main" id="{E47C129E-17B4-4DB9-B367-75B8609372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3" y="2252660"/>
            <a:ext cx="5433537" cy="40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on Sweeting on Twitter: &quot;On Saturday: Jesus' body was placed in a new tomb  before 6.00 pm when the Sabbath began. Pilate confirmed Jesus was dead,  made the tomb as secure as">
            <a:extLst>
              <a:ext uri="{FF2B5EF4-FFF2-40B4-BE49-F238E27FC236}">
                <a16:creationId xmlns:a16="http://schemas.microsoft.com/office/drawing/2014/main" id="{3FB92A0E-4A62-4F88-ABA8-C70CDB5D8C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1" y="2482805"/>
            <a:ext cx="5433537" cy="38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77C24-7CF1-4C29-BE50-1B3D3D0256A7}"/>
              </a:ext>
            </a:extLst>
          </p:cNvPr>
          <p:cNvSpPr txBox="1"/>
          <p:nvPr/>
        </p:nvSpPr>
        <p:spPr>
          <a:xfrm>
            <a:off x="5582689" y="1574394"/>
            <a:ext cx="617116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000" b="1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그들</a:t>
            </a:r>
            <a:r>
              <a:rPr lang="en-US" altLang="ko-KR" sz="2000" b="1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000" b="1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대제사장</a:t>
            </a:r>
            <a:r>
              <a:rPr lang="en-US" altLang="ko-KR" sz="2000" b="1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2000" b="1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바리새인들</a:t>
            </a:r>
            <a:r>
              <a:rPr lang="en-US" altLang="ko-KR" sz="2000" b="1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)</a:t>
            </a:r>
            <a:r>
              <a:rPr lang="ko-KR" altLang="en-US" sz="2000" b="1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이 </a:t>
            </a:r>
            <a:r>
              <a:rPr lang="ko-KR" altLang="en-US" sz="2000" b="1" i="0" u="none" strike="noStrike" dirty="0">
                <a:solidFill>
                  <a:schemeClr val="tx1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경</a:t>
            </a:r>
            <a:r>
              <a:rPr lang="ko-KR" altLang="en-US" sz="2000" b="1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비병과 함께 가서 돌을 인봉하고 무덤을 굳게 </a:t>
            </a:r>
            <a:r>
              <a:rPr lang="ko-KR" altLang="en-US" sz="2000" b="1" i="0" dirty="0" err="1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지키니라</a:t>
            </a:r>
            <a:r>
              <a:rPr lang="en-US" altLang="ko-KR" sz="2000" b="1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(</a:t>
            </a:r>
            <a:r>
              <a:rPr lang="ko-KR" altLang="en-US" sz="2000" b="1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마</a:t>
            </a:r>
            <a:r>
              <a:rPr lang="en-US" altLang="ko-KR" sz="2000" b="1" i="0" dirty="0">
                <a:solidFill>
                  <a:srgbClr val="202020"/>
                </a:solidFill>
                <a:effectLst/>
                <a:latin typeface="HY나무B" panose="02030600000101010101" pitchFamily="18" charset="-127"/>
                <a:ea typeface="HY나무B" panose="02030600000101010101" pitchFamily="18" charset="-127"/>
              </a:rPr>
              <a:t>27:66) </a:t>
            </a:r>
            <a:endParaRPr lang="ko-KR" altLang="en-US" sz="2000" b="1" i="0" dirty="0">
              <a:solidFill>
                <a:srgbClr val="556777"/>
              </a:solidFill>
              <a:effectLst/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62D19-0165-4EB9-BBE9-BA7AD77E61AA}"/>
              </a:ext>
            </a:extLst>
          </p:cNvPr>
          <p:cNvSpPr txBox="1"/>
          <p:nvPr/>
        </p:nvSpPr>
        <p:spPr>
          <a:xfrm>
            <a:off x="600313" y="1344248"/>
            <a:ext cx="11191396" cy="1643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대답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채찍에 온몸이 찢기고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손발이 못박혀 십자가에서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동안 매달려 있고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옆구리에서 심장까지 창에 뚫려 물과 피를 쏟은 몸으로 봉인을 뜯어내고 무거운 돌문을 굴릴 수 없다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50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TM03090434[[fn=목판]]</Template>
  <TotalTime>3593</TotalTime>
  <Words>1369</Words>
  <Application>Microsoft Office PowerPoint</Application>
  <PresentationFormat>와이드스크린</PresentationFormat>
  <Paragraphs>236</Paragraphs>
  <Slides>14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31" baseType="lpstr">
      <vt:lpstr>HY강B</vt:lpstr>
      <vt:lpstr>HY견고딕</vt:lpstr>
      <vt:lpstr>HY견명조</vt:lpstr>
      <vt:lpstr>HY나무B</vt:lpstr>
      <vt:lpstr>HY목각파임B</vt:lpstr>
      <vt:lpstr>굴림,seoul,helvetica</vt:lpstr>
      <vt:lpstr>맑은 고딕</vt:lpstr>
      <vt:lpstr>바탕</vt:lpstr>
      <vt:lpstr>휴먼둥근헤드라인</vt:lpstr>
      <vt:lpstr>휴먼모음T</vt:lpstr>
      <vt:lpstr>휴먼아미체</vt:lpstr>
      <vt:lpstr>휴먼옛체</vt:lpstr>
      <vt:lpstr>Arial</vt:lpstr>
      <vt:lpstr>Rockwell</vt:lpstr>
      <vt:lpstr>Rockwell Condensed</vt:lpstr>
      <vt:lpstr>Wingdings</vt:lpstr>
      <vt:lpstr>목판</vt:lpstr>
      <vt:lpstr>마가복음 16장</vt:lpstr>
      <vt:lpstr>이야기꾼 마가    </vt:lpstr>
      <vt:lpstr>마가복음 16장 개요  </vt:lpstr>
      <vt:lpstr> 예수님 무덤으로 추정 (garden tomb) </vt:lpstr>
      <vt:lpstr> 여인들이 가장 먼저 무덤에 간 이유  </vt:lpstr>
      <vt:lpstr> 여인들이 가장 먼저 무덤에 간 이유  </vt:lpstr>
      <vt:lpstr>(부활 변증) 빈 무덤에 관한 두 가지 설명</vt:lpstr>
      <vt:lpstr>기절했던 예수가 깨어나 돌문을 열고 탈출했다.</vt:lpstr>
      <vt:lpstr>기절했던 예수가 깨어나 돌문을 열고 탈출했다. </vt:lpstr>
      <vt:lpstr>기절했던 예수가 깨어나 돌문을 열고  경비병을 제압하고(또는 몰래) 탈출했다. </vt:lpstr>
      <vt:lpstr>제자들이 돌문을 열고 예수 시체를 가져갔다. </vt:lpstr>
      <vt:lpstr>제자들이 지어낸 이야기다. </vt:lpstr>
      <vt:lpstr> 하나님 말씀은 영적 찰흙이 아니다.   </vt:lpstr>
      <vt:lpstr> 하나님 말씀은 영적 찰흙이 아니다.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마가복음</dc:title>
  <dc:creator>Kim Dongjin</dc:creator>
  <cp:lastModifiedBy>Kim Dongjin</cp:lastModifiedBy>
  <cp:revision>117</cp:revision>
  <cp:lastPrinted>2021-12-06T13:01:45Z</cp:lastPrinted>
  <dcterms:created xsi:type="dcterms:W3CDTF">2021-12-05T05:37:24Z</dcterms:created>
  <dcterms:modified xsi:type="dcterms:W3CDTF">2022-03-23T09:53:37Z</dcterms:modified>
</cp:coreProperties>
</file>