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69CD66-F5E3-8C34-A6DC-929AAB03B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4BDFE85-75A7-7A8D-9272-58BB1F607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30B298-52A5-0CB4-357A-0F11D965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97A1B1-9CE8-47D7-3372-D43E145F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7064E81-384B-2C69-C39E-CA0486673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05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C8D620-C481-150A-BEE6-A2436455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193AE4E-57C3-C789-8D36-E639CEAD1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57EF1C-E0B8-0D58-0EC0-DBA32DD2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49DA14-BA3A-1CEA-6748-FB6E142D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F687C2-78DE-DD2B-0B16-1E6709C97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820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B61739C-3C5D-8D73-C604-445CC78FB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89158BC-0106-C285-1078-0C94696DF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54AD17-64C9-A506-1244-870A8437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C5D775-00B5-43E6-E396-283728A2D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8A87F2A-BAB7-FA54-78DF-7FC6E180A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53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54574B-54E1-E868-AA3C-8BE7571F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6C17BC-69F7-4ED9-6B44-FC3A02C8B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B6DAA7-D018-FB2D-CF2A-AC1484D0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A33975-892E-7E14-9A56-0A294230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F63898-54DE-D475-798F-25C4A5DF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10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871D54-35A2-329F-B174-C9CB3DC4C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1CBB53-68BB-3BE6-CAFB-E4A3CC909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2A1EBD-2C44-C509-074E-6D9515B7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0BA845-1F2F-6593-7D92-14D81148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56FAB1-5261-3F85-7E76-67E48A70F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50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3AB50E-1B24-0FC6-4F31-7BC03CAC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B81C706-B2FE-DBF8-CB0D-47604EF34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4D6781-6396-AB6F-EEB9-AE4CB20EC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6E332D-0E62-C4B7-8F9F-1F3905D5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75244D-74CD-FDB0-219F-D8C727FE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93F15A-D327-27B9-CCFD-FF6F6D22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23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26AFD8-B5BD-6224-E9CC-C6F3E582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A5D865-E379-3650-0568-B9C54AD65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03F2F70-8C51-0B8A-6A02-81FEBC19D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47AB6B-A255-8C10-72D0-3E97190B5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4098C35-F885-1C64-97AE-57953CBFD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9D9757B-471B-98F8-BFAB-C1818B9C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BA2AFFE-C760-1AD7-183D-7F687989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1942A51-4FEF-E25E-A512-0F9CE3FF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53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241550-6191-3137-B011-1722924D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7136183-ED21-DB9C-26D3-89B66D05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470FD31-0901-110D-271E-E2C65A3E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45A9D3B-392E-DB0A-9899-90F403227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8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7483F49-84D9-8359-59F7-5F4CB479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F3BC03-3818-C3BA-CDDC-4E412CF3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1CE3BE-0E66-2E72-0D88-3695DBB9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64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440FFB-3C2C-29FA-F4EE-92534CCA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E15B77-53DF-53AB-C24C-2F1259700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F7F4B7D-EB69-9A26-0122-19377023B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9C9806-807C-C0C3-B39E-D6053EBA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A6B4E2D-6581-27D3-4408-A73E9BBF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93C4524-2430-D2A3-4092-7F1C32D5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75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984F12-E19B-A321-6206-7F78DD66A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B280C21-493F-1277-D6C4-A338FF351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34FC6A6-5907-B50C-F4BC-CADF64702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2803C47-282D-BFAE-DAC5-BF2AA7A4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5CA9F1D-8A6B-346B-5177-042C508D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67F9EE8-10D7-8049-654D-A0678D86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17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8618A05-504D-E4ED-E193-88F412BA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26048D-90EE-B3DE-5634-36F3D61DC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664CD1-E83E-F021-DF37-FB3382F6C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0C7A-CBCF-46D2-85BE-C78627771C06}" type="datetimeFigureOut">
              <a:rPr lang="ko-KR" altLang="en-US" smtClean="0"/>
              <a:t>2023-04-06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946877-5AD4-F068-8568-3B97E17FB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35533E-3D93-6DB7-8C95-D5B031DBD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6313-FCE5-4B57-B0EC-80589B9339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23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F764AD-FFE5-6F3F-86AE-B4CA08793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772"/>
            <a:ext cx="12100264" cy="8095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sz="4000" b="1" dirty="0"/>
              <a:t>요한계시록 타임라인</a:t>
            </a:r>
            <a:r>
              <a:rPr lang="ko-KR" altLang="en-US" sz="3100" b="1" dirty="0"/>
              <a:t>         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찰스 </a:t>
            </a:r>
            <a:r>
              <a:rPr lang="ko-KR" altLang="en-US" sz="1400" b="1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스윈돌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요한계시록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&gt;, </a:t>
            </a:r>
            <a:r>
              <a:rPr lang="ko-KR" altLang="en-US" sz="1400" b="1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뷔스트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1400" b="1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패닝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강해로 푸는 요한계시록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&gt;, 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마크 </a:t>
            </a:r>
            <a:r>
              <a:rPr lang="ko-KR" altLang="en-US" sz="1400" b="1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베일리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외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신약성경탐험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&gt; , </a:t>
            </a:r>
            <a:b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</a:b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                                                            </a:t>
            </a:r>
            <a:r>
              <a:rPr lang="ko-KR" altLang="en-US" sz="1400" b="1" dirty="0" err="1">
                <a:latin typeface="휴먼모음T" panose="02030504000101010101" pitchFamily="18" charset="-127"/>
                <a:ea typeface="휴먼모음T" panose="02030504000101010101" pitchFamily="18" charset="-127"/>
              </a:rPr>
              <a:t>이강국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예수 그리스도의 계시</a:t>
            </a:r>
            <a:r>
              <a:rPr lang="en-US" altLang="ko-KR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요한계시록</a:t>
            </a:r>
            <a:r>
              <a:rPr lang="en-US" altLang="ko-KR" sz="14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)&gt;,&lt;</a:t>
            </a:r>
            <a:r>
              <a:rPr lang="ko-KR" altLang="en-US" sz="1400" b="1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무디성경주석</a:t>
            </a:r>
            <a:r>
              <a:rPr lang="en-US" altLang="ko-KR" sz="14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&gt; </a:t>
            </a:r>
            <a:r>
              <a:rPr lang="ko-KR" altLang="en-US" sz="14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참고 </a:t>
            </a:r>
            <a:r>
              <a:rPr lang="ko-KR" altLang="en-US" sz="14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  </a:t>
            </a:r>
            <a:r>
              <a:rPr lang="en-US" altLang="ko-KR" sz="14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</a:t>
            </a:r>
            <a:r>
              <a:rPr lang="ko-KR" altLang="en-US" sz="14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김동진</a:t>
            </a:r>
            <a:r>
              <a:rPr lang="en-US" altLang="ko-KR" sz="1400" b="1" dirty="0" err="1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br</a:t>
            </a:r>
            <a:r>
              <a:rPr lang="en-US" altLang="ko-KR" sz="14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- </a:t>
            </a:r>
            <a:endParaRPr lang="ko-KR" altLang="en-US" sz="14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0182A610-D9EB-4F13-6AE9-18017CA4CE1A}"/>
              </a:ext>
            </a:extLst>
          </p:cNvPr>
          <p:cNvSpPr/>
          <p:nvPr/>
        </p:nvSpPr>
        <p:spPr>
          <a:xfrm>
            <a:off x="62144" y="2980414"/>
            <a:ext cx="2769832" cy="854860"/>
          </a:xfrm>
          <a:prstGeom prst="rightArrow">
            <a:avLst>
              <a:gd name="adj1" fmla="val 100000"/>
              <a:gd name="adj2" fmla="val 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dirty="0"/>
          </a:p>
          <a:p>
            <a:pPr algn="ctr"/>
            <a:r>
              <a:rPr lang="ko-KR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 시대</a:t>
            </a:r>
            <a:endParaRPr lang="en-US" altLang="ko-K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o-KR" altLang="en-US" sz="1400" b="1" dirty="0"/>
              <a:t>오순절</a:t>
            </a:r>
            <a:r>
              <a:rPr lang="en-US" altLang="ko-KR" sz="1400" b="1" dirty="0"/>
              <a:t>~</a:t>
            </a:r>
            <a:r>
              <a:rPr lang="ko-KR" altLang="en-US" sz="1400" b="1" dirty="0"/>
              <a:t>휴거</a:t>
            </a:r>
            <a:endParaRPr lang="en-US" altLang="ko-KR" sz="1400" b="1" dirty="0"/>
          </a:p>
          <a:p>
            <a:pPr algn="ctr"/>
            <a:endParaRPr lang="ko-KR" altLang="en-US" dirty="0"/>
          </a:p>
        </p:txBody>
      </p:sp>
      <p:sp>
        <p:nvSpPr>
          <p:cNvPr id="4" name="화살표: 오른쪽 3">
            <a:extLst>
              <a:ext uri="{FF2B5EF4-FFF2-40B4-BE49-F238E27FC236}">
                <a16:creationId xmlns:a16="http://schemas.microsoft.com/office/drawing/2014/main" id="{FC125EFD-233A-B200-F7E5-7A74B90B06AC}"/>
              </a:ext>
            </a:extLst>
          </p:cNvPr>
          <p:cNvSpPr/>
          <p:nvPr/>
        </p:nvSpPr>
        <p:spPr>
          <a:xfrm>
            <a:off x="2776009" y="2534330"/>
            <a:ext cx="5794958" cy="1751769"/>
          </a:xfrm>
          <a:prstGeom prst="rightArrow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하나님의 심판</a:t>
            </a:r>
            <a:r>
              <a:rPr lang="en-US" altLang="ko-K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환난기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단</a:t>
            </a:r>
            <a:r>
              <a:rPr lang="en-US" altLang="ko-KR" sz="1200" b="1" dirty="0"/>
              <a:t>9:27,</a:t>
            </a:r>
            <a:r>
              <a:rPr lang="ko-KR" altLang="en-US" sz="1200" b="1" dirty="0"/>
              <a:t>마</a:t>
            </a:r>
            <a:r>
              <a:rPr lang="en-US" altLang="ko-KR" sz="1200" b="1" dirty="0"/>
              <a:t>24:5-28</a:t>
            </a:r>
            <a:r>
              <a:rPr lang="en-US" altLang="ko-KR" sz="1600" b="1" dirty="0"/>
              <a:t>)</a:t>
            </a:r>
            <a:endParaRPr lang="en-US" altLang="ko-KR" b="1" dirty="0"/>
          </a:p>
          <a:p>
            <a:r>
              <a:rPr lang="ko-KR" altLang="en-US" dirty="0"/>
              <a:t>  </a:t>
            </a:r>
            <a:r>
              <a:rPr lang="en-US" altLang="ko-KR" sz="1600" b="1" dirty="0"/>
              <a:t>3</a:t>
            </a:r>
            <a:r>
              <a:rPr lang="ko-KR" altLang="en-US" sz="1600" b="1" dirty="0"/>
              <a:t>년 반 미혹                                 </a:t>
            </a:r>
            <a:r>
              <a:rPr lang="en-US" altLang="ko-KR" sz="1600" b="1" dirty="0"/>
              <a:t>3</a:t>
            </a:r>
            <a:r>
              <a:rPr lang="ko-KR" altLang="en-US" sz="1600" b="1" dirty="0"/>
              <a:t>년 반 적그리스도</a:t>
            </a:r>
            <a:endParaRPr lang="en-US" altLang="ko-KR" sz="1400" b="1" dirty="0"/>
          </a:p>
          <a:p>
            <a:r>
              <a:rPr lang="en-US" altLang="ko-KR" sz="1400" b="1" dirty="0"/>
              <a:t>   </a:t>
            </a:r>
            <a:r>
              <a:rPr lang="en-US" altLang="ko-KR" sz="1200" b="1" dirty="0"/>
              <a:t>(</a:t>
            </a:r>
            <a:r>
              <a:rPr lang="ko-KR" altLang="en-US" sz="1200" b="1" dirty="0"/>
              <a:t>단</a:t>
            </a:r>
            <a:r>
              <a:rPr lang="en-US" altLang="ko-KR" sz="1200" b="1" dirty="0"/>
              <a:t>9:27,</a:t>
            </a:r>
            <a:r>
              <a:rPr lang="ko-KR" altLang="en-US" sz="1200" b="1" dirty="0"/>
              <a:t>마</a:t>
            </a:r>
            <a:r>
              <a:rPr lang="en-US" altLang="ko-KR" sz="1200" b="1" dirty="0"/>
              <a:t>24:5-15)                                        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대환난기 </a:t>
            </a:r>
            <a:r>
              <a:rPr lang="ko-KR" altLang="en-US" sz="1200" b="1" dirty="0"/>
              <a:t>단</a:t>
            </a:r>
            <a:r>
              <a:rPr lang="en-US" altLang="ko-KR" sz="1200" b="1" dirty="0"/>
              <a:t>12:7,</a:t>
            </a:r>
            <a:r>
              <a:rPr lang="ko-KR" altLang="en-US" sz="1200" b="1" dirty="0"/>
              <a:t>계</a:t>
            </a:r>
            <a:r>
              <a:rPr lang="en-US" altLang="ko-KR" sz="1200" b="1" dirty="0"/>
              <a:t>13:5</a:t>
            </a:r>
            <a:r>
              <a:rPr lang="en-US" altLang="ko-KR" sz="1400" b="1" dirty="0"/>
              <a:t>)</a:t>
            </a:r>
            <a:endParaRPr lang="ko-KR" altLang="en-US" sz="1600" b="1" dirty="0"/>
          </a:p>
        </p:txBody>
      </p:sp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493978B3-2DF2-5ABD-150B-AD15A15505B9}"/>
              </a:ext>
            </a:extLst>
          </p:cNvPr>
          <p:cNvSpPr/>
          <p:nvPr/>
        </p:nvSpPr>
        <p:spPr>
          <a:xfrm>
            <a:off x="10629529" y="-1784411"/>
            <a:ext cx="1562471" cy="11505460"/>
          </a:xfrm>
          <a:prstGeom prst="rightArrow">
            <a:avLst>
              <a:gd name="adj1" fmla="val 5000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하늘과  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 땅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계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</a:t>
            </a: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>
              <a:lnSpc>
                <a:spcPct val="120000"/>
              </a:lnSpc>
            </a:pPr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화살표: 위쪽 6">
            <a:extLst>
              <a:ext uri="{FF2B5EF4-FFF2-40B4-BE49-F238E27FC236}">
                <a16:creationId xmlns:a16="http://schemas.microsoft.com/office/drawing/2014/main" id="{07C1E2F7-DDFE-AC7C-F140-47F337F18D9A}"/>
              </a:ext>
            </a:extLst>
          </p:cNvPr>
          <p:cNvSpPr/>
          <p:nvPr/>
        </p:nvSpPr>
        <p:spPr>
          <a:xfrm>
            <a:off x="2282280" y="2182920"/>
            <a:ext cx="664732" cy="958081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12" name="표 12">
            <a:extLst>
              <a:ext uri="{FF2B5EF4-FFF2-40B4-BE49-F238E27FC236}">
                <a16:creationId xmlns:a16="http://schemas.microsoft.com/office/drawing/2014/main" id="{5C829AA7-8E79-8B02-A53D-94C2CB306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86891"/>
              </p:ext>
            </p:extLst>
          </p:nvPr>
        </p:nvGraphicFramePr>
        <p:xfrm>
          <a:off x="2808955" y="4375562"/>
          <a:ext cx="2633367" cy="2446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9682">
                  <a:extLst>
                    <a:ext uri="{9D8B030D-6E8A-4147-A177-3AD203B41FA5}">
                      <a16:colId xmlns:a16="http://schemas.microsoft.com/office/drawing/2014/main" val="1955180404"/>
                    </a:ext>
                  </a:extLst>
                </a:gridCol>
                <a:gridCol w="431375">
                  <a:extLst>
                    <a:ext uri="{9D8B030D-6E8A-4147-A177-3AD203B41FA5}">
                      <a16:colId xmlns:a16="http://schemas.microsoft.com/office/drawing/2014/main" val="1658954891"/>
                    </a:ext>
                  </a:extLst>
                </a:gridCol>
                <a:gridCol w="413401">
                  <a:extLst>
                    <a:ext uri="{9D8B030D-6E8A-4147-A177-3AD203B41FA5}">
                      <a16:colId xmlns:a16="http://schemas.microsoft.com/office/drawing/2014/main" val="3048990548"/>
                    </a:ext>
                  </a:extLst>
                </a:gridCol>
                <a:gridCol w="386440">
                  <a:extLst>
                    <a:ext uri="{9D8B030D-6E8A-4147-A177-3AD203B41FA5}">
                      <a16:colId xmlns:a16="http://schemas.microsoft.com/office/drawing/2014/main" val="4294584345"/>
                    </a:ext>
                  </a:extLst>
                </a:gridCol>
                <a:gridCol w="395605">
                  <a:extLst>
                    <a:ext uri="{9D8B030D-6E8A-4147-A177-3AD203B41FA5}">
                      <a16:colId xmlns:a16="http://schemas.microsoft.com/office/drawing/2014/main" val="2125952743"/>
                    </a:ext>
                  </a:extLst>
                </a:gridCol>
                <a:gridCol w="646864">
                  <a:extLst>
                    <a:ext uri="{9D8B030D-6E8A-4147-A177-3AD203B41FA5}">
                      <a16:colId xmlns:a16="http://schemas.microsoft.com/office/drawing/2014/main" val="641508713"/>
                    </a:ext>
                  </a:extLst>
                </a:gridCol>
              </a:tblGrid>
              <a:tr h="244609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1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2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3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4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5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6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49100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id="{8E17CE0C-C239-437E-20AB-10659B823C55}"/>
              </a:ext>
            </a:extLst>
          </p:cNvPr>
          <p:cNvSpPr/>
          <p:nvPr/>
        </p:nvSpPr>
        <p:spPr>
          <a:xfrm>
            <a:off x="5278582" y="4375562"/>
            <a:ext cx="3162903" cy="24460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14" name="표 14">
            <a:extLst>
              <a:ext uri="{FF2B5EF4-FFF2-40B4-BE49-F238E27FC236}">
                <a16:creationId xmlns:a16="http://schemas.microsoft.com/office/drawing/2014/main" id="{DC2BB462-785E-3BBE-5B8D-30CBD3F74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949123"/>
              </p:ext>
            </p:extLst>
          </p:nvPr>
        </p:nvGraphicFramePr>
        <p:xfrm>
          <a:off x="5270291" y="5012331"/>
          <a:ext cx="1556334" cy="1647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320">
                  <a:extLst>
                    <a:ext uri="{9D8B030D-6E8A-4147-A177-3AD203B41FA5}">
                      <a16:colId xmlns:a16="http://schemas.microsoft.com/office/drawing/2014/main" val="1457391199"/>
                    </a:ext>
                  </a:extLst>
                </a:gridCol>
                <a:gridCol w="228320">
                  <a:extLst>
                    <a:ext uri="{9D8B030D-6E8A-4147-A177-3AD203B41FA5}">
                      <a16:colId xmlns:a16="http://schemas.microsoft.com/office/drawing/2014/main" val="1026710836"/>
                    </a:ext>
                  </a:extLst>
                </a:gridCol>
                <a:gridCol w="246418">
                  <a:extLst>
                    <a:ext uri="{9D8B030D-6E8A-4147-A177-3AD203B41FA5}">
                      <a16:colId xmlns:a16="http://schemas.microsoft.com/office/drawing/2014/main" val="1300536206"/>
                    </a:ext>
                  </a:extLst>
                </a:gridCol>
                <a:gridCol w="246390">
                  <a:extLst>
                    <a:ext uri="{9D8B030D-6E8A-4147-A177-3AD203B41FA5}">
                      <a16:colId xmlns:a16="http://schemas.microsoft.com/office/drawing/2014/main" val="460605580"/>
                    </a:ext>
                  </a:extLst>
                </a:gridCol>
                <a:gridCol w="228320">
                  <a:extLst>
                    <a:ext uri="{9D8B030D-6E8A-4147-A177-3AD203B41FA5}">
                      <a16:colId xmlns:a16="http://schemas.microsoft.com/office/drawing/2014/main" val="3803219998"/>
                    </a:ext>
                  </a:extLst>
                </a:gridCol>
                <a:gridCol w="378566">
                  <a:extLst>
                    <a:ext uri="{9D8B030D-6E8A-4147-A177-3AD203B41FA5}">
                      <a16:colId xmlns:a16="http://schemas.microsoft.com/office/drawing/2014/main" val="1972739532"/>
                    </a:ext>
                  </a:extLst>
                </a:gridCol>
              </a:tblGrid>
              <a:tr h="16472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1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3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4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5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/>
                        <a:t>6</a:t>
                      </a:r>
                      <a:endParaRPr lang="ko-KR" altLang="en-US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683397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ED0B9628-C2A8-B0EE-4A19-B97265531D7E}"/>
              </a:ext>
            </a:extLst>
          </p:cNvPr>
          <p:cNvSpPr/>
          <p:nvPr/>
        </p:nvSpPr>
        <p:spPr>
          <a:xfrm>
            <a:off x="6823992" y="5008481"/>
            <a:ext cx="1617494" cy="16472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17" name="표 17">
            <a:extLst>
              <a:ext uri="{FF2B5EF4-FFF2-40B4-BE49-F238E27FC236}">
                <a16:creationId xmlns:a16="http://schemas.microsoft.com/office/drawing/2014/main" id="{474DEBF4-2A2E-7785-D555-EB138C818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505235"/>
              </p:ext>
            </p:extLst>
          </p:nvPr>
        </p:nvGraphicFramePr>
        <p:xfrm>
          <a:off x="6828964" y="5324018"/>
          <a:ext cx="1565896" cy="11511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1844647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86002433"/>
                    </a:ext>
                  </a:extLst>
                </a:gridCol>
                <a:gridCol w="209444">
                  <a:extLst>
                    <a:ext uri="{9D8B030D-6E8A-4147-A177-3AD203B41FA5}">
                      <a16:colId xmlns:a16="http://schemas.microsoft.com/office/drawing/2014/main" val="29721318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0489443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181119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31291448"/>
                    </a:ext>
                  </a:extLst>
                </a:gridCol>
                <a:gridCol w="315052">
                  <a:extLst>
                    <a:ext uri="{9D8B030D-6E8A-4147-A177-3AD203B41FA5}">
                      <a16:colId xmlns:a16="http://schemas.microsoft.com/office/drawing/2014/main" val="259228680"/>
                    </a:ext>
                  </a:extLst>
                </a:gridCol>
              </a:tblGrid>
              <a:tr h="115117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9613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CAEF41A-9D68-43E6-3BBD-DD28EA9A0078}"/>
              </a:ext>
            </a:extLst>
          </p:cNvPr>
          <p:cNvSpPr txBox="1"/>
          <p:nvPr/>
        </p:nvSpPr>
        <p:spPr>
          <a:xfrm>
            <a:off x="3670689" y="5367686"/>
            <a:ext cx="746909" cy="55399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인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</a:rPr>
              <a:t>계</a:t>
            </a:r>
            <a:r>
              <a:rPr lang="en-US" altLang="ko-KR" sz="1400" b="1" dirty="0">
                <a:solidFill>
                  <a:schemeClr val="tx1"/>
                </a:solidFill>
              </a:rPr>
              <a:t>6</a:t>
            </a:r>
            <a:r>
              <a:rPr lang="ko-KR" altLang="en-US" sz="1400" b="1" dirty="0">
                <a:solidFill>
                  <a:schemeClr val="tx1"/>
                </a:solidFill>
              </a:rPr>
              <a:t>장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41D884-5CF0-A74A-A261-3360FE9A2648}"/>
              </a:ext>
            </a:extLst>
          </p:cNvPr>
          <p:cNvSpPr txBox="1"/>
          <p:nvPr/>
        </p:nvSpPr>
        <p:spPr>
          <a:xfrm>
            <a:off x="6427253" y="4374663"/>
            <a:ext cx="48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 </a:t>
            </a:r>
            <a:r>
              <a:rPr lang="en-US" altLang="ko-KR" b="1" dirty="0"/>
              <a:t>7</a:t>
            </a:r>
            <a:endParaRPr lang="ko-KR" altLang="en-US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1A118F-FE97-E3D0-4A98-9434701A4DF5}"/>
              </a:ext>
            </a:extLst>
          </p:cNvPr>
          <p:cNvSpPr txBox="1"/>
          <p:nvPr/>
        </p:nvSpPr>
        <p:spPr>
          <a:xfrm>
            <a:off x="6916110" y="5734801"/>
            <a:ext cx="1034259" cy="5539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대접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1400" b="1" dirty="0">
                <a:solidFill>
                  <a:schemeClr val="tx1"/>
                </a:solidFill>
              </a:rPr>
              <a:t>계</a:t>
            </a:r>
            <a:r>
              <a:rPr lang="en-US" altLang="ko-KR" sz="1400" b="1" dirty="0">
                <a:solidFill>
                  <a:schemeClr val="tx1"/>
                </a:solidFill>
              </a:rPr>
              <a:t>15-16</a:t>
            </a:r>
            <a:r>
              <a:rPr lang="ko-KR" altLang="en-US" sz="1400" b="1" dirty="0">
                <a:solidFill>
                  <a:schemeClr val="tx1"/>
                </a:solidFill>
              </a:rPr>
              <a:t>장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F8940B-C664-0CE4-072D-4D3EC2C5B02F}"/>
              </a:ext>
            </a:extLst>
          </p:cNvPr>
          <p:cNvSpPr txBox="1"/>
          <p:nvPr/>
        </p:nvSpPr>
        <p:spPr>
          <a:xfrm>
            <a:off x="5574012" y="5544385"/>
            <a:ext cx="82586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ko-KR" altLang="en-US" b="1" dirty="0"/>
              <a:t>나팔</a:t>
            </a:r>
            <a:endParaRPr lang="en-US" altLang="ko-KR" b="1" dirty="0"/>
          </a:p>
          <a:p>
            <a:pPr algn="ctr"/>
            <a:r>
              <a:rPr lang="ko-KR" altLang="en-US" sz="1400" b="1" dirty="0"/>
              <a:t>계</a:t>
            </a:r>
            <a:r>
              <a:rPr lang="en-US" altLang="ko-KR" sz="1400" b="1" dirty="0"/>
              <a:t>8-9</a:t>
            </a:r>
            <a:r>
              <a:rPr lang="ko-KR" altLang="en-US" sz="1400" b="1" dirty="0"/>
              <a:t>장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C81A85-3F2A-1317-F027-A81E13EAD8C0}"/>
              </a:ext>
            </a:extLst>
          </p:cNvPr>
          <p:cNvSpPr txBox="1"/>
          <p:nvPr/>
        </p:nvSpPr>
        <p:spPr>
          <a:xfrm>
            <a:off x="7271306" y="499498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b="1" dirty="0"/>
              <a:t>7</a:t>
            </a:r>
            <a:endParaRPr lang="ko-KR" alt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08BBDA-0039-F71F-41B8-8A9D9AC75193}"/>
              </a:ext>
            </a:extLst>
          </p:cNvPr>
          <p:cNvSpPr txBox="1"/>
          <p:nvPr/>
        </p:nvSpPr>
        <p:spPr>
          <a:xfrm>
            <a:off x="0" y="560594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/>
              <a:t>땅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6006B9F-7B62-7AF0-A683-227D4CB82BED}"/>
              </a:ext>
            </a:extLst>
          </p:cNvPr>
          <p:cNvSpPr txBox="1"/>
          <p:nvPr/>
        </p:nvSpPr>
        <p:spPr>
          <a:xfrm>
            <a:off x="-44902" y="1725506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/>
              <a:t>하늘</a:t>
            </a:r>
            <a:r>
              <a:rPr lang="ko-KR" altLang="en-US" dirty="0"/>
              <a:t> 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9A126DC-E21A-AF92-6450-707B54E62B5F}"/>
              </a:ext>
            </a:extLst>
          </p:cNvPr>
          <p:cNvSpPr/>
          <p:nvPr/>
        </p:nvSpPr>
        <p:spPr>
          <a:xfrm>
            <a:off x="8749193" y="4182720"/>
            <a:ext cx="1927136" cy="26389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ko-KR" altLang="en-US" sz="1600" b="1" dirty="0">
                <a:solidFill>
                  <a:schemeClr val="tx1"/>
                </a:solidFill>
              </a:rPr>
              <a:t>이스라엘의 회복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ko-KR" altLang="en-US" sz="1600" b="1" dirty="0">
                <a:solidFill>
                  <a:schemeClr val="tx1"/>
                </a:solidFill>
              </a:rPr>
              <a:t>예수님의 지상통치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ko-KR" altLang="en-US" sz="1600" b="1" dirty="0">
                <a:solidFill>
                  <a:schemeClr val="tx1"/>
                </a:solidFill>
              </a:rPr>
              <a:t>천년 간 지상평화 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ko-KR" altLang="en-US" sz="1600" b="1" dirty="0">
                <a:solidFill>
                  <a:schemeClr val="tx1"/>
                </a:solidFill>
              </a:rPr>
              <a:t>계</a:t>
            </a:r>
            <a:r>
              <a:rPr lang="en-US" altLang="ko-KR" sz="1600" b="1" dirty="0">
                <a:solidFill>
                  <a:schemeClr val="tx1"/>
                </a:solidFill>
              </a:rPr>
              <a:t>20:1-8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5467DE80-2EB6-890B-511D-9850B4DC80BF}"/>
              </a:ext>
            </a:extLst>
          </p:cNvPr>
          <p:cNvSpPr/>
          <p:nvPr/>
        </p:nvSpPr>
        <p:spPr>
          <a:xfrm>
            <a:off x="56201" y="3927273"/>
            <a:ext cx="1102698" cy="14404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/>
              <a:t>7</a:t>
            </a:r>
            <a:r>
              <a:rPr lang="ko-KR" altLang="en-US" sz="1600" b="1" dirty="0"/>
              <a:t>교회</a:t>
            </a:r>
            <a:endParaRPr lang="en-US" altLang="ko-KR" sz="1600" b="1" dirty="0"/>
          </a:p>
          <a:p>
            <a:pPr algn="ctr"/>
            <a:r>
              <a:rPr lang="en-US" altLang="ko-KR" sz="1400" b="1" dirty="0"/>
              <a:t>(</a:t>
            </a:r>
            <a:r>
              <a:rPr lang="ko-KR" altLang="en-US" sz="1400" b="1" dirty="0"/>
              <a:t>계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장</a:t>
            </a:r>
            <a:r>
              <a:rPr lang="en-US" altLang="ko-KR" sz="1400" b="1" dirty="0"/>
              <a:t>-3</a:t>
            </a:r>
            <a:r>
              <a:rPr lang="ko-KR" altLang="en-US" sz="1400" b="1" dirty="0"/>
              <a:t>장</a:t>
            </a:r>
            <a:r>
              <a:rPr lang="en-US" altLang="ko-KR" sz="1400" b="1" dirty="0"/>
              <a:t>)</a:t>
            </a:r>
            <a:endParaRPr lang="ko-KR" altLang="en-US" sz="1400" b="1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FB2575C-2F8B-3A1F-0DCA-41C7B4717314}"/>
              </a:ext>
            </a:extLst>
          </p:cNvPr>
          <p:cNvSpPr/>
          <p:nvPr/>
        </p:nvSpPr>
        <p:spPr>
          <a:xfrm>
            <a:off x="1058557" y="3927271"/>
            <a:ext cx="1717452" cy="14404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b="1" dirty="0"/>
              <a:t>복음이 만국에 전파됨 </a:t>
            </a: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2DBC3CFD-1A8D-696D-A924-EE861D0B8D6B}"/>
              </a:ext>
            </a:extLst>
          </p:cNvPr>
          <p:cNvSpPr/>
          <p:nvPr/>
        </p:nvSpPr>
        <p:spPr>
          <a:xfrm>
            <a:off x="1334243" y="1267215"/>
            <a:ext cx="2459853" cy="916583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</a:t>
            </a:r>
            <a:r>
              <a:rPr lang="en-US" altLang="ko-K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성도</a:t>
            </a:r>
            <a:r>
              <a:rPr lang="en-US" altLang="ko-K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휴거</a:t>
            </a:r>
            <a:endParaRPr lang="en-US" altLang="ko-K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1400" b="1" dirty="0"/>
              <a:t>(</a:t>
            </a:r>
            <a:r>
              <a:rPr lang="ko-KR" altLang="en-US" sz="1400" b="1" dirty="0" err="1"/>
              <a:t>살전</a:t>
            </a:r>
            <a:r>
              <a:rPr lang="en-US" altLang="ko-KR" sz="1400" b="1" dirty="0"/>
              <a:t>4:13-18)</a:t>
            </a:r>
            <a:endParaRPr lang="ko-KR" altLang="en-US" sz="1400" b="1" dirty="0"/>
          </a:p>
        </p:txBody>
      </p:sp>
      <p:sp>
        <p:nvSpPr>
          <p:cNvPr id="30" name="사각형: 둥근 모서리 29">
            <a:extLst>
              <a:ext uri="{FF2B5EF4-FFF2-40B4-BE49-F238E27FC236}">
                <a16:creationId xmlns:a16="http://schemas.microsoft.com/office/drawing/2014/main" id="{32703DDD-2122-71A8-1530-1996C19AAEFB}"/>
              </a:ext>
            </a:extLst>
          </p:cNvPr>
          <p:cNvSpPr/>
          <p:nvPr/>
        </p:nvSpPr>
        <p:spPr>
          <a:xfrm>
            <a:off x="3675705" y="1345946"/>
            <a:ext cx="2020656" cy="6762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그리스도의 심판대</a:t>
            </a:r>
            <a:endParaRPr lang="en-US" altLang="ko-K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1400" b="1" dirty="0"/>
              <a:t>(</a:t>
            </a:r>
            <a:r>
              <a:rPr lang="ko-KR" altLang="en-US" sz="1400" b="1" dirty="0"/>
              <a:t>고후</a:t>
            </a:r>
            <a:r>
              <a:rPr lang="en-US" altLang="ko-KR" sz="1400" b="1" dirty="0"/>
              <a:t>5:10)</a:t>
            </a:r>
            <a:endParaRPr lang="ko-KR" altLang="en-US" sz="1600" b="1" dirty="0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1DC0BA57-C3B3-BE42-DCF8-30289F529870}"/>
              </a:ext>
            </a:extLst>
          </p:cNvPr>
          <p:cNvSpPr/>
          <p:nvPr/>
        </p:nvSpPr>
        <p:spPr>
          <a:xfrm>
            <a:off x="2947012" y="2295392"/>
            <a:ext cx="3190757" cy="6847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보좌</a:t>
            </a:r>
            <a:endParaRPr lang="en-US" altLang="ko-K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1400" b="1" dirty="0"/>
              <a:t>(</a:t>
            </a:r>
            <a:r>
              <a:rPr lang="ko-KR" altLang="en-US" sz="1400" b="1" dirty="0"/>
              <a:t>계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장</a:t>
            </a:r>
            <a:r>
              <a:rPr lang="en-US" altLang="ko-KR" sz="1400" b="1" dirty="0"/>
              <a:t>-5</a:t>
            </a:r>
            <a:r>
              <a:rPr lang="ko-KR" altLang="en-US" sz="1400" b="1" dirty="0"/>
              <a:t>장</a:t>
            </a:r>
            <a:r>
              <a:rPr lang="en-US" altLang="ko-KR" sz="1400" b="1" dirty="0"/>
              <a:t>)</a:t>
            </a:r>
            <a:endParaRPr lang="ko-KR" altLang="en-US" sz="1400" b="1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043EF62-310E-A854-DB13-40BBDABC67CB}"/>
              </a:ext>
            </a:extLst>
          </p:cNvPr>
          <p:cNvSpPr/>
          <p:nvPr/>
        </p:nvSpPr>
        <p:spPr>
          <a:xfrm>
            <a:off x="5403141" y="3948566"/>
            <a:ext cx="2150798" cy="3914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dirty="0"/>
              <a:t> </a:t>
            </a:r>
            <a:r>
              <a:rPr lang="ko-KR" altLang="en-US" sz="1200" b="1" dirty="0"/>
              <a:t>여자</a:t>
            </a:r>
            <a:r>
              <a:rPr lang="en-US" altLang="ko-KR" sz="1200" b="1" dirty="0"/>
              <a:t>,</a:t>
            </a:r>
            <a:r>
              <a:rPr lang="ko-KR" altLang="en-US" sz="1200" b="1" dirty="0"/>
              <a:t>용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두 짐승</a:t>
            </a:r>
            <a:r>
              <a:rPr lang="en-US" altLang="ko-KR" sz="1100" b="1" dirty="0"/>
              <a:t>(12-13</a:t>
            </a:r>
            <a:r>
              <a:rPr lang="ko-KR" altLang="en-US" sz="1100" b="1" dirty="0"/>
              <a:t>장</a:t>
            </a:r>
            <a:r>
              <a:rPr lang="en-US" altLang="ko-KR" sz="1100" b="1" dirty="0"/>
              <a:t>)</a:t>
            </a:r>
            <a:endParaRPr lang="ko-KR" altLang="en-US" sz="11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1F8774-5BD9-125F-4D2D-998D41E2E459}"/>
              </a:ext>
            </a:extLst>
          </p:cNvPr>
          <p:cNvSpPr txBox="1"/>
          <p:nvPr/>
        </p:nvSpPr>
        <p:spPr>
          <a:xfrm>
            <a:off x="4951618" y="4646768"/>
            <a:ext cx="1140707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200" b="1" dirty="0"/>
              <a:t>14</a:t>
            </a:r>
            <a:r>
              <a:rPr lang="ko-KR" altLang="en-US" sz="1200" b="1" dirty="0"/>
              <a:t>만 </a:t>
            </a:r>
            <a:r>
              <a:rPr lang="en-US" altLang="ko-KR" sz="1200" b="1" dirty="0"/>
              <a:t>4</a:t>
            </a:r>
            <a:r>
              <a:rPr lang="ko-KR" altLang="en-US" sz="1200" b="1" dirty="0"/>
              <a:t>천</a:t>
            </a:r>
            <a:r>
              <a:rPr lang="en-US" altLang="ko-KR" sz="1200" b="1" dirty="0"/>
              <a:t>(7</a:t>
            </a:r>
            <a:r>
              <a:rPr lang="ko-KR" altLang="en-US" sz="1200" b="1" dirty="0"/>
              <a:t>장</a:t>
            </a:r>
            <a:r>
              <a:rPr lang="en-US" altLang="ko-KR" sz="1200" b="1" dirty="0"/>
              <a:t>)</a:t>
            </a:r>
            <a:endParaRPr lang="ko-KR" altLang="en-US" sz="1200" b="1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BA2EB67-5757-172F-DFDB-FC5E95B40EA0}"/>
              </a:ext>
            </a:extLst>
          </p:cNvPr>
          <p:cNvSpPr/>
          <p:nvPr/>
        </p:nvSpPr>
        <p:spPr>
          <a:xfrm>
            <a:off x="7519363" y="3941754"/>
            <a:ext cx="1963067" cy="3982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b="1" dirty="0">
                <a:solidFill>
                  <a:schemeClr val="tx1"/>
                </a:solidFill>
              </a:rPr>
              <a:t>어린양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altLang="ko-KR" sz="11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100" b="1" dirty="0">
                <a:solidFill>
                  <a:schemeClr val="tx1"/>
                </a:solidFill>
              </a:rPr>
              <a:t>만</a:t>
            </a:r>
            <a:r>
              <a:rPr lang="en-US" altLang="ko-KR" sz="1100" b="1" dirty="0">
                <a:solidFill>
                  <a:schemeClr val="tx1"/>
                </a:solidFill>
              </a:rPr>
              <a:t>4</a:t>
            </a:r>
            <a:r>
              <a:rPr lang="ko-KR" altLang="en-US" sz="1100" b="1" dirty="0" smtClean="0">
                <a:solidFill>
                  <a:schemeClr val="tx1"/>
                </a:solidFill>
              </a:rPr>
              <a:t>천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(</a:t>
            </a:r>
            <a:r>
              <a:rPr lang="en-US" altLang="ko-KR" sz="1100" b="1" dirty="0">
                <a:solidFill>
                  <a:schemeClr val="tx1"/>
                </a:solidFill>
              </a:rPr>
              <a:t>14</a:t>
            </a:r>
            <a:r>
              <a:rPr lang="ko-KR" altLang="en-US" sz="1100" b="1" dirty="0">
                <a:solidFill>
                  <a:schemeClr val="tx1"/>
                </a:solidFill>
              </a:rPr>
              <a:t>장</a:t>
            </a:r>
            <a:r>
              <a:rPr lang="en-US" altLang="ko-KR" sz="1100" b="1" dirty="0">
                <a:solidFill>
                  <a:schemeClr val="tx1"/>
                </a:solidFill>
              </a:rPr>
              <a:t>)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BCA27F16-8050-9419-C6A6-2A5FF3E54847}"/>
              </a:ext>
            </a:extLst>
          </p:cNvPr>
          <p:cNvSpPr/>
          <p:nvPr/>
        </p:nvSpPr>
        <p:spPr>
          <a:xfrm>
            <a:off x="8298071" y="4496308"/>
            <a:ext cx="402089" cy="20813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200" b="1" dirty="0"/>
              <a:t>음녀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바벨론</a:t>
            </a:r>
            <a:r>
              <a:rPr lang="en-US" altLang="ko-KR" sz="1100" b="1" dirty="0"/>
              <a:t>(17-18</a:t>
            </a:r>
            <a:r>
              <a:rPr lang="ko-KR" altLang="en-US" sz="1100" b="1" dirty="0"/>
              <a:t>장</a:t>
            </a:r>
            <a:r>
              <a:rPr lang="en-US" altLang="ko-KR" sz="1100" b="1" dirty="0"/>
              <a:t>)</a:t>
            </a:r>
            <a:endParaRPr lang="ko-KR" altLang="en-US" sz="1100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3009C1-7F15-D812-5D25-826C2A0FBE77}"/>
              </a:ext>
            </a:extLst>
          </p:cNvPr>
          <p:cNvSpPr txBox="1"/>
          <p:nvPr/>
        </p:nvSpPr>
        <p:spPr>
          <a:xfrm>
            <a:off x="56201" y="6487233"/>
            <a:ext cx="257452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1400" b="1" dirty="0"/>
              <a:t>광교남부교회 </a:t>
            </a:r>
            <a:r>
              <a:rPr lang="ko-KR" altLang="en-US" sz="1400" b="1" dirty="0" err="1"/>
              <a:t>양육반</a:t>
            </a:r>
            <a:r>
              <a:rPr lang="ko-KR" altLang="en-US" sz="1400" b="1" dirty="0"/>
              <a:t> </a:t>
            </a:r>
            <a:r>
              <a:rPr lang="en-US" altLang="ko-KR" sz="1400" b="1" dirty="0"/>
              <a:t>2023. 4. </a:t>
            </a:r>
            <a:endParaRPr lang="ko-KR" altLang="en-US" sz="1400" b="1" dirty="0"/>
          </a:p>
        </p:txBody>
      </p:sp>
      <p:sp>
        <p:nvSpPr>
          <p:cNvPr id="36" name="말풍선: 모서리가 둥근 사각형 35">
            <a:extLst>
              <a:ext uri="{FF2B5EF4-FFF2-40B4-BE49-F238E27FC236}">
                <a16:creationId xmlns:a16="http://schemas.microsoft.com/office/drawing/2014/main" id="{EBB1D58D-2004-7D74-0D8D-E45B2FDB99FF}"/>
              </a:ext>
            </a:extLst>
          </p:cNvPr>
          <p:cNvSpPr/>
          <p:nvPr/>
        </p:nvSpPr>
        <p:spPr>
          <a:xfrm>
            <a:off x="6516437" y="4692321"/>
            <a:ext cx="1233746" cy="306324"/>
          </a:xfrm>
          <a:prstGeom prst="wedgeRoundRectCallout">
            <a:avLst>
              <a:gd name="adj1" fmla="val -24785"/>
              <a:gd name="adj2" fmla="val 10017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b="1" dirty="0"/>
              <a:t>천사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두루마리</a:t>
            </a:r>
            <a:r>
              <a:rPr lang="en-US" altLang="ko-KR" sz="1100" b="1" dirty="0"/>
              <a:t>(10</a:t>
            </a:r>
            <a:r>
              <a:rPr lang="ko-KR" altLang="en-US" sz="1100" b="1" dirty="0"/>
              <a:t>장</a:t>
            </a:r>
            <a:r>
              <a:rPr lang="en-US" altLang="ko-KR" sz="1100" b="1" dirty="0"/>
              <a:t>)</a:t>
            </a:r>
            <a:endParaRPr lang="ko-KR" altLang="en-US" sz="11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D72E190-A5D8-8E3B-7522-89A61083DA53}"/>
              </a:ext>
            </a:extLst>
          </p:cNvPr>
          <p:cNvSpPr txBox="1"/>
          <p:nvPr/>
        </p:nvSpPr>
        <p:spPr>
          <a:xfrm>
            <a:off x="2809720" y="3929158"/>
            <a:ext cx="2533959" cy="410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ko-KR" altLang="en-US" sz="1100" b="1" dirty="0"/>
              <a:t>                          </a:t>
            </a:r>
            <a:r>
              <a:rPr lang="ko-KR" altLang="en-US" sz="1200" b="1" dirty="0"/>
              <a:t>성전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두 증인</a:t>
            </a:r>
            <a:r>
              <a:rPr lang="en-US" altLang="ko-KR" sz="1200" b="1" dirty="0"/>
              <a:t>  </a:t>
            </a:r>
            <a:r>
              <a:rPr lang="en-US" altLang="ko-KR" sz="1100" b="1" dirty="0"/>
              <a:t>(11</a:t>
            </a:r>
            <a:r>
              <a:rPr lang="ko-KR" altLang="en-US" sz="1100" b="1" dirty="0"/>
              <a:t>장</a:t>
            </a:r>
            <a:r>
              <a:rPr lang="en-US" altLang="ko-KR" sz="1100" b="1" dirty="0"/>
              <a:t>)</a:t>
            </a:r>
            <a:endParaRPr lang="ko-KR" altLang="en-US" sz="1100" b="1" dirty="0"/>
          </a:p>
        </p:txBody>
      </p:sp>
      <p:sp>
        <p:nvSpPr>
          <p:cNvPr id="39" name="설명선: 아래쪽 화살표 38">
            <a:extLst>
              <a:ext uri="{FF2B5EF4-FFF2-40B4-BE49-F238E27FC236}">
                <a16:creationId xmlns:a16="http://schemas.microsoft.com/office/drawing/2014/main" id="{4C0DC374-E63B-1A44-A2A3-A7B57E5F4529}"/>
              </a:ext>
            </a:extLst>
          </p:cNvPr>
          <p:cNvSpPr/>
          <p:nvPr/>
        </p:nvSpPr>
        <p:spPr>
          <a:xfrm>
            <a:off x="4380923" y="3381324"/>
            <a:ext cx="1992324" cy="767690"/>
          </a:xfrm>
          <a:prstGeom prst="downArrowCallou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멸망의 가증한 것</a:t>
            </a:r>
            <a:endParaRPr lang="en-US" altLang="ko-KR" sz="1400" b="1" dirty="0"/>
          </a:p>
          <a:p>
            <a:pPr algn="ctr"/>
            <a:r>
              <a:rPr lang="en-US" altLang="ko-KR" sz="1200" b="1" dirty="0"/>
              <a:t>(</a:t>
            </a:r>
            <a:r>
              <a:rPr lang="ko-KR" altLang="en-US" sz="1200" b="1" dirty="0"/>
              <a:t>단</a:t>
            </a:r>
            <a:r>
              <a:rPr lang="en-US" altLang="ko-KR" sz="1200" b="1" dirty="0"/>
              <a:t>11:31,</a:t>
            </a:r>
            <a:r>
              <a:rPr lang="ko-KR" altLang="en-US" sz="1200" b="1" dirty="0"/>
              <a:t>마</a:t>
            </a:r>
            <a:r>
              <a:rPr lang="en-US" altLang="ko-KR" sz="1200" b="1" dirty="0"/>
              <a:t>24:15,</a:t>
            </a:r>
            <a:r>
              <a:rPr lang="ko-KR" altLang="en-US" sz="1200" b="1" dirty="0" err="1"/>
              <a:t>살후</a:t>
            </a:r>
            <a:r>
              <a:rPr lang="en-US" altLang="ko-KR" sz="1200" b="1" dirty="0"/>
              <a:t>2:3)</a:t>
            </a:r>
            <a:endParaRPr lang="ko-KR" alt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86409" y="2778234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b="1" dirty="0" smtClean="0"/>
              <a:t>시간</a:t>
            </a:r>
            <a:endParaRPr lang="ko-KR" altLang="en-US" sz="2200" b="1" dirty="0"/>
          </a:p>
        </p:txBody>
      </p:sp>
      <p:sp>
        <p:nvSpPr>
          <p:cNvPr id="5" name="화살표: 오른쪽 4">
            <a:extLst>
              <a:ext uri="{FF2B5EF4-FFF2-40B4-BE49-F238E27FC236}">
                <a16:creationId xmlns:a16="http://schemas.microsoft.com/office/drawing/2014/main" id="{C3943B20-670A-A0A2-15A4-7B375FC2F57A}"/>
              </a:ext>
            </a:extLst>
          </p:cNvPr>
          <p:cNvSpPr/>
          <p:nvPr/>
        </p:nvSpPr>
        <p:spPr>
          <a:xfrm>
            <a:off x="8547559" y="2534330"/>
            <a:ext cx="2341014" cy="171799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/>
          </a:p>
          <a:p>
            <a:pPr algn="ctr"/>
            <a:r>
              <a:rPr lang="ko-KR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천년왕국</a:t>
            </a:r>
            <a:endParaRPr lang="en-US" altLang="ko-K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ko-KR" altLang="en-US" dirty="0"/>
          </a:p>
        </p:txBody>
      </p:sp>
      <p:sp>
        <p:nvSpPr>
          <p:cNvPr id="31" name="설명선: 아래쪽 화살표 30">
            <a:extLst>
              <a:ext uri="{FF2B5EF4-FFF2-40B4-BE49-F238E27FC236}">
                <a16:creationId xmlns:a16="http://schemas.microsoft.com/office/drawing/2014/main" id="{55B45018-281B-B94F-6034-24AD7E1F4467}"/>
              </a:ext>
            </a:extLst>
          </p:cNvPr>
          <p:cNvSpPr/>
          <p:nvPr/>
        </p:nvSpPr>
        <p:spPr>
          <a:xfrm>
            <a:off x="7764398" y="1750923"/>
            <a:ext cx="1790767" cy="136502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그리스도의 재림</a:t>
            </a:r>
            <a:endParaRPr lang="en-US" altLang="ko-K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1400" b="1" dirty="0"/>
              <a:t>(</a:t>
            </a:r>
            <a:r>
              <a:rPr lang="ko-KR" altLang="en-US" sz="1400" b="1" dirty="0"/>
              <a:t>계</a:t>
            </a:r>
            <a:r>
              <a:rPr lang="en-US" altLang="ko-KR" sz="1400" b="1" dirty="0"/>
              <a:t>19:11-21)</a:t>
            </a:r>
          </a:p>
          <a:p>
            <a:pPr algn="ctr"/>
            <a:r>
              <a:rPr lang="en-US" altLang="ko-KR" sz="1400" b="1" dirty="0"/>
              <a:t>(</a:t>
            </a:r>
            <a:r>
              <a:rPr lang="ko-KR" altLang="en-US" sz="1400" b="1" dirty="0"/>
              <a:t>마</a:t>
            </a:r>
            <a:r>
              <a:rPr lang="en-US" altLang="ko-KR" sz="1400" b="1" dirty="0"/>
              <a:t>25:31-46)</a:t>
            </a:r>
            <a:endParaRPr lang="ko-KR" altLang="en-US" sz="1400" b="1" dirty="0"/>
          </a:p>
        </p:txBody>
      </p:sp>
      <p:sp>
        <p:nvSpPr>
          <p:cNvPr id="32" name="설명선: 아래쪽 화살표 31">
            <a:extLst>
              <a:ext uri="{FF2B5EF4-FFF2-40B4-BE49-F238E27FC236}">
                <a16:creationId xmlns:a16="http://schemas.microsoft.com/office/drawing/2014/main" id="{DC85333B-64C4-F77A-4FA2-D841F1E0BE1E}"/>
              </a:ext>
            </a:extLst>
          </p:cNvPr>
          <p:cNvSpPr/>
          <p:nvPr/>
        </p:nvSpPr>
        <p:spPr>
          <a:xfrm>
            <a:off x="9782446" y="1750923"/>
            <a:ext cx="1399348" cy="1386537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크고 흰 보좌 심판</a:t>
            </a:r>
            <a:endParaRPr lang="en-US" altLang="ko-K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1400" b="1" dirty="0"/>
              <a:t>(</a:t>
            </a:r>
            <a:r>
              <a:rPr lang="ko-KR" altLang="en-US" sz="1400" b="1" dirty="0"/>
              <a:t>계</a:t>
            </a:r>
            <a:r>
              <a:rPr lang="en-US" altLang="ko-KR" sz="1400" b="1" dirty="0"/>
              <a:t>20:11-15)</a:t>
            </a:r>
            <a:endParaRPr lang="ko-KR" altLang="en-US" sz="1400" b="1" dirty="0"/>
          </a:p>
        </p:txBody>
      </p:sp>
      <p:sp>
        <p:nvSpPr>
          <p:cNvPr id="26" name="설명선: 위쪽 화살표 25">
            <a:extLst>
              <a:ext uri="{FF2B5EF4-FFF2-40B4-BE49-F238E27FC236}">
                <a16:creationId xmlns:a16="http://schemas.microsoft.com/office/drawing/2014/main" id="{9F5F6D82-CF55-BFD2-5F62-A3C66FAE81CF}"/>
              </a:ext>
            </a:extLst>
          </p:cNvPr>
          <p:cNvSpPr/>
          <p:nvPr/>
        </p:nvSpPr>
        <p:spPr>
          <a:xfrm>
            <a:off x="8148090" y="3523620"/>
            <a:ext cx="1043303" cy="620407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아마겟돈</a:t>
            </a:r>
            <a:endParaRPr lang="en-US" altLang="ko-KR" sz="1400" b="1" dirty="0"/>
          </a:p>
          <a:p>
            <a:pPr algn="ctr"/>
            <a:r>
              <a:rPr lang="ko-KR" altLang="en-US" sz="1200" b="1" dirty="0"/>
              <a:t>계</a:t>
            </a:r>
            <a:r>
              <a:rPr lang="en-US" altLang="ko-KR" sz="1200" b="1" dirty="0"/>
              <a:t>16:13-16</a:t>
            </a:r>
            <a:endParaRPr lang="ko-KR" altLang="en-US" sz="1200" b="1" dirty="0"/>
          </a:p>
        </p:txBody>
      </p:sp>
      <p:sp>
        <p:nvSpPr>
          <p:cNvPr id="8" name="폭발: 8pt 7">
            <a:extLst>
              <a:ext uri="{FF2B5EF4-FFF2-40B4-BE49-F238E27FC236}">
                <a16:creationId xmlns:a16="http://schemas.microsoft.com/office/drawing/2014/main" id="{BE7A25EE-05D1-680B-19C7-C4B4414642D3}"/>
              </a:ext>
            </a:extLst>
          </p:cNvPr>
          <p:cNvSpPr/>
          <p:nvPr/>
        </p:nvSpPr>
        <p:spPr>
          <a:xfrm>
            <a:off x="8243755" y="3180919"/>
            <a:ext cx="745123" cy="408554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11007506" y="90931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영원</a:t>
            </a:r>
            <a:endParaRPr lang="ko-KR" altLang="en-US" sz="2400" b="1" dirty="0"/>
          </a:p>
        </p:txBody>
      </p:sp>
      <p:sp>
        <p:nvSpPr>
          <p:cNvPr id="35" name="타원 34"/>
          <p:cNvSpPr/>
          <p:nvPr/>
        </p:nvSpPr>
        <p:spPr>
          <a:xfrm>
            <a:off x="5646335" y="1329814"/>
            <a:ext cx="2093835" cy="7407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어린양의 혼인</a:t>
            </a:r>
            <a:endParaRPr lang="en-US" altLang="ko-K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계</a:t>
            </a:r>
            <a:r>
              <a:rPr lang="en-US" altLang="ko-KR" sz="1400" b="1" dirty="0" smtClean="0"/>
              <a:t>19:7-9)</a:t>
            </a:r>
            <a:endParaRPr lang="ko-KR" altLang="en-US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9712761" y="3626770"/>
            <a:ext cx="874850" cy="4462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곡과 마곡</a:t>
            </a:r>
            <a:endParaRPr lang="en-US" altLang="ko-KR" sz="1200" b="1" dirty="0" smtClean="0"/>
          </a:p>
          <a:p>
            <a:pPr algn="ctr"/>
            <a:r>
              <a:rPr lang="en-US" altLang="ko-KR" sz="1100" b="1" dirty="0" smtClean="0"/>
              <a:t>(</a:t>
            </a:r>
            <a:r>
              <a:rPr lang="ko-KR" altLang="en-US" sz="1100" b="1" dirty="0" smtClean="0"/>
              <a:t>계</a:t>
            </a:r>
            <a:r>
              <a:rPr lang="en-US" altLang="ko-KR" sz="1100" b="1" dirty="0" smtClean="0"/>
              <a:t>20:8)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51026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13" grpId="0" animBg="1"/>
      <p:bldP spid="16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7" grpId="0" animBg="1"/>
      <p:bldP spid="28" grpId="0" animBg="1"/>
      <p:bldP spid="29" grpId="0" animBg="1"/>
      <p:bldP spid="30" grpId="0" animBg="1"/>
      <p:bldP spid="9" grpId="0" animBg="1"/>
      <p:bldP spid="10" grpId="0" animBg="1"/>
      <p:bldP spid="15" grpId="0" animBg="1"/>
      <p:bldP spid="33" grpId="0" animBg="1"/>
      <p:bldP spid="37" grpId="0" animBg="1"/>
      <p:bldP spid="36" grpId="0" animBg="1"/>
      <p:bldP spid="38" grpId="0" animBg="1"/>
      <p:bldP spid="39" grpId="0" animBg="1"/>
      <p:bldP spid="5" grpId="0" animBg="1"/>
      <p:bldP spid="31" grpId="0" animBg="1"/>
      <p:bldP spid="32" grpId="0" animBg="1"/>
      <p:bldP spid="26" grpId="0" animBg="1"/>
      <p:bldP spid="8" grpId="0" animBg="1"/>
      <p:bldP spid="35" grpId="0" animBg="1"/>
      <p:bldP spid="40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266</Words>
  <Application>Microsoft Office PowerPoint</Application>
  <PresentationFormat>와이드스크린</PresentationFormat>
  <Paragraphs>78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휴먼모음T</vt:lpstr>
      <vt:lpstr>Arial</vt:lpstr>
      <vt:lpstr>Office 테마</vt:lpstr>
      <vt:lpstr>요한계시록 타임라인         찰스 스윈돌&lt;요한계시록&gt;, 뷔스트 패닝&lt;강해로 푸는 요한계시록&gt;, 마크 베일리 외&lt;신약성경탐험&gt; ,                                                               이강국&lt;예수 그리스도의 계시(요한계시록)&gt;,&lt;무디성경주석&gt; 참고   -김동진br-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임시</dc:creator>
  <cp:lastModifiedBy>김동진</cp:lastModifiedBy>
  <cp:revision>31</cp:revision>
  <cp:lastPrinted>2023-04-05T06:27:45Z</cp:lastPrinted>
  <dcterms:created xsi:type="dcterms:W3CDTF">2023-04-01T09:25:52Z</dcterms:created>
  <dcterms:modified xsi:type="dcterms:W3CDTF">2023-04-06T05:25:51Z</dcterms:modified>
</cp:coreProperties>
</file>