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5" r:id="rId5"/>
    <p:sldId id="317" r:id="rId6"/>
    <p:sldId id="296" r:id="rId7"/>
    <p:sldId id="306" r:id="rId8"/>
    <p:sldId id="318" r:id="rId9"/>
    <p:sldId id="320" r:id="rId10"/>
    <p:sldId id="322" r:id="rId11"/>
    <p:sldId id="323" r:id="rId12"/>
    <p:sldId id="321" r:id="rId13"/>
    <p:sldId id="324" r:id="rId14"/>
    <p:sldId id="319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4" r:id="rId34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A1C"/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5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ko-KR" sz="1200"/>
            </a:lvl1pPr>
          </a:lstStyle>
          <a:p>
            <a:pPr rtl="0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ko-KR" sz="1200"/>
            </a:lvl1pPr>
          </a:lstStyle>
          <a:p>
            <a:pPr rtl="0"/>
            <a:fld id="{551F4F92-D640-42F9-9F81-61448FFF2DB3}" type="datetime1">
              <a:rPr lang="ko-KR" altLang="en-US" smtClean="0">
                <a:latin typeface="맑은 고딕" panose="020B0503020000020004" pitchFamily="50" charset="-127"/>
              </a:rPr>
              <a:t>2023-12-26</a:t>
            </a:fld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ko-KR" sz="1200"/>
            </a:lvl1pPr>
          </a:lstStyle>
          <a:p>
            <a:pPr rtl="0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ko-KR" sz="1200"/>
            </a:lvl1pPr>
          </a:lstStyle>
          <a:p>
            <a:pPr rtl="0"/>
            <a:fld id="{17369B77-94AB-0344-9EBF-9DB9EE8D3ABC}" type="slidenum">
              <a:rPr lang="ko-KR" smtClean="0">
                <a:latin typeface="맑은 고딕" panose="020B0503020000020004" pitchFamily="50" charset="-127"/>
              </a:rPr>
              <a:t>‹#›</a:t>
            </a:fld>
            <a:endParaRPr lang="ko-KR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0195FCEF-8D64-466D-BF9A-020FB7FD4BF9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ko-KR"/>
            </a:defPPr>
          </a:lstStyle>
          <a:p>
            <a:pPr lvl="0" rtl="0"/>
            <a:r>
              <a:rPr lang="ko-KR" dirty="0"/>
              <a:t>마스터 텍스트 스타일을 편집하려면 클릭하세요.</a:t>
            </a:r>
          </a:p>
          <a:p>
            <a:pPr lvl="1" rtl="0"/>
            <a:r>
              <a:rPr lang="ko-KR" dirty="0"/>
              <a:t>둘째 수준</a:t>
            </a:r>
          </a:p>
          <a:p>
            <a:pPr lvl="2" rtl="0"/>
            <a:r>
              <a:rPr lang="ko-KR" dirty="0"/>
              <a:t>셋째 수준</a:t>
            </a:r>
          </a:p>
          <a:p>
            <a:pPr lvl="3" rtl="0"/>
            <a:r>
              <a:rPr lang="ko-KR" dirty="0"/>
              <a:t>넷째 수준</a:t>
            </a:r>
          </a:p>
          <a:p>
            <a:pPr lvl="4" rtl="0"/>
            <a:r>
              <a:rPr lang="ko-KR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0775476F-A808-1F46-A368-07984F6DA22E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ko-KR"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>
      <a:defRPr sz="1200" baseline="0">
        <a:ea typeface="맑은 고딕" panose="020B0503020000020004" pitchFamily="50" charset="-127"/>
      </a:defRPr>
    </a:lvl2pPr>
    <a:lvl3pPr marL="914400" algn="l">
      <a:defRPr sz="1200" baseline="0">
        <a:ea typeface="맑은 고딕" panose="020B0503020000020004" pitchFamily="50" charset="-127"/>
      </a:defRPr>
    </a:lvl3pPr>
    <a:lvl4pPr marL="1371600" algn="l">
      <a:defRPr sz="1200" baseline="0">
        <a:ea typeface="맑은 고딕" panose="020B0503020000020004" pitchFamily="50" charset="-127"/>
      </a:defRPr>
    </a:lvl4pPr>
    <a:lvl5pPr marL="1828800" algn="l">
      <a:defRPr sz="1200" baseline="0">
        <a:ea typeface="맑은 고딕" panose="020B0503020000020004" pitchFamily="50" charset="-127"/>
      </a:defRPr>
    </a:lvl5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ko-KR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48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0775476F-A808-1F46-A368-07984F6DA22E}" type="slidenum">
              <a:rPr lang="en-US" altLang="ko-KR" smtClean="0"/>
              <a:t>3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altLang="ko-KR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17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식물이 포함된 그림&#10;&#10;자동 생성된 설명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그림 10" descr="텍스트가 포함된 그림&#10;&#10;자동 생성된 설명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3" name="그림 12" descr="도자기류, 자기를 포함하는 사진&#10;&#10;자동 생성된 설명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ko-KR" sz="46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ko-KR" sz="2400">
                <a:latin typeface="+mj-ea"/>
                <a:ea typeface="+mj-ea"/>
              </a:defRPr>
            </a:lvl1pPr>
            <a:lvl2pPr marL="457200" indent="0" algn="ctr">
              <a:buNone/>
              <a:defRPr lang="ko-KR" sz="2000"/>
            </a:lvl2pPr>
            <a:lvl3pPr marL="914400" indent="0" algn="ctr">
              <a:buNone/>
              <a:defRPr lang="ko-KR" sz="1800"/>
            </a:lvl3pPr>
            <a:lvl4pPr marL="1371600" indent="0" algn="ctr">
              <a:buNone/>
              <a:defRPr lang="ko-KR" sz="1600"/>
            </a:lvl4pPr>
            <a:lvl5pPr marL="1828800" indent="0" algn="ctr">
              <a:buNone/>
              <a:defRPr lang="ko-KR" sz="1600"/>
            </a:lvl5pPr>
            <a:lvl6pPr marL="2286000" indent="0" algn="ctr">
              <a:buNone/>
              <a:defRPr lang="ko-KR" sz="1600"/>
            </a:lvl6pPr>
            <a:lvl7pPr marL="2743200" indent="0" algn="ctr">
              <a:buNone/>
              <a:defRPr lang="ko-KR" sz="1600"/>
            </a:lvl7pPr>
            <a:lvl8pPr marL="3200400" indent="0" algn="ctr">
              <a:buNone/>
              <a:defRPr lang="ko-KR" sz="1600"/>
            </a:lvl8pPr>
            <a:lvl9pPr marL="3657600" indent="0" algn="ctr">
              <a:buNone/>
              <a:defRPr lang="ko-KR"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9" name="그림 8" descr="직물을 포함하는 사진&#10;&#10;자동 생성된 설명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3" name="그림 12" descr="꽃, 식물을 포함하는 사진&#10;&#10;자동 생성된 설명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1pPr>
            <a:lvl2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2pPr>
            <a:lvl3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3pPr>
            <a:lvl4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4pPr>
            <a:lvl5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14" name="바닥글 개체 틀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0" name="그림 9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36" name="그림 35" descr="나무 클로즈업&#10;&#10;보통 신뢰도로 자동으로 생성되는 설명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sz="2000" b="0" baseline="0">
                <a:latin typeface="+mj-ea"/>
                <a:ea typeface="+mj-ea"/>
              </a:defRPr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0" name="내용 개체 틀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600" baseline="0">
                <a:latin typeface="+mj-ea"/>
                <a:ea typeface="+mj-ea"/>
              </a:defRPr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400" baseline="0">
                <a:latin typeface="+mj-ea"/>
                <a:ea typeface="+mj-ea"/>
              </a:defRPr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200" baseline="0">
                <a:latin typeface="+mj-ea"/>
                <a:ea typeface="+mj-ea"/>
              </a:defRPr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100" baseline="0">
                <a:latin typeface="+mj-ea"/>
                <a:ea typeface="+mj-ea"/>
              </a:defRPr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100" baseline="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31" name="텍스트 개체 틀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sz="2000" b="0" baseline="0">
                <a:latin typeface="+mj-ea"/>
                <a:ea typeface="+mj-ea"/>
              </a:defRPr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2" name="내용 개체 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ko-KR" sz="1600" baseline="0">
                <a:latin typeface="+mj-ea"/>
                <a:ea typeface="+mj-ea"/>
              </a:defRPr>
            </a:lvl1pPr>
            <a:lvl2pPr>
              <a:buClr>
                <a:srgbClr val="73292A"/>
              </a:buClr>
              <a:defRPr lang="ko-KR" sz="1400" baseline="0">
                <a:latin typeface="+mj-ea"/>
                <a:ea typeface="+mj-ea"/>
              </a:defRPr>
            </a:lvl2pPr>
            <a:lvl3pPr>
              <a:buClr>
                <a:srgbClr val="73292A"/>
              </a:buClr>
              <a:defRPr lang="ko-KR" sz="1200" baseline="0">
                <a:latin typeface="+mj-ea"/>
                <a:ea typeface="+mj-ea"/>
              </a:defRPr>
            </a:lvl3pPr>
            <a:lvl4pPr>
              <a:buClr>
                <a:srgbClr val="73292A"/>
              </a:buClr>
              <a:defRPr lang="ko-KR" sz="1100" baseline="0">
                <a:latin typeface="+mj-ea"/>
                <a:ea typeface="+mj-ea"/>
              </a:defRPr>
            </a:lvl4pPr>
            <a:lvl5pPr>
              <a:buClr>
                <a:srgbClr val="73292A"/>
              </a:buClr>
              <a:defRPr lang="ko-KR" sz="1100" baseline="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pic>
        <p:nvPicPr>
          <p:cNvPr id="38" name="그림 37" descr="꽃 무리&#10;&#10;낮은 신뢰도로 자동으로 생성되는 설명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ko-KR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en-US" altLang="ko-KR" noProof="0"/>
              <a:t>X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비교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ko-KR" sz="2000" b="0">
                <a:latin typeface="+mj-ea"/>
                <a:ea typeface="+mj-ea"/>
              </a:defRPr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600" baseline="0">
                <a:latin typeface="+mj-ea"/>
                <a:ea typeface="+mj-ea"/>
              </a:defRPr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400" baseline="0">
                <a:latin typeface="+mj-ea"/>
                <a:ea typeface="+mj-ea"/>
              </a:defRPr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200" baseline="0">
                <a:latin typeface="+mj-ea"/>
                <a:ea typeface="+mj-ea"/>
              </a:defRPr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100" baseline="0">
                <a:latin typeface="+mj-ea"/>
                <a:ea typeface="+mj-ea"/>
              </a:defRPr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ko-KR" sz="1100" baseline="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ko-KR" sz="2000" b="0">
                <a:latin typeface="+mj-ea"/>
                <a:ea typeface="+mj-ea"/>
              </a:defRPr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ko-KR" sz="1600" baseline="0">
                <a:latin typeface="+mj-ea"/>
                <a:ea typeface="+mj-ea"/>
              </a:defRPr>
            </a:lvl1pPr>
            <a:lvl2pPr>
              <a:buClr>
                <a:srgbClr val="73292A"/>
              </a:buClr>
              <a:defRPr lang="ko-KR" sz="1400" baseline="0">
                <a:latin typeface="+mj-ea"/>
                <a:ea typeface="+mj-ea"/>
              </a:defRPr>
            </a:lvl2pPr>
            <a:lvl3pPr>
              <a:buClr>
                <a:srgbClr val="73292A"/>
              </a:buClr>
              <a:defRPr lang="ko-KR" sz="1200" baseline="0">
                <a:latin typeface="+mj-ea"/>
                <a:ea typeface="+mj-ea"/>
              </a:defRPr>
            </a:lvl3pPr>
            <a:lvl4pPr>
              <a:buClr>
                <a:srgbClr val="73292A"/>
              </a:buClr>
              <a:defRPr lang="ko-KR" sz="1100" baseline="0">
                <a:latin typeface="+mj-ea"/>
                <a:ea typeface="+mj-ea"/>
              </a:defRPr>
            </a:lvl4pPr>
            <a:lvl5pPr>
              <a:buClr>
                <a:srgbClr val="73292A"/>
              </a:buClr>
              <a:defRPr lang="ko-KR" sz="1100" baseline="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ko-KR" sz="2000" b="0">
                <a:latin typeface="+mj-ea"/>
                <a:ea typeface="+mj-ea"/>
              </a:defRPr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내용 개체 틀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ko-KR" sz="1600" baseline="0">
                <a:latin typeface="+mj-ea"/>
                <a:ea typeface="+mj-ea"/>
              </a:defRPr>
            </a:lvl1pPr>
            <a:lvl2pPr>
              <a:buClr>
                <a:srgbClr val="73292A"/>
              </a:buClr>
              <a:defRPr lang="ko-KR" sz="1400" baseline="0">
                <a:latin typeface="+mj-ea"/>
                <a:ea typeface="+mj-ea"/>
              </a:defRPr>
            </a:lvl2pPr>
            <a:lvl3pPr>
              <a:buClr>
                <a:srgbClr val="73292A"/>
              </a:buClr>
              <a:defRPr lang="ko-KR" sz="1200" baseline="0">
                <a:latin typeface="+mj-ea"/>
                <a:ea typeface="+mj-ea"/>
              </a:defRPr>
            </a:lvl3pPr>
            <a:lvl4pPr>
              <a:buClr>
                <a:srgbClr val="73292A"/>
              </a:buClr>
              <a:defRPr lang="ko-KR" sz="1100" baseline="0">
                <a:latin typeface="+mj-ea"/>
                <a:ea typeface="+mj-ea"/>
              </a:defRPr>
            </a:lvl4pPr>
            <a:lvl5pPr>
              <a:buClr>
                <a:srgbClr val="73292A"/>
              </a:buClr>
              <a:defRPr lang="ko-KR" sz="1100" baseline="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직물을 포함하는 사진&#10;&#10;자동 생성된 설명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8" name="그림 7" descr="꽃, 식물을 포함하는 사진&#10;&#10;자동 생성된 설명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그림 9" descr="꽃 클로즈업&#10;&#10;낮은 신뢰도로 자동으로 생성되는 설명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그림 11" descr="꽃 클로즈업&#10;&#10;낮은 신뢰도로 자동으로 생성되는 설명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ko-KR" sz="2400" baseline="0">
                <a:latin typeface="+mj-ea"/>
                <a:ea typeface="+mj-ea"/>
                <a:cs typeface="맑은 고딕 Semilight" panose="020B0502040204020203" pitchFamily="50" charset="-127"/>
              </a:defRPr>
            </a:lvl1pPr>
            <a:lvl2pPr algn="l">
              <a:lnSpc>
                <a:spcPct val="150000"/>
              </a:lnSpc>
              <a:defRPr lang="ko-KR" sz="2000" baseline="0">
                <a:latin typeface="+mj-ea"/>
                <a:ea typeface="+mj-ea"/>
                <a:cs typeface="맑은 고딕 Semilight" panose="020B0502040204020203" pitchFamily="50" charset="-127"/>
              </a:defRPr>
            </a:lvl2pPr>
            <a:lvl3pPr algn="ctr">
              <a:defRPr lang="ko-KR" sz="1600">
                <a:latin typeface="Gill Sans Nova Light" panose="020F0302020204030204" pitchFamily="34" charset="0"/>
                <a:ea typeface="맑은 고딕"/>
                <a:cs typeface="Gill Sans Nova Light" panose="020F0302020204030204" pitchFamily="34" charset="0"/>
              </a:defRPr>
            </a:lvl3pPr>
            <a:lvl4pPr algn="ctr">
              <a:defRPr lang="ko-KR" sz="1400">
                <a:latin typeface="Gill Sans Nova Light" panose="020F0302020204030204" pitchFamily="34" charset="0"/>
                <a:ea typeface="맑은 고딕"/>
                <a:cs typeface="Gill Sans Nova Light" panose="020F0302020204030204" pitchFamily="34" charset="0"/>
              </a:defRPr>
            </a:lvl4pPr>
            <a:lvl5pPr algn="ctr">
              <a:defRPr lang="ko-KR" sz="1400">
                <a:latin typeface="Gill Sans Nova Light" panose="020F0302020204030204" pitchFamily="34" charset="0"/>
                <a:ea typeface="맑은 고딕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1" name="그림 10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7" name="그림 6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noProof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ko-KR" sz="32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ko-KR" sz="3200" baseline="0">
                <a:latin typeface="맑은 고딕 Semilight" panose="020B0502040204020203" pitchFamily="50" charset="-127"/>
              </a:defRPr>
            </a:lvl1pPr>
            <a:lvl2pPr>
              <a:defRPr lang="ko-KR" sz="2800" baseline="0">
                <a:latin typeface="맑은 고딕 Semilight" panose="020B0502040204020203" pitchFamily="50" charset="-127"/>
              </a:defRPr>
            </a:lvl2pPr>
            <a:lvl3pPr>
              <a:defRPr lang="ko-KR" sz="2400" baseline="0">
                <a:latin typeface="맑은 고딕 Semilight" panose="020B0502040204020203" pitchFamily="50" charset="-127"/>
              </a:defRPr>
            </a:lvl3pPr>
            <a:lvl4pPr>
              <a:defRPr lang="ko-KR" sz="2000" baseline="0">
                <a:latin typeface="맑은 고딕 Semilight" panose="020B0502040204020203" pitchFamily="50" charset="-127"/>
              </a:defRPr>
            </a:lvl4pPr>
            <a:lvl5pPr>
              <a:defRPr lang="ko-KR" sz="2000" baseline="0">
                <a:latin typeface="맑은 고딕 Semilight" panose="020B0502040204020203" pitchFamily="50" charset="-127"/>
              </a:defRPr>
            </a:lvl5pPr>
            <a:lvl6pPr>
              <a:defRPr lang="ko-KR" sz="2000"/>
            </a:lvl6pPr>
            <a:lvl7pPr>
              <a:defRPr lang="ko-KR" sz="2000"/>
            </a:lvl7pPr>
            <a:lvl8pPr>
              <a:defRPr lang="ko-KR" sz="2000"/>
            </a:lvl8pPr>
            <a:lvl9pPr>
              <a:defRPr lang="ko-KR" sz="2000"/>
            </a:lvl9pPr>
          </a:lstStyle>
          <a:p>
            <a:pPr lvl="0" rtl="0"/>
            <a:r>
              <a:rPr lang="ko-KR" dirty="0"/>
              <a:t>마스터 텍스트 스타일을 편집하려면 클릭하세요.</a:t>
            </a:r>
          </a:p>
          <a:p>
            <a:pPr lvl="1" rtl="0"/>
            <a:r>
              <a:rPr lang="ko-KR" dirty="0"/>
              <a:t>둘째 수준</a:t>
            </a:r>
          </a:p>
          <a:p>
            <a:pPr lvl="2" rtl="0"/>
            <a:r>
              <a:rPr lang="ko-KR" dirty="0"/>
              <a:t>셋째 수준</a:t>
            </a:r>
          </a:p>
          <a:p>
            <a:pPr lvl="3" rtl="0"/>
            <a:r>
              <a:rPr lang="ko-KR" dirty="0"/>
              <a:t>넷째 수준</a:t>
            </a:r>
          </a:p>
          <a:p>
            <a:pPr lvl="4" rtl="0"/>
            <a:r>
              <a:rPr lang="ko-KR" dirty="0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ko-KR" sz="1600"/>
            </a:lvl1pPr>
            <a:lvl2pPr marL="457200" indent="0">
              <a:buNone/>
              <a:defRPr lang="ko-KR" sz="1400"/>
            </a:lvl2pPr>
            <a:lvl3pPr marL="914400" indent="0">
              <a:buNone/>
              <a:defRPr lang="ko-KR" sz="1200"/>
            </a:lvl3pPr>
            <a:lvl4pPr marL="1371600" indent="0">
              <a:buNone/>
              <a:defRPr lang="ko-KR" sz="1000"/>
            </a:lvl4pPr>
            <a:lvl5pPr marL="1828800" indent="0">
              <a:buNone/>
              <a:defRPr lang="ko-KR" sz="1000"/>
            </a:lvl5pPr>
            <a:lvl6pPr marL="2286000" indent="0">
              <a:buNone/>
              <a:defRPr lang="ko-KR" sz="1000"/>
            </a:lvl6pPr>
            <a:lvl7pPr marL="2743200" indent="0">
              <a:buNone/>
              <a:defRPr lang="ko-KR" sz="1000"/>
            </a:lvl7pPr>
            <a:lvl8pPr marL="3200400" indent="0">
              <a:buNone/>
              <a:defRPr lang="ko-KR" sz="1000"/>
            </a:lvl8pPr>
            <a:lvl9pPr marL="3657600" indent="0">
              <a:buNone/>
              <a:defRPr lang="ko-KR"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프레젠테이션 제목</a:t>
            </a:r>
            <a:endParaRPr lang="ko-KR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ko-KR" sz="32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ko-KR" sz="3200"/>
            </a:lvl1pPr>
            <a:lvl2pPr marL="457200" indent="0">
              <a:buNone/>
              <a:defRPr lang="ko-KR" sz="2800"/>
            </a:lvl2pPr>
            <a:lvl3pPr marL="914400" indent="0">
              <a:buNone/>
              <a:defRPr lang="ko-KR" sz="2400"/>
            </a:lvl3pPr>
            <a:lvl4pPr marL="1371600" indent="0">
              <a:buNone/>
              <a:defRPr lang="ko-KR" sz="2000"/>
            </a:lvl4pPr>
            <a:lvl5pPr marL="1828800" indent="0">
              <a:buNone/>
              <a:defRPr lang="ko-KR" sz="2000"/>
            </a:lvl5pPr>
            <a:lvl6pPr marL="2286000" indent="0">
              <a:buNone/>
              <a:defRPr lang="ko-KR" sz="2000"/>
            </a:lvl6pPr>
            <a:lvl7pPr marL="2743200" indent="0">
              <a:buNone/>
              <a:defRPr lang="ko-KR" sz="2000"/>
            </a:lvl7pPr>
            <a:lvl8pPr marL="3200400" indent="0">
              <a:buNone/>
              <a:defRPr lang="ko-KR" sz="2000"/>
            </a:lvl8pPr>
            <a:lvl9pPr marL="3657600" indent="0">
              <a:buNone/>
              <a:defRPr lang="ko-KR"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ko-KR" sz="1600"/>
            </a:lvl1pPr>
            <a:lvl2pPr marL="457200" indent="0">
              <a:buNone/>
              <a:defRPr lang="ko-KR" sz="1400"/>
            </a:lvl2pPr>
            <a:lvl3pPr marL="914400" indent="0">
              <a:buNone/>
              <a:defRPr lang="ko-KR" sz="1200"/>
            </a:lvl3pPr>
            <a:lvl4pPr marL="1371600" indent="0">
              <a:buNone/>
              <a:defRPr lang="ko-KR" sz="1000"/>
            </a:lvl4pPr>
            <a:lvl5pPr marL="1828800" indent="0">
              <a:buNone/>
              <a:defRPr lang="ko-KR" sz="1000"/>
            </a:lvl5pPr>
            <a:lvl6pPr marL="2286000" indent="0">
              <a:buNone/>
              <a:defRPr lang="ko-KR" sz="1000"/>
            </a:lvl6pPr>
            <a:lvl7pPr marL="2743200" indent="0">
              <a:buNone/>
              <a:defRPr lang="ko-KR" sz="1000"/>
            </a:lvl7pPr>
            <a:lvl8pPr marL="3200400" indent="0">
              <a:buNone/>
              <a:defRPr lang="ko-KR" sz="1000"/>
            </a:lvl8pPr>
            <a:lvl9pPr marL="3657600" indent="0">
              <a:buNone/>
              <a:defRPr lang="ko-KR" sz="10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프레젠테이션 제목</a:t>
            </a:r>
            <a:endParaRPr lang="ko-KR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ko-KR" smtClean="0"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직물을 포함하는 사진&#10;&#10;자동 생성된 설명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3" name="그림 12" descr="꽃 무리&#10;&#10;낮은 신뢰도로 자동으로 생성되는 설명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  <p:sp>
        <p:nvSpPr>
          <p:cNvPr id="32" name="내용 개체 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ko-KR" sz="2400" baseline="0">
                <a:latin typeface="+mj-ea"/>
                <a:ea typeface="+mj-ea"/>
              </a:defRPr>
            </a:lvl1pPr>
            <a:lvl2pPr marL="228600">
              <a:buClr>
                <a:srgbClr val="73292A"/>
              </a:buClr>
              <a:defRPr lang="ko-KR" sz="2000" baseline="0">
                <a:latin typeface="+mj-ea"/>
                <a:ea typeface="+mj-ea"/>
              </a:defRPr>
            </a:lvl2pPr>
            <a:lvl3pPr marL="685800">
              <a:buClr>
                <a:srgbClr val="73292A"/>
              </a:buClr>
              <a:defRPr lang="ko-KR" sz="1800" baseline="0">
                <a:latin typeface="+mj-ea"/>
                <a:ea typeface="+mj-ea"/>
              </a:defRPr>
            </a:lvl3pPr>
            <a:lvl4pPr marL="1143000">
              <a:buClr>
                <a:srgbClr val="73292A"/>
              </a:buClr>
              <a:defRPr lang="ko-KR" sz="1600" baseline="0">
                <a:latin typeface="+mj-ea"/>
                <a:ea typeface="+mj-ea"/>
              </a:defRPr>
            </a:lvl4pPr>
            <a:lvl5pPr marL="1600200">
              <a:buClr>
                <a:srgbClr val="73292A"/>
              </a:buClr>
              <a:defRPr lang="ko-KR" sz="1600" baseline="0"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pic>
        <p:nvPicPr>
          <p:cNvPr id="6" name="그림 5" descr="꽃, 식물을 포함하는 사진&#10;&#10;자동 생성된 설명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텍스트 개체 틀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ko-KR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en-US" altLang="ko-KR" noProof="0"/>
              <a:t>X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1" name="그림 10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ko-KR" sz="2000">
                <a:latin typeface="+mj-ea"/>
                <a:ea typeface="+mj-ea"/>
                <a:cs typeface="맑은 고딕 Semilight" panose="020B0502040204020203" pitchFamily="50" charset="-127"/>
              </a:defRPr>
            </a:lvl1pPr>
            <a:lvl2pPr algn="ctr">
              <a:lnSpc>
                <a:spcPct val="100000"/>
              </a:lnSpc>
              <a:defRPr lang="ko-KR" sz="1800">
                <a:latin typeface="+mj-ea"/>
                <a:ea typeface="+mj-ea"/>
                <a:cs typeface="맑은 고딕 Semilight" panose="020B0502040204020203" pitchFamily="50" charset="-127"/>
              </a:defRPr>
            </a:lvl2pPr>
            <a:lvl3pPr algn="ctr">
              <a:defRPr lang="ko-KR" sz="1600">
                <a:latin typeface="Gill Sans Nova Light" panose="020F0302020204030204" pitchFamily="34" charset="0"/>
                <a:ea typeface="맑은 고딕"/>
                <a:cs typeface="Gill Sans Nova Light" panose="020F0302020204030204" pitchFamily="34" charset="0"/>
              </a:defRPr>
            </a:lvl3pPr>
            <a:lvl4pPr algn="ctr">
              <a:defRPr lang="ko-KR" sz="1400">
                <a:latin typeface="Gill Sans Nova Light" panose="020F0302020204030204" pitchFamily="34" charset="0"/>
                <a:ea typeface="맑은 고딕"/>
                <a:cs typeface="Gill Sans Nova Light" panose="020F0302020204030204" pitchFamily="34" charset="0"/>
              </a:defRPr>
            </a:lvl4pPr>
            <a:lvl5pPr algn="ctr">
              <a:defRPr lang="ko-KR" sz="1400">
                <a:latin typeface="Gill Sans Nova Light" panose="020F0302020204030204" pitchFamily="34" charset="0"/>
                <a:ea typeface="맑은 고딕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14" name="바닥글 개체 틀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1" name="그림 10" descr="식물 클로즈업&#10;&#10;낮은 신뢰도로 자동으로 생성되는 설명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그림 8" descr="이부자리, 원단을 포함하는 사진&#10;&#10;자동 생성된 설명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  <a:cs typeface="맑은 고딕 Semilight" panose="020B0502040204020203" pitchFamily="50" charset="-127"/>
            </a:endParaRPr>
          </a:p>
        </p:txBody>
      </p:sp>
      <p:pic>
        <p:nvPicPr>
          <p:cNvPr id="15" name="그림 14" descr="도자기류, 자기를 포함하는 사진&#10;&#10;자동 생성된 설명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그림 16" descr="텍스트가 포함된 그림&#10;&#10;자동 생성된 설명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ko-KR" sz="44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ko-KR" sz="24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lang="ko-K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1pPr>
            <a:lvl2pPr>
              <a:buClr>
                <a:srgbClr val="73292A"/>
              </a:buCl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2pPr>
            <a:lvl3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3pPr>
            <a:lvl4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4pPr>
            <a:lvl5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 초록색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1pPr>
            <a:lvl2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2pPr>
            <a:lvl3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3pPr>
            <a:lvl4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4pPr>
            <a:lvl5pPr>
              <a:defRPr lang="ko-KR" baseline="0">
                <a:latin typeface="+mj-ea"/>
                <a:ea typeface="+mj-ea"/>
                <a:cs typeface="맑은 고딕 Semilight" panose="020B0502040204020203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 noProof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8" name="그림 7" descr="직물을 포함하는 사진&#10;&#10;자동 생성된 설명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6" name="그림 15" descr="꽃, 식물을 포함하는 사진&#10;&#10;자동 생성된 설명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그림 18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ko-KR" sz="44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ko-KR" sz="2400">
                <a:solidFill>
                  <a:schemeClr val="accent3"/>
                </a:solidFill>
                <a:latin typeface="+mj-ea"/>
                <a:ea typeface="+mj-ea"/>
                <a:cs typeface="맑은 고딕 Semilight" panose="020B0502040204020203" pitchFamily="50" charset="-127"/>
              </a:defRPr>
            </a:lvl1pPr>
            <a:lvl2pPr marL="457200" indent="0">
              <a:buNone/>
              <a:defRPr lang="ko-K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ko-KR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”</a:t>
            </a:r>
          </a:p>
        </p:txBody>
      </p:sp>
      <p:sp>
        <p:nvSpPr>
          <p:cNvPr id="28" name="텍스트 개체 틀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ko-KR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0" name="그림 9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22" name="그림 개체 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 baseline="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200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1" name="텍스트 개체 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1" name="그림 개체 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 baseline="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텍스트 개체 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200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2" name="텍스트 개체 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0" name="그림 개체 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 baseline="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5" name="텍스트 개체 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200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그림 개체 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 baseline="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7" name="텍스트 개체 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200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6" name="텍스트 개체 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</a:lstStyle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pic>
        <p:nvPicPr>
          <p:cNvPr id="10" name="그림 9" descr="연체동물, 곤충을 포함하는 사진&#10;&#10;자동 생성된 설명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ko-KR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22" name="그림 개체 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1" name="텍스트 개체 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6" name="그림 개체 틀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5" name="텍스트 개체 틀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4" name="텍스트 개체 틀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1" name="그림 개체 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3" name="텍스트 개체 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2" name="텍스트 개체 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그림 개체 틀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3" name="텍스트 개체 틀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텍스트 개체 틀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0" name="그림 개체 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5" name="텍스트 개체 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7" name="텍스트 개체 틀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그림 개체 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7" name="텍스트 개체 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6" name="텍스트 개체 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7" name="그림 개체 틀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ko-KR" sz="1800"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2" name="텍스트 개체 틀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6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1" name="텍스트 개체 틀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sz="1400" spc="20" baseline="0">
                <a:latin typeface="+mj-ea"/>
                <a:ea typeface="+mj-ea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  <a:lvl1pPr>
              <a:defRPr>
                <a:latin typeface="+mj-ea"/>
                <a:ea typeface="+mj-ea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ko-KR"/>
            </a:def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ko-KR" sz="1200" baseline="0">
                <a:solidFill>
                  <a:schemeClr val="tx1"/>
                </a:solidFill>
                <a:latin typeface="+mj-ea"/>
                <a:ea typeface="+mj-ea"/>
                <a:cs typeface="맑은 고딕 Semilight" panose="020B0502040204020203" pitchFamily="50" charset="-127"/>
              </a:defRPr>
            </a:lvl1pPr>
          </a:lstStyle>
          <a:p>
            <a:r>
              <a:rPr lang="ko-KR" altLang="en-US"/>
              <a:t>프레젠테이션 제목</a:t>
            </a:r>
            <a:endParaRPr lang="ko-KR" altLang="en-US">
              <a:latin typeface="+mj-ea"/>
              <a:ea typeface="+mj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ko-KR" sz="1200" baseline="0">
                <a:solidFill>
                  <a:schemeClr val="tx1"/>
                </a:solidFill>
                <a:latin typeface="+mj-ea"/>
                <a:ea typeface="+mj-ea"/>
                <a:cs typeface="맑은 고딕 Semilight" panose="020B0502040204020203" pitchFamily="50" charset="-127"/>
              </a:defRPr>
            </a:lvl1pPr>
          </a:lstStyle>
          <a:p>
            <a:fld id="{294A09A9-5501-47C1-A89A-A340965A2BE2}" type="slidenum">
              <a:rPr lang="en-US" altLang="ko-KR" smtClean="0"/>
              <a:pPr/>
              <a:t>‹#›</a:t>
            </a:fld>
            <a:endParaRPr lang="en-US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4400" kern="1200" baseline="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84400" indent="-284400" algn="l" defTabSz="914400" rtl="0" eaLnBrk="1" latinLnBrk="1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ko-KR" sz="2800" kern="1200" baseline="0">
          <a:solidFill>
            <a:schemeClr val="accent3"/>
          </a:solidFill>
          <a:latin typeface="+mj-ea"/>
          <a:ea typeface="+mj-ea"/>
          <a:cs typeface="+mn-cs"/>
        </a:defRPr>
      </a:lvl1pPr>
      <a:lvl2pPr marL="568800" indent="-284400" algn="l" eaLnBrk="1" latinLnBrk="1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baseline="0">
          <a:latin typeface="+mj-ea"/>
          <a:ea typeface="+mj-ea"/>
        </a:defRPr>
      </a:lvl2pPr>
      <a:lvl3pPr marL="1144800" indent="-284400" algn="l" eaLnBrk="1" latinLnBrk="1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baseline="0">
          <a:latin typeface="+mj-ea"/>
          <a:ea typeface="+mj-ea"/>
        </a:defRPr>
      </a:lvl3pPr>
      <a:lvl4pPr marL="1602000" indent="-284400" algn="l" eaLnBrk="1" latinLnBrk="1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baseline="0">
          <a:latin typeface="+mj-ea"/>
          <a:ea typeface="+mj-ea"/>
        </a:defRPr>
      </a:lvl4pPr>
      <a:lvl5pPr marL="2059200" indent="-284400" algn="l" eaLnBrk="1" latinLnBrk="1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baseline="0">
          <a:latin typeface="+mj-ea"/>
          <a:ea typeface="+mj-ea"/>
        </a:defRPr>
      </a:lvl5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/>
              <a:t>모세오경 신학</a:t>
            </a:r>
            <a:endParaRPr lang="ko-KR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en-US" altLang="ko-KR" dirty="0"/>
              <a:t>2023 </a:t>
            </a:r>
            <a:r>
              <a:rPr lang="ko-KR" altLang="en-US" dirty="0" err="1"/>
              <a:t>제자반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29C7FC-043F-A42B-6359-CBD6051C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 </a:t>
            </a:r>
            <a:r>
              <a:rPr lang="en-US" altLang="ko-KR" dirty="0"/>
              <a:t>-</a:t>
            </a:r>
            <a:r>
              <a:rPr lang="en-US" altLang="ko-KR" sz="4000" dirty="0"/>
              <a:t>1)</a:t>
            </a:r>
            <a:r>
              <a:rPr lang="ko-KR" altLang="en-US" sz="4000" dirty="0"/>
              <a:t>언약적 명령과 종말론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252929-05A6-08D0-86DD-62F299D8B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373"/>
            <a:ext cx="5181600" cy="3848539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그 때에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이리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가 어린 양과 함께 살며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표범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어린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염소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 함께 누우며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송아지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 어린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사자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 살진 짐승이 함께 있어 어린 아이에게 끌리며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암소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곰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함께 먹으며 그것들의 새끼가 함께 엎드리며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사자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가 소처럼 풀을 먹을 것이며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젖 먹는 아이가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독사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 구멍에서 장난하며 젖 뗀 어린 아이가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독사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굴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손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넣을 것이라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 거룩한 산 모든 곳에서 해 됨도 없고 상함도 없을 것이니 이는 물이 바다를 덮음 같이 여호와를 아는 지식이 세상에 충만할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것임이니라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3AEBA5-9FC4-3A16-600F-9E0064626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44" y="2562117"/>
            <a:ext cx="4970755" cy="36148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동물이 유순해짐 </a:t>
            </a:r>
            <a:r>
              <a:rPr lang="en-US" altLang="ko-KR" sz="2000" dirty="0">
                <a:solidFill>
                  <a:schemeClr val="tx1"/>
                </a:solidFill>
              </a:rPr>
              <a:t>– </a:t>
            </a:r>
            <a:r>
              <a:rPr lang="ko-KR" altLang="en-US" sz="2000" dirty="0">
                <a:solidFill>
                  <a:schemeClr val="tx1"/>
                </a:solidFill>
              </a:rPr>
              <a:t>타락 이전 에덴 상태</a:t>
            </a:r>
            <a:endParaRPr lang="en-US" altLang="ko-KR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solidFill>
                  <a:schemeClr val="tx1"/>
                </a:solidFill>
              </a:rPr>
              <a:t>6</a:t>
            </a:r>
            <a:r>
              <a:rPr lang="ko-KR" altLang="en-US" sz="2000" dirty="0">
                <a:solidFill>
                  <a:schemeClr val="tx1"/>
                </a:solidFill>
              </a:rPr>
              <a:t>절 어린이에게 </a:t>
            </a:r>
            <a:r>
              <a:rPr lang="en-US" altLang="ko-KR" sz="2000" dirty="0">
                <a:solidFill>
                  <a:schemeClr val="tx1"/>
                </a:solidFill>
              </a:rPr>
              <a:t>‘</a:t>
            </a:r>
            <a:r>
              <a:rPr lang="ko-KR" altLang="en-US" sz="2000" dirty="0">
                <a:solidFill>
                  <a:schemeClr val="tx1"/>
                </a:solidFill>
              </a:rPr>
              <a:t>끌린다</a:t>
            </a:r>
            <a:r>
              <a:rPr lang="en-US" altLang="ko-KR" sz="2000" dirty="0">
                <a:solidFill>
                  <a:schemeClr val="tx1"/>
                </a:solidFill>
              </a:rPr>
              <a:t>’</a:t>
            </a:r>
            <a:r>
              <a:rPr lang="en-US" altLang="ko-KR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리더십</a:t>
            </a:r>
            <a:r>
              <a:rPr lang="en-US" altLang="ko-KR" sz="2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지배 </a:t>
            </a:r>
            <a:endParaRPr lang="en-US" altLang="ko-KR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en-US" altLang="ko-KR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호세아</a:t>
            </a:r>
            <a:r>
              <a:rPr lang="en-US" altLang="ko-KR" sz="2000" b="0" i="0" dirty="0">
                <a:solidFill>
                  <a:schemeClr val="tx1"/>
                </a:solidFill>
                <a:effectLst/>
                <a:latin typeface="굴림,seoul,helvetica"/>
              </a:rPr>
              <a:t>2:18</a:t>
            </a:r>
            <a:b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</a:b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그 날에는 내가 그들을 위하여 들짐승과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공중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의 새와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의 곤충과 더불어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언약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을 맺으며 또 이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에서 활과 칼을 꺾어 전쟁을 없이하고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그들로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 평안히 눕게 하리라</a:t>
            </a:r>
            <a:endParaRPr lang="en-US" altLang="ko-KR" sz="2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000" dirty="0">
                <a:solidFill>
                  <a:schemeClr val="tx1"/>
                </a:solidFill>
                <a:latin typeface="굴림,seoul,helvetica"/>
              </a:rPr>
              <a:t>창세기</a:t>
            </a:r>
            <a:r>
              <a:rPr lang="en-US" altLang="ko-KR" sz="2000" dirty="0">
                <a:solidFill>
                  <a:schemeClr val="tx1"/>
                </a:solidFill>
                <a:latin typeface="굴림,seoul,helvetica"/>
              </a:rPr>
              <a:t>1:26-28</a:t>
            </a:r>
            <a:r>
              <a:rPr lang="ko-KR" altLang="en-US" sz="2000" dirty="0">
                <a:solidFill>
                  <a:schemeClr val="tx1"/>
                </a:solidFill>
                <a:latin typeface="굴림,seoul,helvetica"/>
              </a:rPr>
              <a:t>의</a:t>
            </a:r>
            <a:r>
              <a:rPr lang="en-US" altLang="ko-KR" sz="2000" dirty="0">
                <a:solidFill>
                  <a:schemeClr val="tx1"/>
                </a:solidFill>
                <a:latin typeface="굴림,seoul,helvetica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굴림,seoul,helvetica"/>
              </a:rPr>
              <a:t>언약적 명령의 성취</a:t>
            </a:r>
            <a:endParaRPr lang="ko-KR" altLang="en-US" sz="14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sz="18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8EC68C-0C29-734C-A31B-3DA9E2F2A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4C608-1DDE-2BB5-EAD1-18C6F379B6A1}"/>
              </a:ext>
            </a:extLst>
          </p:cNvPr>
          <p:cNvSpPr txBox="1"/>
          <p:nvPr/>
        </p:nvSpPr>
        <p:spPr>
          <a:xfrm>
            <a:off x="838200" y="2079741"/>
            <a:ext cx="506741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b="1" dirty="0"/>
              <a:t>이사야 </a:t>
            </a:r>
            <a:r>
              <a:rPr lang="en-US" altLang="ko-KR" sz="2400" b="1" dirty="0"/>
              <a:t>11:6-9 </a:t>
            </a:r>
            <a:r>
              <a:rPr lang="ko-KR" altLang="en-US" sz="2400" b="1" dirty="0"/>
              <a:t>지배와 다스림의 회복 </a:t>
            </a:r>
          </a:p>
        </p:txBody>
      </p:sp>
    </p:spTree>
    <p:extLst>
      <p:ext uri="{BB962C8B-B14F-4D97-AF65-F5344CB8AC3E}">
        <p14:creationId xmlns:p14="http://schemas.microsoft.com/office/powerpoint/2010/main" val="38100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C18D2B-3203-2215-5BA6-446423A2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 </a:t>
            </a:r>
            <a:r>
              <a:rPr lang="en-US" altLang="ko-KR" sz="4000" dirty="0"/>
              <a:t>-2)</a:t>
            </a:r>
            <a:r>
              <a:rPr lang="ko-KR" altLang="en-US" sz="4000" dirty="0"/>
              <a:t>언약적 명령과 예수님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1B362-9654-519A-DCBF-C8ABEC278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2381"/>
            <a:ext cx="5181600" cy="384396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400" dirty="0"/>
              <a:t>예수님은 두번째 아담으로 당신의 삶을 통해 타락하기 이전의 아담에게 있는 잠재력을 드러내시고 죽음을 통해 인류에게 이러한 잠재력을 회복시키셨다</a:t>
            </a:r>
            <a:r>
              <a:rPr lang="en-US" altLang="ko-KR" sz="2400" dirty="0"/>
              <a:t>. </a:t>
            </a: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0133545-260B-5173-88D4-343CF6D6B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75" y="2570420"/>
            <a:ext cx="5315505" cy="37859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바람과 바다를 꾸짖으심</a:t>
            </a:r>
            <a:r>
              <a:rPr lang="en-US" altLang="ko-KR" sz="2000" dirty="0"/>
              <a:t>(</a:t>
            </a:r>
            <a:r>
              <a:rPr lang="ko-KR" altLang="en-US" sz="2000" dirty="0"/>
              <a:t>마</a:t>
            </a:r>
            <a:r>
              <a:rPr lang="en-US" altLang="ko-KR" sz="2000" dirty="0"/>
              <a:t>8:23-27)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바다위를 걸어오심</a:t>
            </a:r>
            <a:r>
              <a:rPr lang="en-US" altLang="ko-KR" sz="2000" dirty="0"/>
              <a:t>(</a:t>
            </a:r>
            <a:r>
              <a:rPr lang="ko-KR" altLang="en-US" sz="2000" dirty="0"/>
              <a:t>마</a:t>
            </a:r>
            <a:r>
              <a:rPr lang="en-US" altLang="ko-KR" sz="2000" dirty="0"/>
              <a:t>14:22-23</a:t>
            </a:r>
            <a:r>
              <a:rPr lang="ko-KR" altLang="en-US" sz="2000" dirty="0"/>
              <a:t>등</a:t>
            </a:r>
            <a:r>
              <a:rPr lang="en-US" altLang="ko-KR" sz="2000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물고기의 입에서 </a:t>
            </a:r>
            <a:r>
              <a:rPr lang="ko-KR" altLang="en-US" sz="2000" dirty="0" err="1"/>
              <a:t>성전세</a:t>
            </a:r>
            <a:r>
              <a:rPr lang="ko-KR" altLang="en-US" sz="2000" dirty="0"/>
              <a:t> 낼 돈을 꺼내심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나귀를 타고 예루살렘에 입성하심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예수님은 하나님으로서 뿐만 아니라 두 번째 아담이자 다윗의 </a:t>
            </a:r>
            <a:r>
              <a:rPr lang="ko-KR" altLang="en-US" sz="2000" dirty="0" err="1">
                <a:sym typeface="Wingdings" panose="05000000000000000000" pitchFamily="2" charset="2"/>
              </a:rPr>
              <a:t>자손으로서의</a:t>
            </a:r>
            <a:r>
              <a:rPr lang="ko-KR" altLang="en-US" sz="2000" dirty="0">
                <a:sym typeface="Wingdings" panose="05000000000000000000" pitchFamily="2" charset="2"/>
              </a:rPr>
              <a:t> 역할을 성취하셨다</a:t>
            </a:r>
            <a:r>
              <a:rPr lang="en-US" altLang="ko-KR" sz="2400" dirty="0">
                <a:sym typeface="Wingdings" panose="05000000000000000000" pitchFamily="2" charset="2"/>
              </a:rPr>
              <a:t>. </a:t>
            </a:r>
            <a:endParaRPr lang="ko-KR" altLang="en-US" sz="24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62ED17-F4A3-FE4E-70DA-D32F3F14F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83650-EC37-63D8-C7F6-F57481E0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창세기의 신학 </a:t>
            </a:r>
            <a:r>
              <a:rPr lang="en-US" altLang="ko-KR" sz="3600" dirty="0"/>
              <a:t>– 3)</a:t>
            </a:r>
            <a:r>
              <a:rPr lang="ko-KR" altLang="en-US" sz="3600" dirty="0"/>
              <a:t>죄와 언약적 목적의 중단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BEE44B-C504-F28B-D8A2-CB7C52669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6871"/>
            <a:ext cx="5181600" cy="38794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ko-KR" altLang="en-US" sz="2000" dirty="0"/>
              <a:t>죄의 기원은 미스터리</a:t>
            </a:r>
            <a:endParaRPr lang="en-US" altLang="ko-KR" sz="2000" dirty="0"/>
          </a:p>
          <a:p>
            <a:pPr>
              <a:lnSpc>
                <a:spcPct val="140000"/>
              </a:lnSpc>
            </a:pPr>
            <a:r>
              <a:rPr lang="ko-KR" altLang="en-US" sz="2000" dirty="0"/>
              <a:t>사람이 하나님을 대표하여 모든 피조물을 다스리는 특권에는 충성과 순종 책임이 뒤따른다</a:t>
            </a:r>
            <a:r>
              <a:rPr lang="en-US" altLang="ko-KR" sz="2000" dirty="0"/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2000" dirty="0"/>
              <a:t>죄 없는 세상에서 순종을 시험하거나 입증하는 것을 불가능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사단은 </a:t>
            </a:r>
            <a:r>
              <a:rPr lang="ko-KR" altLang="en-US" sz="2000" dirty="0" err="1">
                <a:sym typeface="Wingdings" panose="05000000000000000000" pitchFamily="2" charset="2"/>
              </a:rPr>
              <a:t>대적자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고소자로서 사람에게 주권자적 지위와 행동 방식을 선택하도록 함 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lang="ko-KR" altLang="en-US" sz="2000" dirty="0">
                <a:sym typeface="Wingdings" panose="05000000000000000000" pitchFamily="2" charset="2"/>
              </a:rPr>
              <a:t>선악과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인간의 지배는 그의 형상의 </a:t>
            </a:r>
            <a:r>
              <a:rPr lang="ko-KR" altLang="en-US" sz="2000" dirty="0" err="1">
                <a:sym typeface="Wingdings" panose="05000000000000000000" pitchFamily="2" charset="2"/>
              </a:rPr>
              <a:t>본체이신</a:t>
            </a:r>
            <a:r>
              <a:rPr lang="ko-KR" altLang="en-US" sz="2000" dirty="0">
                <a:sym typeface="Wingdings" panose="05000000000000000000" pitchFamily="2" charset="2"/>
              </a:rPr>
              <a:t> 하나님의 허락과 금지라는 틀속에서 행사되어야 한다</a:t>
            </a:r>
            <a:r>
              <a:rPr lang="en-US" altLang="ko-KR" sz="2000" dirty="0">
                <a:sym typeface="Wingdings" panose="05000000000000000000" pitchFamily="2" charset="2"/>
              </a:rPr>
              <a:t>. </a:t>
            </a:r>
            <a:endParaRPr lang="ko-KR" altLang="en-US" sz="2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C30F81-7B41-2BA8-5D67-044259352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죄의 결과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하나님과 멀어짐</a:t>
            </a:r>
            <a:r>
              <a:rPr lang="en-US" altLang="ko-KR" sz="2000" dirty="0"/>
              <a:t>, </a:t>
            </a:r>
            <a:r>
              <a:rPr lang="ko-KR" altLang="en-US" sz="2000" dirty="0"/>
              <a:t>남녀가 멀어짐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지배</a:t>
            </a:r>
            <a:r>
              <a:rPr lang="en-US" altLang="ko-KR" sz="2000" dirty="0"/>
              <a:t>, </a:t>
            </a:r>
            <a:r>
              <a:rPr lang="ko-KR" altLang="en-US" sz="2000" dirty="0"/>
              <a:t>다스림은 아직 유효하나 부분적으로 수행</a:t>
            </a:r>
            <a:r>
              <a:rPr lang="en-US" altLang="ko-KR" sz="2000" dirty="0"/>
              <a:t>, </a:t>
            </a:r>
            <a:r>
              <a:rPr lang="ko-KR" altLang="en-US" sz="2000" dirty="0"/>
              <a:t>피조물의 저항 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구속에 관한 약속이 제시됨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남자의 여자에 대한 주권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동산에서 추방 </a:t>
            </a: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9949D6-FD4B-0FE1-C170-ADAF0BAC7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029ECE-D8EF-8E85-CD9C-0630EBA9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 </a:t>
            </a:r>
            <a:r>
              <a:rPr lang="en-US" altLang="ko-KR" sz="4000" dirty="0"/>
              <a:t>– 4)</a:t>
            </a:r>
            <a:r>
              <a:rPr lang="ko-KR" altLang="en-US" sz="4000" dirty="0"/>
              <a:t>언약적 목적과 구원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773D40-F78A-A7D8-767A-12CF1BD74E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/>
              <a:t>하나님</a:t>
            </a:r>
            <a:r>
              <a:rPr lang="en-US" altLang="ko-KR" sz="2400" dirty="0"/>
              <a:t>, </a:t>
            </a:r>
            <a:r>
              <a:rPr lang="ko-KR" altLang="en-US" sz="2400" dirty="0"/>
              <a:t>사람 관계 소원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ym typeface="Wingdings" panose="05000000000000000000" pitchFamily="2" charset="2"/>
              </a:rPr>
              <a:t>화목의 행위를 요구</a:t>
            </a:r>
            <a:endParaRPr lang="en-US" altLang="ko-KR" sz="24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sym typeface="Wingdings" panose="05000000000000000000" pitchFamily="2" charset="2"/>
              </a:rPr>
              <a:t>구원론이 성경의 중심 모티브는 아니나 중요하고 명백한 성경신학 주제</a:t>
            </a:r>
            <a:endParaRPr lang="en-US" altLang="ko-KR" sz="24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/>
              <a:t>구원은 목적론적 개념이 아닌 기능적 개념임이 분명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ym typeface="Wingdings" panose="05000000000000000000" pitchFamily="2" charset="2"/>
              </a:rPr>
              <a:t>그것 자체가 목적이 아니다</a:t>
            </a:r>
            <a:r>
              <a:rPr lang="en-US" altLang="ko-KR" sz="2400" dirty="0">
                <a:sym typeface="Wingdings" panose="05000000000000000000" pitchFamily="2" charset="2"/>
              </a:rPr>
              <a:t>. </a:t>
            </a:r>
            <a:endParaRPr lang="ko-KR" altLang="en-US" sz="24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0372B3-CE13-26C7-75E2-4D2D9EECB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8756" y="2628461"/>
            <a:ext cx="5095043" cy="35485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ko-KR" altLang="en-US" dirty="0"/>
              <a:t>창</a:t>
            </a:r>
            <a:r>
              <a:rPr lang="en-US" altLang="ko-KR" dirty="0"/>
              <a:t>3:15 – </a:t>
            </a:r>
            <a:r>
              <a:rPr lang="ko-KR" altLang="en-US" dirty="0" err="1"/>
              <a:t>원복음</a:t>
            </a:r>
            <a:r>
              <a:rPr lang="en-US" altLang="ko-KR" dirty="0"/>
              <a:t>(?)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가인과 아벨 사건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인간은 하나님의 개입이나 은혜가 없으면 결코 창조 목적을 성취할 수 없는 존재로 전락 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sym typeface="Wingdings" panose="05000000000000000000" pitchFamily="2" charset="2"/>
              </a:rPr>
              <a:t>창</a:t>
            </a:r>
            <a:r>
              <a:rPr lang="en-US" altLang="ko-KR" dirty="0">
                <a:sym typeface="Wingdings" panose="05000000000000000000" pitchFamily="2" charset="2"/>
              </a:rPr>
              <a:t>6:5  </a:t>
            </a:r>
            <a:r>
              <a:rPr lang="ko-KR" altLang="en-US" dirty="0">
                <a:sym typeface="Wingdings" panose="05000000000000000000" pitchFamily="2" charset="2"/>
              </a:rPr>
              <a:t>그 마음의 생각의 모든 계획이 악할 뿐 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sym typeface="Wingdings" panose="05000000000000000000" pitchFamily="2" charset="2"/>
              </a:rPr>
              <a:t>하나님이 아닌 사단의 권세에 복종함 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378C40-2512-6BBB-604E-2A4E77AD7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5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F74235-FB51-A582-5926-0E5633E8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 </a:t>
            </a:r>
            <a:r>
              <a:rPr lang="en-US" altLang="ko-KR" dirty="0"/>
              <a:t>-</a:t>
            </a:r>
            <a:r>
              <a:rPr lang="en-US" altLang="ko-KR" sz="4000" dirty="0"/>
              <a:t>5)</a:t>
            </a:r>
            <a:r>
              <a:rPr lang="ko-KR" altLang="en-US" sz="4000" dirty="0"/>
              <a:t>두 번째 아담으로서 노아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441629-2973-6384-0EA4-5A9A6ED2D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948" y="2299318"/>
            <a:ext cx="5362852" cy="425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그러나 너와는 내가 내 </a:t>
            </a:r>
            <a:r>
              <a:rPr lang="ko-KR" altLang="en-US" sz="25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언약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을 </a:t>
            </a:r>
            <a:r>
              <a:rPr lang="ko-KR" altLang="en-US" sz="2500" b="1" i="0" dirty="0" err="1">
                <a:solidFill>
                  <a:schemeClr val="tx1"/>
                </a:solidFill>
                <a:effectLst/>
                <a:latin typeface="굴림,seoul,helvetica"/>
              </a:rPr>
              <a:t>세우리니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 너는 네 아들들과 네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아내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와 네 며느리들과 함께 그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방주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로 들어가고</a:t>
            </a:r>
            <a:r>
              <a:rPr lang="en-US" altLang="ko-KR" sz="2500" b="1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창</a:t>
            </a:r>
            <a:r>
              <a:rPr lang="en-US" altLang="ko-KR" sz="2500" b="1" i="0" dirty="0">
                <a:solidFill>
                  <a:schemeClr val="tx1"/>
                </a:solidFill>
                <a:effectLst/>
                <a:latin typeface="굴림,seoul,helvetica"/>
              </a:rPr>
              <a:t>6:18)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500" b="1" dirty="0">
                <a:solidFill>
                  <a:schemeClr val="tx1"/>
                </a:solidFill>
                <a:latin typeface="굴림,seoul,helvetica"/>
              </a:rPr>
              <a:t>(</a:t>
            </a:r>
            <a:r>
              <a:rPr lang="ko-KR" altLang="en-US" sz="2500" b="1" dirty="0">
                <a:solidFill>
                  <a:schemeClr val="tx1"/>
                </a:solidFill>
                <a:latin typeface="굴림,seoul,helvetica"/>
              </a:rPr>
              <a:t>창</a:t>
            </a:r>
            <a:r>
              <a:rPr lang="en-US" altLang="ko-KR" sz="2500" b="1" dirty="0">
                <a:solidFill>
                  <a:schemeClr val="tx1"/>
                </a:solidFill>
                <a:latin typeface="굴림,seoul,helvetica"/>
              </a:rPr>
              <a:t>9:1-7)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1 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이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노아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와 그 아들들에게 복을 주시며 그들에게 </a:t>
            </a:r>
            <a:r>
              <a:rPr lang="ko-KR" altLang="en-US" sz="2500" b="1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25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생육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하고 번성하여 </a:t>
            </a:r>
            <a:r>
              <a:rPr lang="ko-KR" altLang="en-US" sz="25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땅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에 충만하라</a:t>
            </a:r>
            <a:endParaRPr lang="en-US" altLang="ko-KR" sz="2500" b="1" i="0" dirty="0">
              <a:solidFill>
                <a:srgbClr val="C00000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2 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의 모든 짐승과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공중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의 모든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새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와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에 기는 모든 것과 바다의 모든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물고기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가 너희를 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두려워하며 너희를 </a:t>
            </a:r>
            <a:r>
              <a:rPr lang="ko-KR" altLang="en-US" sz="2500" b="1" i="0" dirty="0" err="1">
                <a:solidFill>
                  <a:srgbClr val="C00000"/>
                </a:solidFill>
                <a:effectLst/>
                <a:latin typeface="굴림,seoul,helvetica"/>
              </a:rPr>
              <a:t>무서워하리니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이것들은 너희의 </a:t>
            </a:r>
            <a:r>
              <a:rPr lang="ko-KR" altLang="en-US" sz="25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손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에 </a:t>
            </a:r>
            <a:r>
              <a:rPr lang="ko-KR" altLang="en-US" sz="2500" b="1" i="0" dirty="0" err="1">
                <a:solidFill>
                  <a:srgbClr val="C00000"/>
                </a:solidFill>
                <a:effectLst/>
                <a:latin typeface="굴림,seoul,helvetica"/>
              </a:rPr>
              <a:t>붙였음이니라</a:t>
            </a:r>
            <a:endParaRPr lang="ko-KR" altLang="en-US" sz="2300" b="1" i="0" dirty="0">
              <a:solidFill>
                <a:srgbClr val="C00000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2500" b="1" i="0" dirty="0">
                <a:solidFill>
                  <a:schemeClr val="tx1"/>
                </a:solidFill>
                <a:effectLst/>
                <a:latin typeface="굴림,seoul,helvetica"/>
              </a:rPr>
              <a:t>3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모든 산 동물은 너희의 먹을 것이 </a:t>
            </a:r>
            <a:r>
              <a:rPr lang="ko-KR" altLang="en-US" sz="2500" b="1" i="0" dirty="0" err="1">
                <a:solidFill>
                  <a:schemeClr val="tx1"/>
                </a:solidFill>
                <a:effectLst/>
                <a:latin typeface="굴림,seoul,helvetica"/>
              </a:rPr>
              <a:t>될지라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 채소 같이 내가 이것을 다 너희에게 주노라</a:t>
            </a:r>
            <a:endParaRPr lang="ko-KR" altLang="en-US" sz="23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2500" b="1" i="0" dirty="0">
                <a:solidFill>
                  <a:schemeClr val="tx1"/>
                </a:solidFill>
                <a:effectLst/>
                <a:latin typeface="굴림,seoul,helvetica"/>
              </a:rPr>
              <a:t>4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그러나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고기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를 그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생명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 되는 </a:t>
            </a:r>
            <a:r>
              <a:rPr lang="ko-KR" altLang="en-US" sz="2500" b="1" i="0" u="none" strike="noStrike" dirty="0" err="1">
                <a:solidFill>
                  <a:schemeClr val="tx1"/>
                </a:solidFill>
                <a:effectLst/>
                <a:latin typeface="굴림,seoul,helvetica"/>
              </a:rPr>
              <a:t>피</a:t>
            </a:r>
            <a:r>
              <a:rPr lang="ko-KR" altLang="en-US" sz="2500" b="1" i="0" dirty="0" err="1">
                <a:solidFill>
                  <a:schemeClr val="tx1"/>
                </a:solidFill>
                <a:effectLst/>
                <a:latin typeface="굴림,seoul,helvetica"/>
              </a:rPr>
              <a:t>째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 먹지 말 </a:t>
            </a:r>
            <a:r>
              <a:rPr lang="ko-KR" altLang="en-US" sz="2500" b="1" i="0" dirty="0" err="1">
                <a:solidFill>
                  <a:schemeClr val="tx1"/>
                </a:solidFill>
                <a:effectLst/>
                <a:latin typeface="굴림,seoul,helvetica"/>
              </a:rPr>
              <a:t>것이니라</a:t>
            </a:r>
            <a:endParaRPr lang="ko-KR" altLang="en-US" sz="23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2500" b="1" i="0" dirty="0">
                <a:solidFill>
                  <a:schemeClr val="tx1"/>
                </a:solidFill>
                <a:effectLst/>
                <a:latin typeface="굴림,seoul,helvetica"/>
              </a:rPr>
              <a:t>5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내가 반드시 너희의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피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 곧 너희의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생명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피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를 </a:t>
            </a:r>
            <a:r>
              <a:rPr lang="ko-KR" altLang="en-US" sz="2500" b="1" i="0" u="none" strike="noStrike" dirty="0" err="1">
                <a:solidFill>
                  <a:schemeClr val="tx1"/>
                </a:solidFill>
                <a:effectLst/>
                <a:latin typeface="굴림,seoul,helvetica"/>
              </a:rPr>
              <a:t>찾으리니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 짐승이면 그 짐승에게서</a:t>
            </a:r>
            <a:r>
              <a:rPr lang="en-US" altLang="ko-KR" sz="2500" b="1" i="0" dirty="0">
                <a:solidFill>
                  <a:schemeClr val="tx1"/>
                </a:solidFill>
                <a:effectLst/>
                <a:latin typeface="굴림,seoul,helvetica"/>
              </a:rPr>
              <a:t>,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사람이나 사람의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형제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면 그에게서 그의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생명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을 찾으리라</a:t>
            </a:r>
            <a:endParaRPr lang="en-US" altLang="ko-KR" sz="25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500" b="1" i="0" dirty="0">
                <a:solidFill>
                  <a:schemeClr val="tx1"/>
                </a:solidFill>
                <a:effectLst/>
                <a:latin typeface="굴림,seoul,helvetica"/>
              </a:rPr>
              <a:t>6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다른 사람의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피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를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흘리면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 그 사람의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피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도 흘릴 것이니 이는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이 자기 </a:t>
            </a:r>
            <a:r>
              <a:rPr lang="ko-KR" altLang="en-US" sz="25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형상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대로 사람을 </a:t>
            </a:r>
            <a:r>
              <a:rPr lang="ko-KR" altLang="en-US" sz="2500" b="1" i="0" u="none" strike="noStrike" dirty="0" err="1">
                <a:solidFill>
                  <a:schemeClr val="tx1"/>
                </a:solidFill>
                <a:effectLst/>
                <a:latin typeface="굴림,seoul,helvetica"/>
              </a:rPr>
              <a:t>지으셨음</a:t>
            </a:r>
            <a:r>
              <a:rPr lang="ko-KR" altLang="en-US" sz="2500" b="1" i="0" dirty="0" err="1">
                <a:solidFill>
                  <a:schemeClr val="tx1"/>
                </a:solidFill>
                <a:effectLst/>
                <a:latin typeface="굴림,seoul,helvetica"/>
              </a:rPr>
              <a:t>이니라</a:t>
            </a:r>
            <a:endParaRPr lang="en-US" altLang="ko-KR" sz="25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500" b="1" dirty="0">
                <a:solidFill>
                  <a:schemeClr val="tx1"/>
                </a:solidFill>
                <a:latin typeface="굴림,seoul,helvetica"/>
              </a:rPr>
              <a:t>7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너희는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 </a:t>
            </a:r>
            <a:r>
              <a:rPr lang="ko-KR" altLang="en-US" sz="25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생육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하고 번성하며 </a:t>
            </a:r>
            <a:r>
              <a:rPr lang="ko-KR" altLang="en-US" sz="25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땅</a:t>
            </a:r>
            <a:r>
              <a:rPr lang="ko-KR" altLang="en-US" sz="2500" b="1" i="0" dirty="0">
                <a:solidFill>
                  <a:srgbClr val="C00000"/>
                </a:solidFill>
                <a:effectLst/>
                <a:latin typeface="굴림,seoul,helvetica"/>
              </a:rPr>
              <a:t>에 가득하여 그 중에서 번성하라 </a:t>
            </a:r>
            <a:r>
              <a:rPr lang="ko-KR" altLang="en-US" sz="2500" b="1" i="0" dirty="0">
                <a:solidFill>
                  <a:schemeClr val="tx1"/>
                </a:solidFill>
                <a:effectLst/>
                <a:latin typeface="굴림,seoul,helvetica"/>
              </a:rPr>
              <a:t>하셨더라</a:t>
            </a:r>
            <a:endParaRPr lang="ko-KR" altLang="en-US" sz="29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8A90D9-EA28-85A5-5746-2A0534B48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0338"/>
            <a:ext cx="5181600" cy="41066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아담은 지배</a:t>
            </a:r>
            <a:r>
              <a:rPr lang="en-US" altLang="ko-KR" sz="2000" dirty="0"/>
              <a:t>, </a:t>
            </a:r>
            <a:r>
              <a:rPr lang="ko-KR" altLang="en-US" sz="2000" dirty="0"/>
              <a:t>다스림 명령을 수행할 수 있는 또 두번째 아담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하나님의 선택하심</a:t>
            </a:r>
            <a:r>
              <a:rPr lang="en-US" altLang="ko-KR" sz="2000" dirty="0"/>
              <a:t>, </a:t>
            </a:r>
            <a:r>
              <a:rPr lang="ko-KR" altLang="en-US" sz="2000" dirty="0"/>
              <a:t>새로운 대리자</a:t>
            </a:r>
            <a:r>
              <a:rPr lang="en-US" altLang="ko-KR" sz="2000" dirty="0"/>
              <a:t>(6:18)</a:t>
            </a:r>
          </a:p>
          <a:p>
            <a:pPr>
              <a:lnSpc>
                <a:spcPct val="120000"/>
              </a:lnSpc>
            </a:pPr>
            <a:r>
              <a:rPr lang="ko-KR" altLang="en-US" sz="2000" dirty="0" err="1"/>
              <a:t>아담에</a:t>
            </a:r>
            <a:r>
              <a:rPr lang="ko-KR" altLang="en-US" sz="2000" dirty="0"/>
              <a:t> 의한 지배는 말씀으로만 가능했지만 이제는 사람의 지적</a:t>
            </a:r>
            <a:r>
              <a:rPr lang="en-US" altLang="ko-KR" sz="2000" dirty="0"/>
              <a:t>, </a:t>
            </a:r>
            <a:r>
              <a:rPr lang="ko-KR" altLang="en-US" sz="2000" dirty="0"/>
              <a:t>이성적 능력으로 강화되었고 동물들의 자발적 복종은 무력과 강압으로 대치되었고 죽음으로서 사람의 먹거리가 되었다</a:t>
            </a:r>
            <a:r>
              <a:rPr lang="en-US" altLang="ko-KR" sz="2000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살인 금지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언약의 전수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노아의 아들 셋 </a:t>
            </a:r>
            <a:r>
              <a:rPr lang="en-US" altLang="ko-KR" sz="2000" dirty="0">
                <a:sym typeface="Wingdings" panose="05000000000000000000" pitchFamily="2" charset="2"/>
              </a:rPr>
              <a:t>--- </a:t>
            </a:r>
            <a:r>
              <a:rPr lang="ko-KR" altLang="en-US" sz="2000" dirty="0">
                <a:sym typeface="Wingdings" panose="05000000000000000000" pitchFamily="2" charset="2"/>
              </a:rPr>
              <a:t>아브람 </a:t>
            </a:r>
            <a:r>
              <a:rPr lang="en-US" altLang="ko-KR" sz="2000" dirty="0"/>
              <a:t> 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D1C617-D689-B084-29C6-308930E0E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</a:t>
            </a:r>
            <a:r>
              <a:rPr lang="en-US" altLang="ko-KR" sz="4000" dirty="0"/>
              <a:t>- 6)</a:t>
            </a:r>
            <a:r>
              <a:rPr lang="ko-KR" altLang="en-US" sz="4000" dirty="0"/>
              <a:t>바벨탑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4807998" cy="35485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언약적 명령 성취의 방해 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또 말하되 자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성읍과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탑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건설하여 그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탑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꼭대기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 닿게 하여 우리 이름을 내고 온 지면에 흩어짐을 면하자 하였더니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(11:4) 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  <a:sym typeface="Wingdings" panose="05000000000000000000" pitchFamily="2" charset="2"/>
              </a:rPr>
              <a:t>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  <a:sym typeface="Wingdings" panose="05000000000000000000" pitchFamily="2" charset="2"/>
              </a:rPr>
              <a:t>땅에 충만하라</a:t>
            </a:r>
            <a:r>
              <a:rPr lang="en-US" altLang="ko-KR" sz="1800" dirty="0">
                <a:solidFill>
                  <a:schemeClr val="tx1"/>
                </a:solidFill>
                <a:latin typeface="굴림,seoul,helvetica"/>
                <a:sym typeface="Wingdings" panose="05000000000000000000" pitchFamily="2" charset="2"/>
              </a:rPr>
              <a:t> </a:t>
            </a:r>
            <a:r>
              <a:rPr lang="ko-KR" altLang="en-US" sz="1800" dirty="0">
                <a:solidFill>
                  <a:schemeClr val="tx1"/>
                </a:solidFill>
                <a:latin typeface="굴림,seoul,helvetica"/>
                <a:sym typeface="Wingdings" panose="05000000000000000000" pitchFamily="2" charset="2"/>
              </a:rPr>
              <a:t>땅을 정복하라</a:t>
            </a:r>
            <a:r>
              <a:rPr lang="en-US" altLang="ko-KR" sz="1800" dirty="0">
                <a:solidFill>
                  <a:schemeClr val="tx1"/>
                </a:solidFill>
                <a:latin typeface="굴림,seoul,helvetica"/>
                <a:sym typeface="Wingdings" panose="05000000000000000000" pitchFamily="2" charset="2"/>
              </a:rPr>
              <a:t>(1:28) </a:t>
            </a:r>
            <a:r>
              <a:rPr lang="ko-KR" altLang="en-US" sz="1800" dirty="0">
                <a:solidFill>
                  <a:schemeClr val="tx1"/>
                </a:solidFill>
                <a:latin typeface="굴림,seoul,helvetica"/>
                <a:sym typeface="Wingdings" panose="05000000000000000000" pitchFamily="2" charset="2"/>
              </a:rPr>
              <a:t>명령 불순종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A3FA63-5A57-9B51-BBBC-30B914C18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15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3144A2-7D1E-2427-319A-CADB71DF38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74" y="2628900"/>
            <a:ext cx="4852051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</a:t>
            </a:r>
            <a:r>
              <a:rPr lang="en-US" altLang="ko-KR" sz="4000" dirty="0"/>
              <a:t>- 7)</a:t>
            </a:r>
            <a:r>
              <a:rPr lang="ko-KR" altLang="en-US" sz="4000" dirty="0"/>
              <a:t>아브라함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727889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ko-KR" altLang="en-US" sz="2000" b="1" dirty="0">
                <a:solidFill>
                  <a:schemeClr val="tx1"/>
                </a:solidFill>
                <a:latin typeface="굴림,seoul,helvetica"/>
              </a:rPr>
              <a:t>창세기</a:t>
            </a:r>
            <a:r>
              <a:rPr lang="en-US" altLang="ko-KR" sz="2000" b="1" dirty="0">
                <a:solidFill>
                  <a:schemeClr val="tx1"/>
                </a:solidFill>
                <a:latin typeface="굴림,seoul,helvetica"/>
              </a:rPr>
              <a:t>12:1-3</a:t>
            </a: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여호와께서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아브람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에게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 너는 너의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고향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과 친척과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아버지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의 집을 떠나 내가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 보여 줄 </a:t>
            </a:r>
            <a:r>
              <a:rPr lang="ko-KR" altLang="en-US" sz="2000" b="1" i="0" dirty="0">
                <a:solidFill>
                  <a:srgbClr val="C00000"/>
                </a:solidFill>
                <a:effectLst/>
                <a:latin typeface="굴림,seoul,helvetica"/>
              </a:rPr>
              <a:t>땅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으로 가라</a:t>
            </a:r>
            <a:endParaRPr lang="ko-KR" altLang="en-US" sz="16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내가 너로 </a:t>
            </a:r>
            <a:r>
              <a:rPr lang="ko-KR" altLang="en-US" sz="2000" b="1" i="0" dirty="0">
                <a:solidFill>
                  <a:srgbClr val="C00000"/>
                </a:solidFill>
                <a:effectLst/>
                <a:latin typeface="굴림,seoul,helvetica"/>
              </a:rPr>
              <a:t>큰 민족을 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이루고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 복을 주어 네 이름을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창대하게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하리니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 너는 복이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될지라</a:t>
            </a:r>
            <a:endParaRPr lang="ko-KR" altLang="en-US" sz="16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너를 축복하는 자에게는 내가 복을 내리고 너를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저주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하는 자에게는 내가 </a:t>
            </a:r>
            <a:r>
              <a:rPr lang="ko-KR" altLang="en-US" sz="2000" b="0" i="0" u="none" strike="noStrike" dirty="0" err="1">
                <a:solidFill>
                  <a:schemeClr val="tx1"/>
                </a:solidFill>
                <a:effectLst/>
                <a:latin typeface="굴림,seoul,helvetica"/>
              </a:rPr>
              <a:t>저주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하리니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20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의 모든 족속이 너로 말미암아 복을 얻을 것이라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하신지라</a:t>
            </a:r>
            <a:endParaRPr lang="ko-KR" altLang="en-US" sz="16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sz="2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9498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ko-KR" altLang="en-US" sz="2800" dirty="0"/>
              <a:t>아브라함 언약은 아담</a:t>
            </a:r>
            <a:r>
              <a:rPr lang="en-US" altLang="ko-KR" sz="2800" dirty="0"/>
              <a:t>, </a:t>
            </a:r>
            <a:r>
              <a:rPr lang="ko-KR" altLang="en-US" sz="2800" dirty="0"/>
              <a:t>노아와 마찬가지로 하나님의 종 아브라함에게 주어진 무조건적인 언약 </a:t>
            </a:r>
            <a:endParaRPr lang="en-US" altLang="ko-KR" sz="2800" dirty="0"/>
          </a:p>
          <a:p>
            <a:pPr>
              <a:lnSpc>
                <a:spcPct val="140000"/>
              </a:lnSpc>
            </a:pPr>
            <a:r>
              <a:rPr lang="ko-KR" altLang="en-US" sz="2800" dirty="0"/>
              <a:t>아브라함 언약은 </a:t>
            </a:r>
            <a:r>
              <a:rPr lang="en-US" altLang="ko-KR" sz="2800" dirty="0"/>
              <a:t>“</a:t>
            </a:r>
            <a:r>
              <a:rPr lang="ko-KR" altLang="en-US" sz="2800" dirty="0"/>
              <a:t>생육하고 번성하여 땅에 충만하라</a:t>
            </a:r>
            <a:r>
              <a:rPr lang="en-US" altLang="ko-KR" sz="2800" dirty="0"/>
              <a:t>, </a:t>
            </a:r>
            <a:r>
              <a:rPr lang="ko-KR" altLang="en-US" sz="2800" dirty="0"/>
              <a:t>땅을 정복하라</a:t>
            </a:r>
            <a:r>
              <a:rPr lang="en-US" altLang="ko-KR" sz="2800" dirty="0"/>
              <a:t>”</a:t>
            </a:r>
            <a:r>
              <a:rPr lang="ko-KR" altLang="en-US" sz="2800" dirty="0"/>
              <a:t>는 창세기의 명령을 반복할 뿐만 아니라 이러한 목적을 달성하기 위한 전략을 제시한다</a:t>
            </a:r>
            <a:r>
              <a:rPr lang="en-US" altLang="ko-KR" sz="2800" dirty="0"/>
              <a:t>. </a:t>
            </a:r>
            <a:r>
              <a:rPr lang="en-US" altLang="ko-KR" sz="2800" dirty="0">
                <a:sym typeface="Wingdings" panose="05000000000000000000" pitchFamily="2" charset="2"/>
              </a:rPr>
              <a:t> </a:t>
            </a:r>
            <a:r>
              <a:rPr lang="ko-KR" altLang="en-US" sz="2800" dirty="0">
                <a:sym typeface="Wingdings" panose="05000000000000000000" pitchFamily="2" charset="2"/>
              </a:rPr>
              <a:t>아브라함의 나라 </a:t>
            </a:r>
            <a:endParaRPr lang="en-US" altLang="ko-KR" sz="28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lang="ko-KR" altLang="en-US" sz="2800" b="1" dirty="0">
                <a:solidFill>
                  <a:srgbClr val="C00000"/>
                </a:solidFill>
              </a:rPr>
              <a:t>창세기 </a:t>
            </a:r>
            <a:r>
              <a:rPr lang="en-US" altLang="ko-KR" sz="2800" b="1" dirty="0">
                <a:solidFill>
                  <a:srgbClr val="C00000"/>
                </a:solidFill>
              </a:rPr>
              <a:t>1:26-28</a:t>
            </a:r>
            <a:r>
              <a:rPr lang="ko-KR" altLang="en-US" sz="2800" b="1" dirty="0">
                <a:solidFill>
                  <a:srgbClr val="C00000"/>
                </a:solidFill>
              </a:rPr>
              <a:t>의 명령</a:t>
            </a:r>
            <a:r>
              <a:rPr lang="ko-KR" altLang="en-US" sz="2800" dirty="0"/>
              <a:t>을 확인</a:t>
            </a:r>
            <a:r>
              <a:rPr lang="en-US" altLang="ko-KR" sz="2800" dirty="0">
                <a:sym typeface="Wingdings" panose="05000000000000000000" pitchFamily="2" charset="2"/>
              </a:rPr>
              <a:t> </a:t>
            </a:r>
            <a:r>
              <a:rPr lang="ko-KR" altLang="en-US" sz="2800" dirty="0"/>
              <a:t>아브라함의 나라는 하나님 나라의 축소판이 될 것이며</a:t>
            </a:r>
            <a:r>
              <a:rPr lang="en-US" altLang="ko-KR" sz="2800" dirty="0"/>
              <a:t>, </a:t>
            </a:r>
            <a:r>
              <a:rPr lang="ko-KR" altLang="en-US" sz="2800" dirty="0"/>
              <a:t>하나님과 모든 피조물을 화해시킬 </a:t>
            </a:r>
            <a:r>
              <a:rPr lang="ko-KR" altLang="en-US" sz="2800" dirty="0" err="1"/>
              <a:t>대행자로서의</a:t>
            </a:r>
            <a:r>
              <a:rPr lang="ko-KR" altLang="en-US" sz="2800" dirty="0"/>
              <a:t> 역할을 수행하게 될 것이다</a:t>
            </a:r>
            <a:r>
              <a:rPr lang="en-US" altLang="ko-KR" sz="2800" dirty="0"/>
              <a:t>. </a:t>
            </a:r>
            <a:endParaRPr lang="ko-KR" altLang="en-US" sz="2800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2065B-C91B-AB15-8DDC-5656673FBEDD}"/>
              </a:ext>
            </a:extLst>
          </p:cNvPr>
          <p:cNvSpPr txBox="1"/>
          <p:nvPr/>
        </p:nvSpPr>
        <p:spPr>
          <a:xfrm>
            <a:off x="838200" y="1925853"/>
            <a:ext cx="1887245" cy="523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800" b="1" dirty="0"/>
              <a:t>아브라함</a:t>
            </a:r>
          </a:p>
        </p:txBody>
      </p:sp>
    </p:spTree>
    <p:extLst>
      <p:ext uri="{BB962C8B-B14F-4D97-AF65-F5344CB8AC3E}">
        <p14:creationId xmlns:p14="http://schemas.microsoft.com/office/powerpoint/2010/main" val="41804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</a:t>
            </a:r>
            <a:r>
              <a:rPr lang="en-US" altLang="ko-KR" sz="4000" dirty="0"/>
              <a:t>- 7)</a:t>
            </a:r>
            <a:r>
              <a:rPr lang="ko-KR" altLang="en-US" sz="4000" dirty="0"/>
              <a:t>아브라함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0"/>
            <a:ext cx="5766786" cy="38485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 너로 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큰 민족을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이루고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복을 주어 네 이름을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창대하게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하리니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너는 복이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될지라</a:t>
            </a:r>
            <a:r>
              <a:rPr lang="en-US" altLang="ko-KR" sz="2000" b="0" i="0" dirty="0">
                <a:solidFill>
                  <a:schemeClr val="tx1"/>
                </a:solidFill>
                <a:effectLst/>
                <a:latin typeface="굴림,seoul,helvetica"/>
              </a:rPr>
              <a:t>(12:2)</a:t>
            </a:r>
          </a:p>
          <a:p>
            <a:pPr>
              <a:lnSpc>
                <a:spcPct val="13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그를 이끌고 밖으로 나가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우러러 </a:t>
            </a:r>
            <a:r>
              <a:rPr lang="ko-KR" altLang="en-US" sz="1800" b="1" i="0" dirty="0" err="1">
                <a:solidFill>
                  <a:srgbClr val="C00000"/>
                </a:solidFill>
                <a:effectLst/>
                <a:latin typeface="굴림,seoul,helvetica"/>
              </a:rPr>
              <a:t>뭇별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을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셀 수 있나 보라 또 그에게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네 자손이 이와 같으리라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(15:5)</a:t>
            </a:r>
          </a:p>
          <a:p>
            <a:pPr>
              <a:lnSpc>
                <a:spcPct val="13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보라 내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언약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너와 함께 있으니 너는 여러 민족의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아버지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가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될지라</a:t>
            </a:r>
            <a:r>
              <a:rPr lang="ko-KR" altLang="en-US" sz="1050" dirty="0">
                <a:solidFill>
                  <a:schemeClr val="tx1"/>
                </a:solidFill>
                <a:latin typeface="굴림,seoul,helvetica"/>
              </a:rPr>
              <a:t>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이제 후로는 네 이름을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이라 하지 아니하고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아브라함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이라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하리니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이는 내가 너를 여러 민족의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아버지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가 되게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함이니라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</a:t>
            </a:r>
            <a:endParaRPr lang="en-US" altLang="ko-KR" sz="18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>
              <a:lnSpc>
                <a:spcPct val="13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 너로 심히 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번성하게 </a:t>
            </a:r>
            <a:r>
              <a:rPr lang="ko-KR" altLang="en-US" sz="1800" b="1" i="0" dirty="0" err="1">
                <a:solidFill>
                  <a:srgbClr val="C00000"/>
                </a:solidFill>
                <a:effectLst/>
                <a:latin typeface="굴림,seoul,helvetica"/>
              </a:rPr>
              <a:t>하리니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네게서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민족들이 나게 하며 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왕들이 </a:t>
            </a:r>
            <a:r>
              <a:rPr lang="ko-KR" altLang="en-US" sz="1800" b="1" i="0" dirty="0" err="1">
                <a:solidFill>
                  <a:srgbClr val="C00000"/>
                </a:solidFill>
                <a:effectLst/>
                <a:latin typeface="굴림,seoul,helvetica"/>
              </a:rPr>
              <a:t>네게로부터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 나오리라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(17:4-6)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endParaRPr lang="ko-KR" altLang="en-US" sz="105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ko-KR" altLang="en-US" sz="1400" b="0" i="0" dirty="0">
              <a:solidFill>
                <a:srgbClr val="556777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9890" y="2628461"/>
            <a:ext cx="4447713" cy="35485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/>
              <a:t>큰 민족</a:t>
            </a:r>
            <a:r>
              <a:rPr lang="en-US" altLang="ko-KR" sz="2400" dirty="0"/>
              <a:t>, </a:t>
            </a:r>
            <a:r>
              <a:rPr lang="ko-KR" altLang="en-US" sz="2400" dirty="0"/>
              <a:t>인구증가 </a:t>
            </a:r>
            <a:r>
              <a:rPr lang="en-US" altLang="ko-KR" sz="2400" dirty="0">
                <a:sym typeface="Wingdings" panose="05000000000000000000" pitchFamily="2" charset="2"/>
              </a:rPr>
              <a:t></a:t>
            </a:r>
            <a:r>
              <a:rPr lang="ko-KR" altLang="en-US" sz="2400" dirty="0"/>
              <a:t>창</a:t>
            </a:r>
            <a:r>
              <a:rPr lang="en-US" altLang="ko-KR" sz="2400" dirty="0"/>
              <a:t>1:28 “</a:t>
            </a:r>
            <a:r>
              <a:rPr lang="ko-KR" altLang="en-US" sz="2400" dirty="0"/>
              <a:t>생육하고 번성하여</a:t>
            </a:r>
            <a:r>
              <a:rPr lang="en-US" altLang="ko-KR" sz="2400" dirty="0"/>
              <a:t>” </a:t>
            </a:r>
            <a:r>
              <a:rPr lang="ko-KR" altLang="en-US" sz="2400" dirty="0"/>
              <a:t>인간에 대한 명령을 반영함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ko-KR" altLang="en-US" sz="2400" dirty="0"/>
              <a:t>지배권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400" dirty="0" err="1">
                <a:sym typeface="Wingdings" panose="05000000000000000000" pitchFamily="2" charset="2"/>
              </a:rPr>
              <a:t>네게서</a:t>
            </a:r>
            <a:r>
              <a:rPr lang="ko-KR" altLang="en-US" sz="2400" dirty="0">
                <a:sym typeface="Wingdings" panose="05000000000000000000" pitchFamily="2" charset="2"/>
              </a:rPr>
              <a:t> 왕들이 날 것이다</a:t>
            </a:r>
            <a:r>
              <a:rPr lang="en-US" altLang="ko-KR" sz="2400" dirty="0">
                <a:sym typeface="Wingdings" panose="05000000000000000000" pitchFamily="2" charset="2"/>
              </a:rPr>
              <a:t>. “</a:t>
            </a:r>
            <a:r>
              <a:rPr lang="ko-KR" altLang="en-US" sz="2400" dirty="0">
                <a:sym typeface="Wingdings" panose="05000000000000000000" pitchFamily="2" charset="2"/>
              </a:rPr>
              <a:t>땅을 정복하라</a:t>
            </a:r>
            <a:r>
              <a:rPr lang="en-US" altLang="ko-KR" sz="2400" dirty="0">
                <a:sym typeface="Wingdings" panose="05000000000000000000" pitchFamily="2" charset="2"/>
              </a:rPr>
              <a:t>“</a:t>
            </a: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2065B-C91B-AB15-8DDC-5656673FBEDD}"/>
              </a:ext>
            </a:extLst>
          </p:cNvPr>
          <p:cNvSpPr txBox="1"/>
          <p:nvPr/>
        </p:nvSpPr>
        <p:spPr>
          <a:xfrm>
            <a:off x="1006876" y="1925853"/>
            <a:ext cx="86276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/>
              <a:t>아브라함 언약 </a:t>
            </a:r>
            <a:r>
              <a:rPr lang="en-US" altLang="ko-KR" sz="2800" b="1" dirty="0"/>
              <a:t>– “</a:t>
            </a:r>
            <a:r>
              <a:rPr lang="ko-KR" altLang="en-US" sz="2800" b="1" dirty="0"/>
              <a:t>생육하고 번성하라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땅을 정복하라</a:t>
            </a:r>
            <a:r>
              <a:rPr lang="en-US" altLang="ko-KR" sz="2800" b="1" dirty="0"/>
              <a:t>”</a:t>
            </a:r>
            <a:r>
              <a:rPr lang="ko-KR" altLang="en-US" sz="2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06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</a:t>
            </a:r>
            <a:r>
              <a:rPr lang="en-US" altLang="ko-KR" sz="4000" dirty="0"/>
              <a:t>- 7)</a:t>
            </a:r>
            <a:r>
              <a:rPr lang="ko-KR" altLang="en-US" sz="4000" dirty="0"/>
              <a:t>아브라함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72788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너를 축복하는 자에게는 내가 복을 내리고 너를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저주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하는 자에게는 내가 </a:t>
            </a:r>
            <a:r>
              <a:rPr lang="ko-KR" altLang="en-US" sz="1800" b="0" i="0" u="none" strike="noStrike" dirty="0" err="1">
                <a:solidFill>
                  <a:schemeClr val="tx1"/>
                </a:solidFill>
                <a:effectLst/>
                <a:latin typeface="굴림,seoul,helvetica"/>
              </a:rPr>
              <a:t>저주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하리니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 모든 족속이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너로 말미암아 복을 얻을 것이라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하신지라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(12:3)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아브라함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은 강대한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나라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가 되고 천하 만민은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그로 말미암아 복을 받게 될 것이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아니냐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(18:18)</a:t>
            </a:r>
          </a:p>
          <a:p>
            <a:pPr>
              <a:lnSpc>
                <a:spcPct val="12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또 하나님이 이방을 믿음으로 말미암아 의로 정하실 것을 성경이 미리 알고 먼저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아브라함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에게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복음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전하되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모든 이방인이 너로 말미암아 복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받으리라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하였느니라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갈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3:8) </a:t>
            </a:r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endParaRPr lang="ko-KR" altLang="en-US" sz="105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ko-KR" altLang="en-US" sz="1400" b="0" i="0" dirty="0">
              <a:solidFill>
                <a:srgbClr val="556777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7278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이 땅의 민족들이 복을 받느냐 저주를 </a:t>
            </a:r>
            <a:r>
              <a:rPr lang="ko-KR" altLang="en-US" sz="2000" dirty="0" err="1"/>
              <a:t>받느냐를</a:t>
            </a:r>
            <a:r>
              <a:rPr lang="ko-KR" altLang="en-US" sz="2000" dirty="0"/>
              <a:t> 가능하는 시금석으로서 아브라함의 나라가 수행해야 할 역할 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하나님과 타락한 피조물 사이에서 </a:t>
            </a:r>
            <a:r>
              <a:rPr lang="ko-KR" altLang="en-US" sz="2000" dirty="0" err="1"/>
              <a:t>중보자적</a:t>
            </a:r>
            <a:r>
              <a:rPr lang="ko-KR" altLang="en-US" sz="2000" dirty="0"/>
              <a:t> 역할 및 구원사역을 </a:t>
            </a:r>
            <a:r>
              <a:rPr lang="ko-KR" altLang="en-US" sz="2000" dirty="0" err="1"/>
              <a:t>수행해야할</a:t>
            </a:r>
            <a:r>
              <a:rPr lang="ko-KR" altLang="en-US" sz="2000" dirty="0"/>
              <a:t> 선민의 책임을 제시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초역사적</a:t>
            </a:r>
            <a:r>
              <a:rPr lang="en-US" altLang="ko-KR" sz="2000" dirty="0"/>
              <a:t>, </a:t>
            </a:r>
            <a:r>
              <a:rPr lang="ko-KR" altLang="en-US" sz="2000" dirty="0"/>
              <a:t>보편적 관심사 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2065B-C91B-AB15-8DDC-5656673FBEDD}"/>
              </a:ext>
            </a:extLst>
          </p:cNvPr>
          <p:cNvSpPr txBox="1"/>
          <p:nvPr/>
        </p:nvSpPr>
        <p:spPr>
          <a:xfrm>
            <a:off x="1006876" y="1925853"/>
            <a:ext cx="10136108" cy="523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/>
              <a:t>아브라함 언약 </a:t>
            </a:r>
            <a:r>
              <a:rPr lang="en-US" altLang="ko-KR" sz="2800" b="1" dirty="0"/>
              <a:t>– </a:t>
            </a:r>
            <a:r>
              <a:rPr lang="ko-KR" altLang="en-US" sz="2800" b="1" dirty="0"/>
              <a:t>하나님과 사람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피조물 사이의 </a:t>
            </a:r>
            <a:r>
              <a:rPr lang="ko-KR" altLang="en-US" sz="2800" b="1" dirty="0" err="1"/>
              <a:t>중보자적</a:t>
            </a:r>
            <a:r>
              <a:rPr lang="ko-KR" altLang="en-US" sz="2800" b="1" dirty="0"/>
              <a:t> 역할   </a:t>
            </a:r>
          </a:p>
        </p:txBody>
      </p:sp>
    </p:spTree>
    <p:extLst>
      <p:ext uri="{BB962C8B-B14F-4D97-AF65-F5344CB8AC3E}">
        <p14:creationId xmlns:p14="http://schemas.microsoft.com/office/powerpoint/2010/main" val="36439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 </a:t>
            </a:r>
            <a:r>
              <a:rPr lang="en-US" altLang="ko-KR" sz="4000" dirty="0"/>
              <a:t>- 7)</a:t>
            </a:r>
            <a:r>
              <a:rPr lang="ko-KR" altLang="en-US" sz="4000" dirty="0"/>
              <a:t>아브라함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39014"/>
            <a:ext cx="5181600" cy="418246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altLang="ko-KR" sz="1800" b="1" dirty="0">
                <a:solidFill>
                  <a:schemeClr val="tx1"/>
                </a:solidFill>
                <a:latin typeface="굴림,seoul,helvetica"/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  <a:latin typeface="굴림,seoul,helvetica"/>
              </a:rPr>
              <a:t>이삭</a:t>
            </a:r>
            <a:r>
              <a:rPr lang="en-US" altLang="ko-KR" sz="1800" b="1" dirty="0">
                <a:solidFill>
                  <a:schemeClr val="tx1"/>
                </a:solidFill>
                <a:latin typeface="굴림,seoul,helvetica"/>
              </a:rPr>
              <a:t>) </a:t>
            </a:r>
            <a:endParaRPr lang="en-US" altLang="ko-KR" sz="1600" b="1" dirty="0">
              <a:solidFill>
                <a:schemeClr val="tx1"/>
              </a:solidFill>
              <a:latin typeface="굴림,seoul,helvetica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ko-KR" sz="1600" b="1" i="0" dirty="0">
                <a:solidFill>
                  <a:schemeClr val="tx1"/>
                </a:solidFill>
                <a:effectLst/>
                <a:latin typeface="굴림,seoul,helvetica"/>
              </a:rPr>
              <a:t>3 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이 땅에 거류하면 내가 너와 함께 있어 </a:t>
            </a:r>
            <a:r>
              <a:rPr lang="ko-KR" altLang="en-US" sz="1600" b="1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 복을 주고 내가 이 </a:t>
            </a:r>
            <a:r>
              <a:rPr lang="ko-KR" altLang="en-US" sz="1600" b="1" i="0" dirty="0">
                <a:solidFill>
                  <a:srgbClr val="C00000"/>
                </a:solidFill>
                <a:effectLst/>
                <a:latin typeface="굴림,seoul,helvetica"/>
              </a:rPr>
              <a:t>모든 땅을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 너와 네 자손에게 주리라 내가 네 </a:t>
            </a:r>
            <a:r>
              <a:rPr lang="ko-KR" altLang="en-US" sz="16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아버지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6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아브라함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에게 맹세한 것을 이루어</a:t>
            </a:r>
            <a:endParaRPr lang="ko-KR" altLang="en-US" sz="9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ko-KR" sz="1600" b="1" i="0" dirty="0">
                <a:solidFill>
                  <a:schemeClr val="tx1"/>
                </a:solidFill>
                <a:effectLst/>
                <a:latin typeface="굴림,seoul,helvetica"/>
              </a:rPr>
              <a:t>4 </a:t>
            </a:r>
            <a:r>
              <a:rPr lang="ko-KR" altLang="en-US" sz="1600" b="1" i="0" dirty="0">
                <a:solidFill>
                  <a:srgbClr val="C00000"/>
                </a:solidFill>
                <a:effectLst/>
                <a:latin typeface="굴림,seoul,helvetica"/>
              </a:rPr>
              <a:t>네 자손을 </a:t>
            </a:r>
            <a:r>
              <a:rPr lang="ko-KR" altLang="en-US" sz="16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하늘</a:t>
            </a:r>
            <a:r>
              <a:rPr lang="ko-KR" altLang="en-US" sz="1600" b="1" i="0" dirty="0">
                <a:solidFill>
                  <a:srgbClr val="C00000"/>
                </a:solidFill>
                <a:effectLst/>
                <a:latin typeface="굴림,seoul,helvetica"/>
              </a:rPr>
              <a:t>의 별과 같이 번성하게 하며 이 모든 </a:t>
            </a:r>
            <a:r>
              <a:rPr lang="ko-KR" altLang="en-US" sz="16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땅</a:t>
            </a:r>
            <a:r>
              <a:rPr lang="ko-KR" altLang="en-US" sz="1600" b="1" i="0" dirty="0">
                <a:solidFill>
                  <a:srgbClr val="C00000"/>
                </a:solidFill>
                <a:effectLst/>
                <a:latin typeface="굴림,seoul,helvetica"/>
              </a:rPr>
              <a:t>을 네 자손에게 주리니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 네 자손으로 말미암아 천하 만민이 복을 받으리라</a:t>
            </a:r>
            <a:r>
              <a:rPr lang="en-US" altLang="ko-KR" sz="1600" b="1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창</a:t>
            </a:r>
            <a:r>
              <a:rPr lang="en-US" altLang="ko-KR" sz="1600" b="1" i="0" dirty="0">
                <a:solidFill>
                  <a:schemeClr val="tx1"/>
                </a:solidFill>
                <a:effectLst/>
                <a:latin typeface="굴림,seoul,helvetica"/>
              </a:rPr>
              <a:t>26:3-4)</a:t>
            </a: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ko-KR" sz="1800" b="1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야곱</a:t>
            </a:r>
            <a:r>
              <a:rPr lang="en-US" altLang="ko-KR" sz="1800" b="1" i="0" dirty="0">
                <a:solidFill>
                  <a:schemeClr val="tx1"/>
                </a:solidFill>
                <a:effectLst/>
                <a:latin typeface="굴림,seoul,helvetica"/>
              </a:rPr>
              <a:t>)</a:t>
            </a:r>
            <a:endParaRPr lang="ko-KR" altLang="en-US" sz="18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ko-KR" sz="1600" b="1" i="0" dirty="0">
                <a:solidFill>
                  <a:schemeClr val="tx1"/>
                </a:solidFill>
                <a:effectLst/>
                <a:latin typeface="굴림,seoul,helvetica"/>
              </a:rPr>
              <a:t>27 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그가 가까이 가서 그에게 입맞추니 아버지가 그의 옷의 향취를 맡고 그에게 축복하여 이르되 내 아들의 향취는 여호와께서 복 주신 밭의 </a:t>
            </a:r>
            <a:r>
              <a:rPr lang="ko-KR" altLang="en-US" sz="1600" b="1" i="0" dirty="0" err="1">
                <a:solidFill>
                  <a:schemeClr val="tx1"/>
                </a:solidFill>
                <a:effectLst/>
                <a:latin typeface="굴림,seoul,helvetica"/>
              </a:rPr>
              <a:t>향취로다</a:t>
            </a:r>
            <a:endParaRPr lang="en-US" altLang="ko-KR" sz="900" b="1" dirty="0">
              <a:solidFill>
                <a:schemeClr val="tx1"/>
              </a:solidFill>
              <a:latin typeface="굴림,seoul,helvetica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ko-KR" sz="9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28 </a:t>
            </a:r>
            <a:r>
              <a:rPr lang="ko-KR" altLang="en-US" sz="16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은 </a:t>
            </a:r>
            <a:r>
              <a:rPr lang="ko-KR" altLang="en-US" sz="16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하늘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의 이슬과 </a:t>
            </a:r>
            <a:r>
              <a:rPr lang="ko-KR" altLang="en-US" sz="16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의 </a:t>
            </a:r>
            <a:r>
              <a:rPr lang="ko-KR" altLang="en-US" sz="1600" b="1" i="0" dirty="0" err="1">
                <a:solidFill>
                  <a:schemeClr val="tx1"/>
                </a:solidFill>
                <a:effectLst/>
                <a:latin typeface="굴림,seoul,helvetica"/>
              </a:rPr>
              <a:t>기름짐이며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 풍성한 </a:t>
            </a:r>
            <a:r>
              <a:rPr lang="ko-KR" altLang="en-US" sz="16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곡식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과 </a:t>
            </a:r>
            <a:r>
              <a:rPr lang="ko-KR" altLang="en-US" sz="16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포도주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를 </a:t>
            </a:r>
            <a:r>
              <a:rPr lang="ko-KR" altLang="en-US" sz="1600" b="1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600" b="1" i="0" dirty="0">
                <a:solidFill>
                  <a:schemeClr val="tx1"/>
                </a:solidFill>
                <a:effectLst/>
                <a:latin typeface="굴림,seoul,helvetica"/>
              </a:rPr>
              <a:t> 주시기를 원하노라</a:t>
            </a:r>
            <a:endParaRPr lang="ko-KR" altLang="en-US" sz="900" b="1" i="0" dirty="0">
              <a:solidFill>
                <a:schemeClr val="tx1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412" y="2628461"/>
            <a:ext cx="5454588" cy="38485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ko-KR" sz="1800" b="1" i="0" dirty="0">
                <a:solidFill>
                  <a:schemeClr val="tx1"/>
                </a:solidFill>
                <a:effectLst/>
                <a:latin typeface="굴림,seoul,helvetica"/>
              </a:rPr>
              <a:t>29 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만민이 너를 섬기고 열국이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굴복하리니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 네가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형제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들의 주가 되고 네 어머니의 아들들이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 굴복하며 너를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저주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하는 자는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저주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를 받고 너를 축복하는 자는 복을 받기를 원하노라</a:t>
            </a:r>
            <a:r>
              <a:rPr lang="en-US" altLang="ko-KR" sz="1800" b="1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창</a:t>
            </a:r>
            <a:r>
              <a:rPr lang="en-US" altLang="ko-KR" sz="1800" b="1" dirty="0">
                <a:solidFill>
                  <a:schemeClr val="tx1"/>
                </a:solidFill>
                <a:latin typeface="굴림,seoul,helvetica"/>
              </a:rPr>
              <a:t>27:27-29) </a:t>
            </a:r>
            <a:endParaRPr lang="en-US" altLang="ko-KR" sz="1800" b="1" dirty="0">
              <a:solidFill>
                <a:srgbClr val="202020"/>
              </a:solidFill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전능하신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이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 복을 주시어 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네가 </a:t>
            </a:r>
            <a:r>
              <a:rPr lang="ko-KR" altLang="en-US" sz="18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생육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하고 번성하게 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하여 네가 여러 족속을 이루게 하시고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ko-KR" altLang="en-US" sz="18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아브라함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에게 허락하신 복을 </a:t>
            </a:r>
            <a:r>
              <a:rPr lang="ko-KR" altLang="en-US" sz="1800" b="1" i="0" dirty="0" err="1">
                <a:solidFill>
                  <a:srgbClr val="C00000"/>
                </a:solidFill>
                <a:effectLst/>
                <a:latin typeface="굴림,seoul,helvetica"/>
              </a:rPr>
              <a:t>네게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 </a:t>
            </a:r>
            <a:r>
              <a:rPr lang="ko-KR" altLang="en-US" sz="1800" b="1" i="0" dirty="0" err="1">
                <a:solidFill>
                  <a:srgbClr val="C00000"/>
                </a:solidFill>
                <a:effectLst/>
                <a:latin typeface="굴림,seoul,helvetica"/>
              </a:rPr>
              <a:t>주시되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 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너와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너와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 함께 네 자손에게도 주사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이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아브라함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에게 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주신 땅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 곧 네가 거류하는 땅을 네가 차지하게 하시기를 원하노라</a:t>
            </a:r>
            <a:r>
              <a:rPr lang="en-US" altLang="ko-KR" sz="1800" b="1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창</a:t>
            </a:r>
            <a:r>
              <a:rPr lang="en-US" altLang="ko-KR" sz="1800" b="1" i="0" dirty="0">
                <a:solidFill>
                  <a:schemeClr val="tx1"/>
                </a:solidFill>
                <a:effectLst/>
                <a:latin typeface="굴림,seoul,helvetica"/>
              </a:rPr>
              <a:t>28:3-4)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2000" b="1" dirty="0">
                <a:solidFill>
                  <a:srgbClr val="202020"/>
                </a:solidFill>
                <a:latin typeface="굴림,seoul,helvetica"/>
              </a:rPr>
              <a:t>(</a:t>
            </a:r>
            <a:r>
              <a:rPr lang="ko-KR" altLang="en-US" sz="2000" b="1" dirty="0">
                <a:solidFill>
                  <a:srgbClr val="202020"/>
                </a:solidFill>
                <a:latin typeface="굴림,seoul,helvetica"/>
              </a:rPr>
              <a:t>요셉</a:t>
            </a:r>
            <a:r>
              <a:rPr lang="en-US" altLang="ko-KR" sz="2000" b="1" dirty="0">
                <a:solidFill>
                  <a:srgbClr val="202020"/>
                </a:solidFill>
                <a:latin typeface="굴림,seoul,helvetica"/>
              </a:rPr>
              <a:t>)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여호와께서 </a:t>
            </a:r>
            <a:r>
              <a:rPr lang="ko-KR" altLang="en-US" sz="20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요셉</a:t>
            </a:r>
            <a:r>
              <a:rPr lang="ko-KR" altLang="en-US" sz="2000" b="0" i="0" dirty="0">
                <a:solidFill>
                  <a:schemeClr val="tx1"/>
                </a:solidFill>
                <a:effectLst/>
                <a:latin typeface="굴림,seoul,helvetica"/>
              </a:rPr>
              <a:t>을 위하여 그 애굽 사람의 집에 복을 내리시므로 여호와의 복이 그의 집과 밭에 있는 모든 소유에 </a:t>
            </a:r>
            <a:r>
              <a:rPr lang="ko-KR" altLang="en-US" sz="2000" b="0" i="0" dirty="0" err="1">
                <a:solidFill>
                  <a:schemeClr val="tx1"/>
                </a:solidFill>
                <a:effectLst/>
                <a:latin typeface="굴림,seoul,helvetica"/>
              </a:rPr>
              <a:t>미친지라</a:t>
            </a:r>
            <a:r>
              <a:rPr lang="en-US" altLang="ko-KR" sz="2000" b="1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2000" b="1" i="0" dirty="0">
                <a:solidFill>
                  <a:schemeClr val="tx1"/>
                </a:solidFill>
                <a:effectLst/>
                <a:latin typeface="굴림,seoul,helvetica"/>
              </a:rPr>
              <a:t>창</a:t>
            </a:r>
            <a:r>
              <a:rPr lang="en-US" altLang="ko-KR" sz="2000" b="1" i="0" dirty="0">
                <a:solidFill>
                  <a:schemeClr val="tx1"/>
                </a:solidFill>
                <a:effectLst/>
                <a:latin typeface="굴림,seoul,helvetica"/>
              </a:rPr>
              <a:t>39:5)</a:t>
            </a:r>
            <a:endParaRPr lang="ko-KR" altLang="en-US" sz="20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19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2065B-C91B-AB15-8DDC-5656673FBEDD}"/>
              </a:ext>
            </a:extLst>
          </p:cNvPr>
          <p:cNvSpPr txBox="1"/>
          <p:nvPr/>
        </p:nvSpPr>
        <p:spPr>
          <a:xfrm>
            <a:off x="1006876" y="1925853"/>
            <a:ext cx="67665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/>
              <a:t>아브라함 언약의 전수 </a:t>
            </a:r>
            <a:r>
              <a:rPr lang="en-US" altLang="ko-KR" sz="2800" b="1" dirty="0"/>
              <a:t>– </a:t>
            </a:r>
            <a:r>
              <a:rPr lang="ko-KR" altLang="en-US" sz="2800" b="1" dirty="0"/>
              <a:t>이삭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야곱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요셉   </a:t>
            </a:r>
          </a:p>
        </p:txBody>
      </p:sp>
    </p:spTree>
    <p:extLst>
      <p:ext uri="{BB962C8B-B14F-4D97-AF65-F5344CB8AC3E}">
        <p14:creationId xmlns:p14="http://schemas.microsoft.com/office/powerpoint/2010/main" val="18524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362812-2550-577C-E882-9644B449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895" y="960653"/>
            <a:ext cx="3749040" cy="1325880"/>
          </a:xfrm>
        </p:spPr>
        <p:txBody>
          <a:bodyPr/>
          <a:lstStyle/>
          <a:p>
            <a:r>
              <a:rPr lang="ko-KR" altLang="en-US" dirty="0"/>
              <a:t>유진 </a:t>
            </a:r>
            <a:r>
              <a:rPr lang="en-US" altLang="ko-KR" dirty="0"/>
              <a:t>H. </a:t>
            </a:r>
            <a:r>
              <a:rPr lang="ko-KR" altLang="en-US" dirty="0"/>
              <a:t>메릴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A6E5B2-7DD1-4FA3-37DC-E1807367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</a:t>
            </a:fld>
            <a:endParaRPr lang="en-US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CF319AD-1B35-5361-4F30-E3422A912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90917" y="2176907"/>
            <a:ext cx="3749040" cy="430682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밥 존스 대학교에서 구약 해석학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(B. A., M. A., Ph. D.)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을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뉴욕 대학교에서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유대학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(M. A.)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을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컬럼비아 대학교에서 중동 언어와 문화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(M. Phil., Ph. D.)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를 공부했다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 2013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미국 복음주의신학회 회장을 역임했다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.</a:t>
            </a:r>
          </a:p>
          <a:p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댈러스 신학교에서 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40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여 년을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구약학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 교수로 섬겼고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『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구약신학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』, 『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제사장의 나라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』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등을 출간했으며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한컴산뜻돋움" panose="02000000000000000000" pitchFamily="2" charset="-127"/>
                <a:ea typeface="한컴산뜻돋움" panose="02000000000000000000" pitchFamily="2" charset="-127"/>
              </a:rPr>
              <a:t>은퇴 후에도 특임교수로 강연과 저술 작업에 몰두하고 있다</a:t>
            </a:r>
            <a:r>
              <a:rPr lang="en-US" altLang="ko-KR" sz="2000" b="0" i="0" dirty="0">
                <a:solidFill>
                  <a:srgbClr val="999999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/>
          </a:p>
        </p:txBody>
      </p:sp>
      <p:pic>
        <p:nvPicPr>
          <p:cNvPr id="1026" name="Picture 2" descr="모세오경 신학">
            <a:extLst>
              <a:ext uri="{FF2B5EF4-FFF2-40B4-BE49-F238E27FC236}">
                <a16:creationId xmlns:a16="http://schemas.microsoft.com/office/drawing/2014/main" id="{EE326D50-80E2-22B5-CC09-7C6EF299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5" y="890644"/>
            <a:ext cx="3426780" cy="50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0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</a:t>
            </a:r>
            <a:r>
              <a:rPr lang="en-US" altLang="ko-KR" sz="4000" dirty="0"/>
              <a:t>- 7)</a:t>
            </a:r>
            <a:r>
              <a:rPr lang="ko-KR" altLang="en-US" sz="4000" dirty="0"/>
              <a:t>아브라함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39015"/>
            <a:ext cx="5553722" cy="418246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여호와께서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너는 너의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고향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과 친척과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아버지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 집을 떠나 내가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보여 줄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땅으로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가라</a:t>
            </a:r>
            <a:endParaRPr lang="en-US" altLang="ko-KR" sz="18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12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이 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네 자손에게 주리라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하신지라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창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12:1,7)</a:t>
            </a:r>
          </a:p>
          <a:p>
            <a:pPr>
              <a:lnSpc>
                <a:spcPct val="12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 이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애굽 강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에서부터 그 큰 강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유브라데까지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네 자손에게 주노니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창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15:18) </a:t>
            </a:r>
          </a:p>
          <a:p>
            <a:pPr>
              <a:lnSpc>
                <a:spcPct val="12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 네 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자손이 </a:t>
            </a:r>
            <a:r>
              <a:rPr lang="ko-KR" altLang="en-US" sz="1800" b="0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의 </a:t>
            </a:r>
            <a:r>
              <a:rPr lang="ko-KR" altLang="en-US" sz="1800" b="0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티끌</a:t>
            </a:r>
            <a:r>
              <a:rPr lang="ko-KR" altLang="en-US" sz="1800" b="0" i="0" dirty="0">
                <a:solidFill>
                  <a:srgbClr val="C00000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같게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하리니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사람이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티끌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능히 셀 수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있을진대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네 자손도 세리라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(13:16) </a:t>
            </a:r>
          </a:p>
          <a:p>
            <a:pPr>
              <a:lnSpc>
                <a:spcPct val="12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그를 이끌고 밖으로 나가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우러러 </a:t>
            </a:r>
            <a:r>
              <a:rPr lang="ko-KR" altLang="en-US" sz="1800" b="0" i="0" dirty="0" err="1">
                <a:solidFill>
                  <a:srgbClr val="C00000"/>
                </a:solidFill>
                <a:effectLst/>
                <a:latin typeface="굴림,seoul,helvetica"/>
              </a:rPr>
              <a:t>뭇별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을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셀 수 있나 보라 또 그에게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네 자손이 이와 같으리라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(15:5) 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sz="120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endParaRPr lang="ko-KR" altLang="en-US" sz="2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endParaRPr lang="ko-KR" altLang="en-US" sz="105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ko-KR" altLang="en-US" sz="1400" b="0" i="0" dirty="0">
              <a:solidFill>
                <a:srgbClr val="556777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1417" y="2628461"/>
            <a:ext cx="4562383" cy="35485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0" i="0" dirty="0">
                <a:solidFill>
                  <a:schemeClr val="tx1"/>
                </a:solidFill>
                <a:effectLst/>
                <a:latin typeface="굴림,seoul,helvetica"/>
              </a:rPr>
              <a:t>땅과 인구는 나라의 본질적 요소 </a:t>
            </a:r>
            <a:endParaRPr lang="en-US" altLang="ko-KR" sz="24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굴림,seoul,helvetica"/>
              </a:rPr>
              <a:t>에덴동산 </a:t>
            </a:r>
            <a:r>
              <a:rPr lang="en-US" altLang="ko-KR" sz="2400" dirty="0">
                <a:solidFill>
                  <a:schemeClr val="tx1"/>
                </a:solidFill>
                <a:latin typeface="굴림,seoul,helvetica"/>
              </a:rPr>
              <a:t>– </a:t>
            </a:r>
            <a:r>
              <a:rPr lang="ko-KR" altLang="en-US" sz="2400" dirty="0">
                <a:solidFill>
                  <a:schemeClr val="tx1"/>
                </a:solidFill>
                <a:latin typeface="굴림,seoul,helvetica"/>
              </a:rPr>
              <a:t>창조</a:t>
            </a:r>
            <a:r>
              <a:rPr lang="en-US" altLang="ko-KR" sz="2400" dirty="0">
                <a:solidFill>
                  <a:schemeClr val="tx1"/>
                </a:solidFill>
                <a:latin typeface="굴림,seoul,helvetic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굴림,seoul,helvetica"/>
              </a:rPr>
              <a:t>종말 모델</a:t>
            </a:r>
            <a:endParaRPr lang="en-US" altLang="ko-KR" sz="2400" dirty="0">
              <a:solidFill>
                <a:schemeClr val="tx1"/>
              </a:solidFill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400" b="0" i="0" dirty="0">
                <a:solidFill>
                  <a:schemeClr val="tx1"/>
                </a:solidFill>
                <a:effectLst/>
                <a:latin typeface="굴림,seoul,helvetica"/>
              </a:rPr>
              <a:t>인간은 땅에 충만하고 땅을 다스려야 한다</a:t>
            </a:r>
            <a:r>
              <a:rPr lang="en-US" altLang="ko-KR" sz="2400" b="0" i="0" dirty="0">
                <a:solidFill>
                  <a:schemeClr val="tx1"/>
                </a:solidFill>
                <a:effectLst/>
                <a:latin typeface="굴림,seoul,helvetica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2065B-C91B-AB15-8DDC-5656673FBEDD}"/>
              </a:ext>
            </a:extLst>
          </p:cNvPr>
          <p:cNvSpPr txBox="1"/>
          <p:nvPr/>
        </p:nvSpPr>
        <p:spPr>
          <a:xfrm>
            <a:off x="838200" y="1925853"/>
            <a:ext cx="10266312" cy="523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800" b="1" dirty="0"/>
              <a:t>아브라함 언약의 땅과 인구  </a:t>
            </a:r>
            <a:r>
              <a:rPr lang="en-US" altLang="ko-KR" sz="2800" b="1" dirty="0"/>
              <a:t>- “</a:t>
            </a:r>
            <a:r>
              <a:rPr lang="ko-KR" altLang="en-US" sz="2800" b="1" dirty="0"/>
              <a:t>땅에 충만하라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땅을 정복하라</a:t>
            </a:r>
            <a:r>
              <a:rPr lang="en-US" altLang="ko-KR" sz="2800" b="1" dirty="0"/>
              <a:t>＂</a:t>
            </a:r>
            <a:r>
              <a:rPr lang="ko-KR" alt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9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 </a:t>
            </a:r>
            <a:r>
              <a:rPr lang="en-US" altLang="ko-KR" sz="4000" dirty="0"/>
              <a:t>- 7)</a:t>
            </a:r>
            <a:r>
              <a:rPr lang="ko-KR" altLang="en-US" sz="4000" dirty="0"/>
              <a:t>아브라함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876" y="2539015"/>
            <a:ext cx="5012924" cy="3637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rgbClr val="202020"/>
                </a:solidFill>
                <a:latin typeface="굴림,seoul,helvetica"/>
              </a:rPr>
              <a:t>바로의 후대와 큰 재앙</a:t>
            </a:r>
            <a:r>
              <a:rPr lang="en-US" altLang="ko-KR" sz="2400" dirty="0">
                <a:solidFill>
                  <a:srgbClr val="202020"/>
                </a:solidFill>
                <a:latin typeface="굴림,seoul,helvetica"/>
              </a:rPr>
              <a:t>(</a:t>
            </a:r>
            <a:r>
              <a:rPr lang="ko-KR" altLang="en-US" sz="2400" dirty="0">
                <a:solidFill>
                  <a:srgbClr val="202020"/>
                </a:solidFill>
                <a:latin typeface="굴림,seoul,helvetica"/>
              </a:rPr>
              <a:t>창</a:t>
            </a:r>
            <a:r>
              <a:rPr lang="en-US" altLang="ko-KR" sz="2400" dirty="0">
                <a:solidFill>
                  <a:srgbClr val="202020"/>
                </a:solidFill>
                <a:latin typeface="굴림,seoul,helvetica"/>
              </a:rPr>
              <a:t>12:6,7)</a:t>
            </a:r>
          </a:p>
          <a:p>
            <a:pPr>
              <a:lnSpc>
                <a:spcPct val="120000"/>
              </a:lnSpc>
            </a:pPr>
            <a:r>
              <a:rPr lang="ko-KR" altLang="en-US" sz="2400" b="0" i="0" dirty="0">
                <a:solidFill>
                  <a:srgbClr val="202020"/>
                </a:solidFill>
                <a:effectLst/>
                <a:latin typeface="굴림,seoul,helvetica"/>
              </a:rPr>
              <a:t>동방의 왕들</a:t>
            </a:r>
            <a:r>
              <a:rPr lang="en-US" altLang="ko-KR" sz="2400" b="0" i="0" dirty="0">
                <a:solidFill>
                  <a:srgbClr val="202020"/>
                </a:solidFill>
                <a:effectLst/>
                <a:latin typeface="굴림,seoul,helvetica"/>
              </a:rPr>
              <a:t>(14:13-16, 20) </a:t>
            </a:r>
            <a:r>
              <a:rPr lang="ko-KR" altLang="en-US" sz="2400" b="0" i="0" dirty="0">
                <a:solidFill>
                  <a:srgbClr val="202020"/>
                </a:solidFill>
                <a:effectLst/>
                <a:latin typeface="굴림,seoul,helvetica"/>
              </a:rPr>
              <a:t>이야기</a:t>
            </a:r>
            <a:endParaRPr lang="en-US" altLang="ko-KR" sz="24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rgbClr val="202020"/>
                </a:solidFill>
                <a:latin typeface="굴림,seoul,helvetica"/>
              </a:rPr>
              <a:t>소돔과 고모라 </a:t>
            </a:r>
            <a:endParaRPr lang="en-US" altLang="ko-KR" sz="2400" dirty="0">
              <a:solidFill>
                <a:srgbClr val="202020"/>
              </a:solidFill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400" b="0" i="0" dirty="0">
                <a:solidFill>
                  <a:srgbClr val="202020"/>
                </a:solidFill>
                <a:effectLst/>
                <a:latin typeface="굴림,seoul,helvetica"/>
              </a:rPr>
              <a:t>블레셋의 </a:t>
            </a:r>
            <a:r>
              <a:rPr lang="ko-KR" altLang="en-US" sz="2400" b="0" i="0" dirty="0" err="1">
                <a:solidFill>
                  <a:srgbClr val="202020"/>
                </a:solidFill>
                <a:effectLst/>
                <a:latin typeface="굴림,seoul,helvetica"/>
              </a:rPr>
              <a:t>아비멜렉</a:t>
            </a:r>
            <a:endParaRPr lang="en-US" altLang="ko-KR" sz="24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endParaRPr lang="ko-KR" altLang="en-US" sz="2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endParaRPr lang="ko-KR" altLang="en-US" sz="105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ko-KR" altLang="en-US" sz="1400" b="0" i="0" dirty="0">
              <a:solidFill>
                <a:srgbClr val="556777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rgbClr val="202020"/>
                </a:solidFill>
                <a:latin typeface="굴림,seoul,helvetica"/>
              </a:rPr>
              <a:t>이삭의 우물</a:t>
            </a:r>
            <a:endParaRPr lang="en-US" altLang="ko-KR" sz="2400" dirty="0">
              <a:solidFill>
                <a:srgbClr val="202020"/>
              </a:solidFill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400" b="0" i="0" dirty="0" err="1">
                <a:solidFill>
                  <a:srgbClr val="202020"/>
                </a:solidFill>
                <a:effectLst/>
                <a:latin typeface="굴림,seoul,helvetica"/>
              </a:rPr>
              <a:t>라반의</a:t>
            </a:r>
            <a:r>
              <a:rPr lang="ko-KR" altLang="en-US" sz="2400" b="0" i="0" dirty="0">
                <a:solidFill>
                  <a:srgbClr val="202020"/>
                </a:solidFill>
                <a:effectLst/>
                <a:latin typeface="굴림,seoul,helvetica"/>
              </a:rPr>
              <a:t> 야곱의 축복으로 인한 복을 고백</a:t>
            </a:r>
            <a:endParaRPr lang="en-US" altLang="ko-KR" sz="24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rgbClr val="202020"/>
                </a:solidFill>
                <a:latin typeface="굴림,seoul,helvetica"/>
              </a:rPr>
              <a:t>요셉은 보디발의 집에서 복의 근원이 됨</a:t>
            </a:r>
            <a:r>
              <a:rPr lang="en-US" altLang="ko-KR" sz="2400" dirty="0">
                <a:solidFill>
                  <a:srgbClr val="202020"/>
                </a:solidFill>
                <a:latin typeface="굴림,seoul,helvetica"/>
              </a:rPr>
              <a:t>,</a:t>
            </a:r>
            <a:r>
              <a:rPr lang="ko-KR" altLang="en-US" sz="2400" dirty="0">
                <a:solidFill>
                  <a:srgbClr val="202020"/>
                </a:solidFill>
                <a:latin typeface="굴림,seoul,helvetica"/>
              </a:rPr>
              <a:t> 흉년이 왔을 때도 애굽에 대한 복의 근원이 됨 </a:t>
            </a:r>
            <a:endParaRPr lang="en-US" altLang="ko-KR" sz="36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pPr marL="0" indent="0">
              <a:buNone/>
            </a:pPr>
            <a:endParaRPr lang="en-US" altLang="ko-KR" sz="28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2065B-C91B-AB15-8DDC-5656673FBEDD}"/>
              </a:ext>
            </a:extLst>
          </p:cNvPr>
          <p:cNvSpPr txBox="1"/>
          <p:nvPr/>
        </p:nvSpPr>
        <p:spPr>
          <a:xfrm>
            <a:off x="1006876" y="1925853"/>
            <a:ext cx="7457491" cy="523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b="1" dirty="0"/>
              <a:t>아브라함 언약</a:t>
            </a:r>
            <a:r>
              <a:rPr lang="en-US" altLang="ko-KR" sz="2800" b="1" dirty="0"/>
              <a:t> -  </a:t>
            </a:r>
            <a:r>
              <a:rPr lang="ko-KR" altLang="en-US" sz="2800" b="1" dirty="0"/>
              <a:t>족장들의 지배와 </a:t>
            </a:r>
            <a:r>
              <a:rPr lang="ko-KR" altLang="en-US" sz="2800" b="1" dirty="0" err="1"/>
              <a:t>중보적</a:t>
            </a:r>
            <a:r>
              <a:rPr lang="ko-KR" altLang="en-US" sz="2800" b="1" dirty="0"/>
              <a:t> 사역</a:t>
            </a:r>
          </a:p>
        </p:txBody>
      </p:sp>
    </p:spTree>
    <p:extLst>
      <p:ext uri="{BB962C8B-B14F-4D97-AF65-F5344CB8AC3E}">
        <p14:creationId xmlns:p14="http://schemas.microsoft.com/office/powerpoint/2010/main" val="3214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창세기의 신학적 목적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077" y="2334767"/>
            <a:ext cx="5420557" cy="43146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ko-KR" altLang="en-US" sz="7200" b="0" i="0" dirty="0">
                <a:solidFill>
                  <a:schemeClr val="tx1"/>
                </a:solidFill>
                <a:effectLst/>
                <a:latin typeface="굴림,seoul,helvetica"/>
              </a:rPr>
              <a:t>창세기는 이스라엘의 기원과 목적</a:t>
            </a:r>
            <a:r>
              <a:rPr lang="en-US" altLang="ko-KR" sz="7200" b="0" i="0" dirty="0">
                <a:solidFill>
                  <a:schemeClr val="tx1"/>
                </a:solidFill>
                <a:effectLst/>
                <a:latin typeface="굴림,seoul,helvetica"/>
              </a:rPr>
              <a:t>, </a:t>
            </a:r>
            <a:r>
              <a:rPr lang="ko-KR" altLang="en-US" sz="7200" b="0" i="0" dirty="0">
                <a:solidFill>
                  <a:schemeClr val="tx1"/>
                </a:solidFill>
                <a:effectLst/>
                <a:latin typeface="굴림,seoul,helvetica"/>
              </a:rPr>
              <a:t>번성 </a:t>
            </a:r>
            <a:r>
              <a:rPr lang="ko-KR" altLang="en-US" sz="7200" dirty="0">
                <a:solidFill>
                  <a:schemeClr val="tx1"/>
                </a:solidFill>
                <a:latin typeface="굴림,seoul,helvetica"/>
              </a:rPr>
              <a:t>및 앞으로의 삶에 대한 궁금증을 해소해준다</a:t>
            </a:r>
            <a:r>
              <a:rPr lang="en-US" altLang="ko-KR" sz="7200" dirty="0">
                <a:solidFill>
                  <a:schemeClr val="tx1"/>
                </a:solidFill>
                <a:latin typeface="굴림,seoul,helvetica"/>
              </a:rPr>
              <a:t>. </a:t>
            </a:r>
          </a:p>
          <a:p>
            <a:pPr>
              <a:lnSpc>
                <a:spcPct val="140000"/>
              </a:lnSpc>
            </a:pPr>
            <a:r>
              <a:rPr lang="ko-KR" altLang="en-US" sz="7200" dirty="0">
                <a:solidFill>
                  <a:schemeClr val="tx1"/>
                </a:solidFill>
                <a:latin typeface="굴림,seoul,helvetica"/>
              </a:rPr>
              <a:t>하나님의 목적과 약속은 하나님께서 세상을 창조하시고 그의 형상인 인간을 통해 세상을 다스리게 하신다는 것이다</a:t>
            </a:r>
            <a:r>
              <a:rPr lang="en-US" altLang="ko-KR" sz="7200" dirty="0">
                <a:solidFill>
                  <a:schemeClr val="tx1"/>
                </a:solidFill>
                <a:latin typeface="굴림,seoul,helvetica"/>
              </a:rPr>
              <a:t>. </a:t>
            </a:r>
          </a:p>
          <a:p>
            <a:pPr>
              <a:lnSpc>
                <a:spcPct val="140000"/>
              </a:lnSpc>
            </a:pPr>
            <a:r>
              <a:rPr lang="ko-KR" altLang="en-US" sz="7200" b="0" i="0" dirty="0">
                <a:solidFill>
                  <a:schemeClr val="tx1"/>
                </a:solidFill>
                <a:effectLst/>
                <a:latin typeface="굴림,seoul,helvetica"/>
              </a:rPr>
              <a:t>이스라엘은 이 하나님의 목적에 중요한 역할을 맡았지만 이러한 목적 자체가 아니라 하나님 나라의 축소판으로 왕이신 메시아가 모든 피조물을 다스릴 수 있도록 하는 도구가 되어야 한다</a:t>
            </a:r>
            <a:r>
              <a:rPr lang="en-US" altLang="ko-KR" sz="6400" b="0" i="0" dirty="0">
                <a:solidFill>
                  <a:schemeClr val="tx1"/>
                </a:solidFill>
                <a:effectLst/>
                <a:latin typeface="굴림,seoul,helvetica"/>
              </a:rPr>
              <a:t>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ko-KR" altLang="en-US" sz="6400" b="1" i="0" dirty="0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규가 유다를 떠나지 아니하며 통치자의 지팡이가 그 발 사이에서 떠나지 아니하기를 </a:t>
            </a:r>
            <a:r>
              <a:rPr lang="ko-KR" altLang="en-US" sz="6400" b="1" i="0" u="none" strike="noStrike" dirty="0" err="1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실로</a:t>
            </a:r>
            <a:r>
              <a:rPr lang="ko-KR" altLang="en-US" sz="6400" b="1" i="0" dirty="0" err="1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가</a:t>
            </a:r>
            <a:r>
              <a:rPr lang="ko-KR" altLang="en-US" sz="6400" b="1" i="0" dirty="0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 오시기까지 </a:t>
            </a:r>
            <a:r>
              <a:rPr lang="ko-KR" altLang="en-US" sz="6400" b="1" i="0" dirty="0" err="1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이르리니</a:t>
            </a:r>
            <a:r>
              <a:rPr lang="ko-KR" altLang="en-US" sz="6400" b="1" i="0" dirty="0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 그에게 모든 백성이 </a:t>
            </a:r>
            <a:r>
              <a:rPr lang="ko-KR" altLang="en-US" sz="6400" b="1" i="0" dirty="0" err="1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복종하리로다</a:t>
            </a:r>
            <a:r>
              <a:rPr lang="en-US" altLang="ko-KR" sz="6400" b="1" i="0" dirty="0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6400" b="1" i="0" dirty="0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창</a:t>
            </a:r>
            <a:r>
              <a:rPr lang="en-US" altLang="ko-KR" sz="6400" b="1" i="0" dirty="0">
                <a:solidFill>
                  <a:schemeClr val="tx1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49:10) </a:t>
            </a:r>
            <a:endParaRPr lang="ko-KR" altLang="en-US" sz="6400" b="1" i="0" dirty="0">
              <a:solidFill>
                <a:schemeClr val="tx1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</a:pPr>
            <a:endParaRPr lang="en-US" altLang="ko-KR" sz="2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>
              <a:buNone/>
            </a:pPr>
            <a:endParaRPr lang="ko-KR" altLang="en-US" sz="2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endParaRPr lang="ko-KR" altLang="en-US" sz="105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ko-KR" altLang="en-US" sz="1400" b="0" i="0" dirty="0">
              <a:solidFill>
                <a:srgbClr val="556777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141" y="2334767"/>
            <a:ext cx="5181600" cy="37711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사람은 범죄하여 통치자로서 특권을 상실하게 되었지만 하나님의 주권적 은혜로 다시 사귐을 가지게 되었으며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아담이 받은 명령에 제시된 것과 동일한 특권을 회복하게 되었다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tx1"/>
                </a:solidFill>
                <a:latin typeface="굴림,seoul,helvetica"/>
              </a:rPr>
              <a:t>남아 있는 믿음의 공동체는 여전히 </a:t>
            </a:r>
            <a:r>
              <a:rPr lang="ko-KR" altLang="en-US" sz="1800" dirty="0" err="1">
                <a:solidFill>
                  <a:schemeClr val="tx1"/>
                </a:solidFill>
                <a:latin typeface="굴림,seoul,helvetica"/>
              </a:rPr>
              <a:t>죄성과</a:t>
            </a:r>
            <a:r>
              <a:rPr lang="ko-KR" altLang="en-US" sz="1800" dirty="0">
                <a:solidFill>
                  <a:schemeClr val="tx1"/>
                </a:solidFill>
                <a:latin typeface="굴림,seoul,helvetica"/>
              </a:rPr>
              <a:t> 불완전함을 지고 있으나 세상의 본이 되어 그들을 지배하고 하나님의 구원의 축복을 선포하고 전해야 한다</a:t>
            </a:r>
            <a:r>
              <a:rPr lang="en-US" altLang="ko-KR" sz="2400" dirty="0">
                <a:solidFill>
                  <a:schemeClr val="tx1"/>
                </a:solidFill>
                <a:latin typeface="굴림,seoul,helvetica"/>
              </a:rPr>
              <a:t>. </a:t>
            </a:r>
            <a:endParaRPr lang="en-US" altLang="ko-KR" sz="24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/>
              <a:t>출애굽기의 신학 </a:t>
            </a:r>
            <a:r>
              <a:rPr lang="en-US" altLang="ko-KR" sz="3600" dirty="0"/>
              <a:t>- 1)</a:t>
            </a:r>
            <a:r>
              <a:rPr lang="ko-KR" altLang="en-US" sz="3600" dirty="0" err="1"/>
              <a:t>왕적</a:t>
            </a:r>
            <a:r>
              <a:rPr lang="ko-KR" altLang="en-US" sz="3600" dirty="0"/>
              <a:t> </a:t>
            </a:r>
            <a:r>
              <a:rPr lang="ko-KR" altLang="en-US" sz="3600" dirty="0" err="1"/>
              <a:t>선택으로서의</a:t>
            </a:r>
            <a:r>
              <a:rPr lang="ko-KR" altLang="en-US" sz="3600" dirty="0"/>
              <a:t> 출애굽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338"/>
            <a:ext cx="5349536" cy="419025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3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아브라함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이삭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야곱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에게 전능의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으로 나타났으나 나의 이름을 여호와로는 그들에게 알리지 아니하였고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altLang="ko-KR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4 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가나안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땅 곧 그들이 거류하는 땅을 그들에게 주기로 그들과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언약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하였더니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5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이제 애굽 사람이 종으로 삼은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이스라엘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자손의 신음 소리를 내가 듣고 나의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언약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기억하노라</a:t>
            </a:r>
            <a:endParaRPr lang="en-US" altLang="ko-KR" sz="18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6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그러므로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이스라엘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자손에게 말하기를 나는 여호와라 내가 애굽 사람의 무거운 짐 밑에서 너희를 빼내며 그들의 노역에서 너희를 건지며 편 팔과 여러 큰 심판들로써 너희를 속량하여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7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너희를 내 백성으로 삼고 나는 너희의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되리니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나는 애굽 사람의 무거운 짐 밑에서 너희를 빼낸 너희의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여호와인 줄 너희가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알지라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출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6:3-7)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buFont typeface="+mj-lt"/>
              <a:buAutoNum type="arabicPeriod"/>
            </a:pPr>
            <a:endParaRPr lang="ko-KR" altLang="en-US" sz="120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ko-KR" altLang="en-US" sz="18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142" y="2370338"/>
            <a:ext cx="5181600" cy="39860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하나님의 </a:t>
            </a:r>
            <a:r>
              <a:rPr lang="ko-KR" altLang="en-US" sz="2000" dirty="0" err="1"/>
              <a:t>종된</a:t>
            </a:r>
            <a:r>
              <a:rPr lang="ko-KR" altLang="en-US" sz="2000" dirty="0"/>
              <a:t> 백성으로 선택된 이스라엘은 출애굽 사건까지 드러나지  않았다</a:t>
            </a:r>
            <a:r>
              <a:rPr lang="en-US" altLang="ko-KR" sz="2000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출애굽은 하나님께서 이스라엘 역사의 결정적인 계기를 드러내신 중요한 신학적 함축이 담긴 사건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아브라함과 이삭과 야곱에게 세운 그 언약을 기억하시고 하나님 백성</a:t>
            </a:r>
            <a:r>
              <a:rPr lang="en-US" altLang="ko-KR" sz="2000" dirty="0"/>
              <a:t>, </a:t>
            </a:r>
            <a:r>
              <a:rPr lang="ko-KR" altLang="en-US" sz="2000" dirty="0"/>
              <a:t>장자인 이스라엘을 애굽에서 구원하신 사건 </a:t>
            </a: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1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출애굽기의 신학</a:t>
            </a:r>
            <a:r>
              <a:rPr lang="en-US" altLang="ko-KR" sz="3600" dirty="0"/>
              <a:t>- 2)</a:t>
            </a:r>
            <a:r>
              <a:rPr lang="ko-KR" altLang="en-US" sz="3600" dirty="0"/>
              <a:t>출</a:t>
            </a:r>
            <a:r>
              <a:rPr lang="en-US" altLang="ko-KR" sz="3600" dirty="0"/>
              <a:t>19:4-6 </a:t>
            </a:r>
            <a:r>
              <a:rPr lang="ko-KR" altLang="en-US" sz="3600" dirty="0"/>
              <a:t>및 언약의 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ko-KR" altLang="en-US" sz="120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4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애굽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사람에게 어떻게 행하였음과 내가 어떻게 독수리 날개로 너희를 업어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내게로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인도하였음을 너희가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보았느니라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5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세계가 다 내게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속하였나니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너희가 내 말을 잘 듣고 내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언약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지키면 너희는 모든 민족 중에서 내 소유가 되겠고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6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너희가 내게 대하여 </a:t>
            </a:r>
            <a:r>
              <a:rPr lang="ko-KR" altLang="en-US" sz="1800" b="1" i="0" dirty="0">
                <a:solidFill>
                  <a:srgbClr val="C00000"/>
                </a:solidFill>
                <a:effectLst/>
                <a:latin typeface="굴림,seoul,helvetica"/>
              </a:rPr>
              <a:t>제사장 </a:t>
            </a:r>
            <a:r>
              <a:rPr lang="ko-KR" altLang="en-US" sz="1800" b="1" i="0" u="none" strike="noStrike" dirty="0">
                <a:solidFill>
                  <a:srgbClr val="C00000"/>
                </a:solidFill>
                <a:effectLst/>
                <a:latin typeface="굴림,seoul,helvetica"/>
              </a:rPr>
              <a:t>나라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가 되며 거룩한 백성이 되리라 너는 이 말을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이스라엘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자손에게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전할지니라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출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19:4-6) 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sz="18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99483"/>
            <a:ext cx="5333260" cy="35485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이스라엘은 아들로 종으로 구별됨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/>
              <a:t>시내산 언약의</a:t>
            </a:r>
            <a:r>
              <a:rPr lang="en-US" altLang="ko-KR" sz="2000" dirty="0"/>
              <a:t> </a:t>
            </a:r>
            <a:r>
              <a:rPr lang="ko-KR" altLang="en-US" sz="2000" dirty="0"/>
              <a:t>요체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무조건적 언약인 아담언약</a:t>
            </a:r>
            <a:r>
              <a:rPr lang="en-US" altLang="ko-KR" sz="2000" dirty="0"/>
              <a:t>, </a:t>
            </a:r>
            <a:r>
              <a:rPr lang="ko-KR" altLang="en-US" sz="2000" dirty="0"/>
              <a:t>아브라함 언약과 달리 조건적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/>
              <a:t>조건을 지키면 제사장 나라</a:t>
            </a:r>
            <a:r>
              <a:rPr lang="en-US" altLang="ko-KR" sz="2000" dirty="0"/>
              <a:t>, </a:t>
            </a:r>
            <a:r>
              <a:rPr lang="ko-KR" altLang="en-US" sz="2000" dirty="0"/>
              <a:t>거룩한 백성이 됨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CAF34-6E55-B14B-ECA7-531D223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/>
              <a:t>출애굽기의 신학</a:t>
            </a:r>
            <a:r>
              <a:rPr lang="en-US" altLang="ko-KR" sz="3600" dirty="0"/>
              <a:t>- 3)</a:t>
            </a:r>
            <a:r>
              <a:rPr lang="ko-KR" altLang="en-US" sz="3600" dirty="0"/>
              <a:t>시내산 언약</a:t>
            </a:r>
            <a:r>
              <a:rPr lang="en-US" altLang="ko-KR" sz="3600" dirty="0"/>
              <a:t>(</a:t>
            </a:r>
            <a:r>
              <a:rPr lang="ko-KR" altLang="en-US" sz="3600" dirty="0"/>
              <a:t>출</a:t>
            </a:r>
            <a:r>
              <a:rPr lang="en-US" altLang="ko-KR" sz="3600" dirty="0"/>
              <a:t>20:1-23:33)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34292-862D-AC3B-6EB3-37532A51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338"/>
            <a:ext cx="5181600" cy="4106661"/>
          </a:xfrm>
        </p:spPr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endParaRPr lang="ko-KR" altLang="en-US" sz="1200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1 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이 모든 말씀으로 말씀하여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2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나는 너를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애굽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땅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종 되었던 집에서 인도하여 낸 네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여호와니라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3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너는 나 외에는 다른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신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들을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네게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두지 말라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....</a:t>
            </a:r>
          </a:p>
          <a:p>
            <a:pPr marL="0" indent="0" algn="l">
              <a:lnSpc>
                <a:spcPct val="140000"/>
              </a:lnSpc>
              <a:buNone/>
            </a:pPr>
            <a:endParaRPr lang="en-US" altLang="ko-KR" sz="18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31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내가 네 경계를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홍해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에서부터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블레셋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바다까지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,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광야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에서부터 강까지 정하고 그 땅의 주민을 네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손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넘기리니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네가 그들을 네 앞에서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쫓아낼지라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32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너는 그들과 그들의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신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들과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언약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하지 말라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33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그들이 네 땅에 머무르지 못할 것은 그들이 너를 내게 범죄하게 할까 두려움이라 네가 그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신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들을 섬기면 그것이 너의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올무가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되리라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(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출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20:1-23:33) </a:t>
            </a:r>
            <a:endParaRPr lang="ko-KR" altLang="en-US" sz="10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10000"/>
              </a:lnSpc>
              <a:buFont typeface="+mj-lt"/>
              <a:buAutoNum type="arabicPeriod"/>
            </a:pP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endParaRPr lang="ko-KR" altLang="en-US" sz="18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9E762A-4723-4D4A-0E8E-C63BBE96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370338"/>
            <a:ext cx="5077287" cy="41066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ko-KR" altLang="en-US" sz="2900" b="1" dirty="0">
                <a:solidFill>
                  <a:srgbClr val="C00000"/>
                </a:solidFill>
              </a:rPr>
              <a:t>봉신조약</a:t>
            </a:r>
            <a:r>
              <a:rPr lang="ko-KR" altLang="en-US" sz="2900" dirty="0"/>
              <a:t> </a:t>
            </a:r>
            <a:r>
              <a:rPr lang="en-US" altLang="ko-KR" sz="2900" dirty="0">
                <a:sym typeface="Wingdings" panose="05000000000000000000" pitchFamily="2" charset="2"/>
              </a:rPr>
              <a:t> </a:t>
            </a:r>
            <a:r>
              <a:rPr lang="ko-KR" altLang="en-US" sz="2900" dirty="0">
                <a:sym typeface="Wingdings" panose="05000000000000000000" pitchFamily="2" charset="2"/>
              </a:rPr>
              <a:t>힘이 약한 쪽이 힘이 월등한 쪽에 복종하며 약속이 맺어지는 조약 </a:t>
            </a:r>
            <a:endParaRPr lang="en-US" altLang="ko-KR" sz="2900" dirty="0">
              <a:sym typeface="Wingdings" panose="05000000000000000000" pitchFamily="2" charset="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900" dirty="0">
                <a:sym typeface="Wingdings" panose="05000000000000000000" pitchFamily="2" charset="2"/>
              </a:rPr>
              <a:t>   * </a:t>
            </a:r>
            <a:r>
              <a:rPr lang="ko-KR" altLang="en-US" sz="2900" dirty="0">
                <a:sym typeface="Wingdings" panose="05000000000000000000" pitchFamily="2" charset="2"/>
              </a:rPr>
              <a:t>조약 </a:t>
            </a:r>
            <a:r>
              <a:rPr lang="en-US" altLang="ko-KR" sz="2900" dirty="0">
                <a:sym typeface="Wingdings" panose="05000000000000000000" pitchFamily="2" charset="2"/>
              </a:rPr>
              <a:t> </a:t>
            </a:r>
            <a:r>
              <a:rPr lang="ko-KR" altLang="en-US" sz="2900" dirty="0">
                <a:sym typeface="Wingdings" panose="05000000000000000000" pitchFamily="2" charset="2"/>
              </a:rPr>
              <a:t>대등한 상대</a:t>
            </a:r>
            <a:endParaRPr lang="en-US" altLang="ko-KR" sz="29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lang="ko-KR" altLang="en-US" sz="2900" dirty="0">
                <a:sym typeface="Wingdings" panose="05000000000000000000" pitchFamily="2" charset="2"/>
              </a:rPr>
              <a:t>구성</a:t>
            </a:r>
            <a:endParaRPr lang="en-US" altLang="ko-KR" sz="2900" dirty="0">
              <a:sym typeface="Wingdings" panose="05000000000000000000" pitchFamily="2" charset="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ko-KR" sz="2900" dirty="0">
                <a:sym typeface="Wingdings" panose="05000000000000000000" pitchFamily="2" charset="2"/>
              </a:rPr>
              <a:t>   - </a:t>
            </a:r>
            <a:r>
              <a:rPr lang="ko-KR" altLang="en-US" sz="2900" dirty="0">
                <a:sym typeface="Wingdings" panose="05000000000000000000" pitchFamily="2" charset="2"/>
              </a:rPr>
              <a:t>서문</a:t>
            </a:r>
            <a:r>
              <a:rPr lang="en-US" altLang="ko-KR" sz="2900" dirty="0">
                <a:sym typeface="Wingdings" panose="05000000000000000000" pitchFamily="2" charset="2"/>
              </a:rPr>
              <a:t>(20:1-2), </a:t>
            </a:r>
            <a:r>
              <a:rPr lang="ko-KR" altLang="en-US" sz="2900" dirty="0">
                <a:sym typeface="Wingdings" panose="05000000000000000000" pitchFamily="2" charset="2"/>
              </a:rPr>
              <a:t>십계명</a:t>
            </a:r>
            <a:r>
              <a:rPr lang="en-US" altLang="ko-KR" sz="2900" dirty="0">
                <a:sym typeface="Wingdings" panose="05000000000000000000" pitchFamily="2" charset="2"/>
              </a:rPr>
              <a:t>(</a:t>
            </a:r>
            <a:r>
              <a:rPr lang="ko-KR" altLang="en-US" sz="2900" dirty="0">
                <a:sym typeface="Wingdings" panose="05000000000000000000" pitchFamily="2" charset="2"/>
              </a:rPr>
              <a:t>일반적 조항</a:t>
            </a:r>
            <a:r>
              <a:rPr lang="en-US" altLang="ko-KR" sz="2900" dirty="0">
                <a:sym typeface="Wingdings" panose="05000000000000000000" pitchFamily="2" charset="2"/>
              </a:rPr>
              <a:t>), </a:t>
            </a:r>
            <a:r>
              <a:rPr lang="ko-KR" altLang="en-US" sz="2900" dirty="0">
                <a:sym typeface="Wingdings" panose="05000000000000000000" pitchFamily="2" charset="2"/>
              </a:rPr>
              <a:t>구체적 조항</a:t>
            </a:r>
            <a:r>
              <a:rPr lang="en-US" altLang="ko-KR" sz="2900" dirty="0">
                <a:sym typeface="Wingdings" panose="05000000000000000000" pitchFamily="2" charset="2"/>
              </a:rPr>
              <a:t>,           </a:t>
            </a:r>
            <a:r>
              <a:rPr lang="ko-KR" altLang="en-US" sz="2900" dirty="0">
                <a:sym typeface="Wingdings" panose="05000000000000000000" pitchFamily="2" charset="2"/>
              </a:rPr>
              <a:t>순종의 축복과 불순종의 저주</a:t>
            </a:r>
            <a:endParaRPr lang="en-US" altLang="ko-KR" sz="29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lang="ko-KR" altLang="en-US" sz="2900" dirty="0">
                <a:sym typeface="Wingdings" panose="05000000000000000000" pitchFamily="2" charset="2"/>
              </a:rPr>
              <a:t>약속과 구속에 의해 이스라엘을 여호와의 백성으로 선택하신 것은 무조건적이었지만 거룩한 나라와 제사장 </a:t>
            </a:r>
            <a:r>
              <a:rPr lang="ko-KR" altLang="en-US" sz="2900" dirty="0" err="1">
                <a:sym typeface="Wingdings" panose="05000000000000000000" pitchFamily="2" charset="2"/>
              </a:rPr>
              <a:t>나라로서의</a:t>
            </a:r>
            <a:r>
              <a:rPr lang="ko-KR" altLang="en-US" sz="2900" dirty="0">
                <a:sym typeface="Wingdings" panose="05000000000000000000" pitchFamily="2" charset="2"/>
              </a:rPr>
              <a:t> 이스라엘의 역할과 능력은 모세를 통해 주신 언약을 얼마나 충실하게 </a:t>
            </a:r>
            <a:r>
              <a:rPr lang="ko-KR" altLang="en-US" sz="2900" dirty="0" err="1">
                <a:sym typeface="Wingdings" panose="05000000000000000000" pitchFamily="2" charset="2"/>
              </a:rPr>
              <a:t>준수하느냐에</a:t>
            </a:r>
            <a:r>
              <a:rPr lang="ko-KR" altLang="en-US" sz="2900" dirty="0">
                <a:sym typeface="Wingdings" panose="05000000000000000000" pitchFamily="2" charset="2"/>
              </a:rPr>
              <a:t> 달려 있다</a:t>
            </a:r>
            <a:r>
              <a:rPr lang="en-US" altLang="ko-KR" sz="2900" dirty="0">
                <a:sym typeface="Wingdings" panose="05000000000000000000" pitchFamily="2" charset="2"/>
              </a:rPr>
              <a:t>.  </a:t>
            </a:r>
            <a:r>
              <a:rPr lang="ko-KR" altLang="en-US" sz="2900" dirty="0">
                <a:sym typeface="Wingdings" panose="05000000000000000000" pitchFamily="2" charset="2"/>
              </a:rPr>
              <a:t>신명기 연구 </a:t>
            </a:r>
            <a:endParaRPr lang="en-US" altLang="ko-KR" sz="2900" dirty="0">
              <a:sym typeface="Wingdings" panose="05000000000000000000" pitchFamily="2" charset="2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BA0F3-D938-BE13-A8E5-231BC900E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7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2D5AE9-36AC-F409-1FF9-A049DCC5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레위기의 신학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E94DF1-6982-8A45-FEBB-299893047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8461"/>
            <a:ext cx="2872665" cy="35485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중보자가 모세에서 제사장으로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레위기의 목적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예물의 본질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제사장직의 의미와 역할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거룩한 것과 그렇지 않은 것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거룩에 관한 법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절기를 규정 </a:t>
            </a: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FE417F-449E-F86E-5FBD-E0CEA81A0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9340" y="2450237"/>
            <a:ext cx="7652551" cy="4145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/>
              <a:t>제사장 사역의 본질 </a:t>
            </a:r>
            <a:endParaRPr lang="en-US" altLang="ko-KR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600" b="1" i="0" dirty="0">
                <a:solidFill>
                  <a:srgbClr val="20202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그리하여야 너희가 거룩하고 속된 것을 분별하며 부정하고 정한 것을</a:t>
            </a:r>
            <a:r>
              <a:rPr lang="ko-KR" altLang="en-US" sz="1600" b="1" dirty="0">
                <a:solidFill>
                  <a:srgbClr val="20202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b="1" i="0" dirty="0">
                <a:solidFill>
                  <a:srgbClr val="20202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분별하고</a:t>
            </a:r>
            <a:r>
              <a:rPr lang="ko-KR" altLang="en-US" sz="2400" b="1" dirty="0">
                <a:solidFill>
                  <a:srgbClr val="556777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b="1" i="0" dirty="0">
                <a:solidFill>
                  <a:srgbClr val="20202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또 나 여호와가 </a:t>
            </a:r>
            <a:r>
              <a:rPr lang="ko-KR" altLang="en-US" sz="1600" b="1" i="0" u="none" strike="noStrike" dirty="0">
                <a:solidFill>
                  <a:srgbClr val="07009A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모세</a:t>
            </a:r>
            <a:r>
              <a:rPr lang="ko-KR" altLang="en-US" sz="1600" b="1" i="0" dirty="0">
                <a:solidFill>
                  <a:srgbClr val="20202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를 통하여 모든 규례를 </a:t>
            </a:r>
            <a:r>
              <a:rPr lang="ko-KR" altLang="en-US" sz="1600" b="1" i="0" u="none" strike="noStrike" dirty="0">
                <a:solidFill>
                  <a:srgbClr val="07009A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이스라엘</a:t>
            </a:r>
            <a:r>
              <a:rPr lang="ko-KR" altLang="en-US" sz="1600" b="1" i="0" dirty="0">
                <a:solidFill>
                  <a:srgbClr val="20202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 자손에게 가르치리라</a:t>
            </a:r>
            <a:r>
              <a:rPr lang="en-US" altLang="ko-KR" sz="1600" b="1" i="0" dirty="0">
                <a:solidFill>
                  <a:srgbClr val="20202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(10:10-11) </a:t>
            </a:r>
          </a:p>
          <a:p>
            <a:pPr>
              <a:lnSpc>
                <a:spcPct val="120000"/>
              </a:lnSpc>
            </a:pPr>
            <a:r>
              <a:rPr lang="ko-KR" altLang="en-US" sz="1800" b="1" dirty="0">
                <a:solidFill>
                  <a:srgbClr val="202020"/>
                </a:solidFill>
                <a:latin typeface="굴림,seoul,helvetica"/>
              </a:rPr>
              <a:t>거룩한 백성의 법규</a:t>
            </a:r>
            <a:r>
              <a:rPr lang="en-US" altLang="ko-KR" sz="1800" b="1" dirty="0">
                <a:solidFill>
                  <a:srgbClr val="202020"/>
                </a:solidFill>
                <a:latin typeface="굴림,seoul,helvetica"/>
              </a:rPr>
              <a:t>(11</a:t>
            </a:r>
            <a:r>
              <a:rPr lang="ko-KR" altLang="en-US" sz="1800" b="1" dirty="0">
                <a:solidFill>
                  <a:srgbClr val="202020"/>
                </a:solidFill>
                <a:latin typeface="굴림,seoul,helvetica"/>
              </a:rPr>
              <a:t>장</a:t>
            </a:r>
            <a:r>
              <a:rPr lang="en-US" altLang="ko-KR" sz="1800" b="1" dirty="0">
                <a:solidFill>
                  <a:srgbClr val="202020"/>
                </a:solidFill>
                <a:latin typeface="굴림,seoul,helvetica"/>
              </a:rPr>
              <a:t>~15</a:t>
            </a:r>
            <a:r>
              <a:rPr lang="ko-KR" altLang="en-US" sz="1800" b="1" dirty="0">
                <a:solidFill>
                  <a:srgbClr val="202020"/>
                </a:solidFill>
                <a:latin typeface="굴림,seoul,helvetica"/>
              </a:rPr>
              <a:t>장</a:t>
            </a:r>
            <a:r>
              <a:rPr lang="en-US" altLang="ko-KR" sz="1800" b="1" dirty="0">
                <a:solidFill>
                  <a:srgbClr val="202020"/>
                </a:solidFill>
                <a:latin typeface="굴림,seoul,helvetic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rgbClr val="202020"/>
                </a:solidFill>
                <a:latin typeface="굴림,seoul,helvetica"/>
              </a:rPr>
              <a:t>제물과 먹을 수 있는 동물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</a:rPr>
              <a:t>,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</a:rPr>
              <a:t>부정한 주검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</a:rPr>
              <a:t>,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</a:rPr>
              <a:t>부정한 짐승에 의한 그릇과 기물의 오염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</a:rPr>
              <a:t>,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</a:rPr>
              <a:t>문둥병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</a:rPr>
              <a:t>,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</a:rPr>
              <a:t>유출병에 의한 부정 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그 자체에 있는 부패성 때문에 부정한 것으로 </a:t>
            </a:r>
            <a:r>
              <a:rPr lang="ko-KR" altLang="en-US" sz="1800" dirty="0" err="1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취급받는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 것이 아니라 여호와께서 교육적 차원의 기준점을 제시한 것이다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.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이스라엘과 같은 민족은 여호와의 선택과 구원선언에 의해 거룩해 진다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.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다른 것들도 하나님의 명령에 의해 거룩해 진다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. </a:t>
            </a:r>
            <a:r>
              <a:rPr lang="ko-KR" altLang="en-US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그것의 본질 때문이 아니라 오직 하나님의 뜻에 의해 그렇게 된다는 것이다</a:t>
            </a:r>
            <a:r>
              <a:rPr lang="en-US" altLang="ko-KR" sz="1800" dirty="0">
                <a:solidFill>
                  <a:srgbClr val="202020"/>
                </a:solidFill>
                <a:latin typeface="굴림,seoul,helvetica"/>
                <a:sym typeface="Wingdings" panose="05000000000000000000" pitchFamily="2" charset="2"/>
              </a:rPr>
              <a:t>. </a:t>
            </a:r>
            <a:endParaRPr lang="ko-KR" altLang="en-US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65BD67-4959-0380-4D6C-3D7203759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3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2D5AE9-36AC-F409-1FF9-A049DCC5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레위기의 신학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E94DF1-6982-8A45-FEBB-299893047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4825753" cy="35485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/>
              <a:t>거룩에 관한 법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ko-KR" altLang="en-US" sz="2400" dirty="0"/>
              <a:t>거룩한 백성의 거룩 유지 </a:t>
            </a:r>
            <a:r>
              <a:rPr lang="en-US" altLang="ko-KR" sz="2400" dirty="0"/>
              <a:t>(</a:t>
            </a:r>
            <a:r>
              <a:rPr lang="ko-KR" altLang="en-US" sz="2400" dirty="0"/>
              <a:t>레위기 </a:t>
            </a:r>
            <a:r>
              <a:rPr lang="en-US" altLang="ko-KR" sz="2400" dirty="0"/>
              <a:t>17</a:t>
            </a:r>
            <a:r>
              <a:rPr lang="ko-KR" altLang="en-US" sz="2400" dirty="0"/>
              <a:t>장</a:t>
            </a:r>
            <a:r>
              <a:rPr lang="en-US" altLang="ko-KR" sz="2400" dirty="0"/>
              <a:t>- 26</a:t>
            </a:r>
            <a:r>
              <a:rPr lang="ko-KR" altLang="en-US" sz="2400" dirty="0"/>
              <a:t>장</a:t>
            </a:r>
            <a:r>
              <a:rPr lang="en-US" altLang="ko-KR" sz="2400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dirty="0"/>
              <a:t>피에 의한 성결</a:t>
            </a:r>
            <a:r>
              <a:rPr lang="en-US" altLang="ko-KR" sz="2400" dirty="0"/>
              <a:t>, </a:t>
            </a:r>
            <a:r>
              <a:rPr lang="ko-KR" altLang="en-US" sz="2400" dirty="0"/>
              <a:t>근친상간</a:t>
            </a:r>
            <a:r>
              <a:rPr lang="en-US" altLang="ko-KR" sz="2400" dirty="0"/>
              <a:t> </a:t>
            </a:r>
            <a:r>
              <a:rPr lang="ko-KR" altLang="en-US" sz="2400" dirty="0"/>
              <a:t>및 기타 성적범죄</a:t>
            </a:r>
            <a:r>
              <a:rPr lang="en-US" altLang="ko-KR" sz="2400" dirty="0"/>
              <a:t> </a:t>
            </a:r>
            <a:r>
              <a:rPr lang="ko-KR" altLang="en-US" sz="2400" dirty="0"/>
              <a:t>금지</a:t>
            </a:r>
            <a:r>
              <a:rPr lang="en-US" altLang="ko-KR" sz="2400" dirty="0"/>
              <a:t>, </a:t>
            </a:r>
            <a:r>
              <a:rPr lang="ko-KR" altLang="en-US" sz="2400" dirty="0"/>
              <a:t>십계명 관련 법</a:t>
            </a:r>
            <a:r>
              <a:rPr lang="en-US" altLang="ko-KR" sz="2400" dirty="0"/>
              <a:t>, </a:t>
            </a:r>
            <a:r>
              <a:rPr lang="ko-KR" altLang="en-US" sz="2400" dirty="0"/>
              <a:t>제사장의 합당한 규례</a:t>
            </a:r>
            <a:r>
              <a:rPr lang="en-US" altLang="ko-KR" sz="2400" dirty="0"/>
              <a:t>, </a:t>
            </a:r>
            <a:r>
              <a:rPr lang="ko-KR" altLang="en-US" sz="2400" dirty="0"/>
              <a:t>절기의 준수</a:t>
            </a:r>
            <a:r>
              <a:rPr lang="en-US" altLang="ko-KR" sz="2400" dirty="0"/>
              <a:t>, </a:t>
            </a:r>
            <a:r>
              <a:rPr lang="ko-KR" altLang="en-US" sz="2400" dirty="0"/>
              <a:t>순종과 불순종에 대한 경고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FE417F-449E-F86E-5FBD-E0CEA81A04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신학적 요점 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ko-KR" altLang="en-US" sz="2000" dirty="0"/>
              <a:t>거룩한 자와의 교제는 하나님의 백성들의 입장에서 성향과 행동의 거룩을 요구한다</a:t>
            </a:r>
            <a:r>
              <a:rPr lang="en-US" altLang="ko-KR" sz="2000" dirty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000" dirty="0"/>
              <a:t>언약의 이행은 본질적으로</a:t>
            </a:r>
            <a:r>
              <a:rPr lang="en-US" altLang="ko-KR" sz="2000" dirty="0"/>
              <a:t>, </a:t>
            </a:r>
            <a:r>
              <a:rPr lang="ko-KR" altLang="en-US" sz="2000" dirty="0"/>
              <a:t>하나님의 목적이 온 세계에 충만하며 그의 백성들은 조만간 그가 택하시고 구속하신 목적을 성취할 것이다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65BD67-4959-0380-4D6C-3D7203759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237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E34038-42E7-C81C-52B6-66E4FA87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민수기의 신학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5DA596-8422-1062-3B42-68CB60E42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13502"/>
            <a:ext cx="6272074" cy="42091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dirty="0"/>
              <a:t>이스라엘 언약의 중요한 요소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땅을 </a:t>
            </a:r>
            <a:r>
              <a:rPr lang="ko-KR" altLang="en-US" sz="1600" dirty="0" err="1">
                <a:sym typeface="Wingdings" panose="05000000000000000000" pitchFamily="2" charset="2"/>
              </a:rPr>
              <a:t>주시겠다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땅의 정복과 지배가 내용 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>
                <a:sym typeface="Wingdings" panose="05000000000000000000" pitchFamily="2" charset="2"/>
              </a:rPr>
              <a:t>때가 이르면 모든 땅이 사람의 통치하에 들어와 사람이 만물을 다스리게 될 것임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>
                <a:sym typeface="Wingdings" panose="05000000000000000000" pitchFamily="2" charset="2"/>
              </a:rPr>
              <a:t>이스라엘의 가나안 정복은 모든 피조물을 창조자께로 부르시는 과정의 한 단계다</a:t>
            </a:r>
            <a:r>
              <a:rPr lang="en-US" altLang="ko-KR" sz="1600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dirty="0">
                <a:sym typeface="Wingdings" panose="05000000000000000000" pitchFamily="2" charset="2"/>
              </a:rPr>
              <a:t>이스라엘은 악의 지배 하에 놓여 있는 지상 세계 전체의 축소판인 가나안을 물리친 후 안식에 들어갈 수 있다</a:t>
            </a:r>
            <a:r>
              <a:rPr lang="en-US" altLang="ko-KR" sz="1600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dirty="0">
                <a:sym typeface="Wingdings" panose="05000000000000000000" pitchFamily="2" charset="2"/>
              </a:rPr>
              <a:t>가나안 땅은 하나님께서 인간을 지배하시기 위해 자신의 영역으로 창조하신 땅의 축소판이다</a:t>
            </a:r>
            <a:r>
              <a:rPr lang="en-US" altLang="ko-KR" sz="1600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dirty="0">
                <a:sym typeface="Wingdings" panose="05000000000000000000" pitchFamily="2" charset="2"/>
              </a:rPr>
              <a:t>이 땅에 들어가는 이스라엘은 순례와 대적들을 통과해야 하는 험난한 여정속에서 하나님의 언약을 확인하고 하나님의 강한 팔을 의지해야 한다</a:t>
            </a:r>
            <a:r>
              <a:rPr lang="en-US" altLang="ko-KR" sz="1600" dirty="0">
                <a:sym typeface="Wingdings" panose="05000000000000000000" pitchFamily="2" charset="2"/>
              </a:rPr>
              <a:t>. </a:t>
            </a:r>
            <a:endParaRPr lang="ko-KR" altLang="en-US" sz="16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9D129A-63EE-66D8-F504-6713F3214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6826" y="2628461"/>
            <a:ext cx="4669656" cy="35485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인구조사</a:t>
            </a:r>
            <a:r>
              <a:rPr lang="en-US" altLang="ko-KR" sz="2000" dirty="0"/>
              <a:t>, </a:t>
            </a:r>
            <a:r>
              <a:rPr lang="ko-KR" altLang="en-US" sz="2000" dirty="0"/>
              <a:t>군사적 진 배치</a:t>
            </a:r>
            <a:r>
              <a:rPr lang="en-US" altLang="ko-KR" sz="2000" dirty="0"/>
              <a:t>, </a:t>
            </a:r>
            <a:r>
              <a:rPr lang="ko-KR" altLang="en-US" sz="2000" dirty="0"/>
              <a:t>성막 중심 헌신</a:t>
            </a:r>
            <a:r>
              <a:rPr lang="en-US" altLang="ko-KR" sz="2000" dirty="0"/>
              <a:t>, </a:t>
            </a:r>
            <a:r>
              <a:rPr lang="ko-KR" altLang="en-US" sz="2000" dirty="0"/>
              <a:t>제의적</a:t>
            </a:r>
            <a:r>
              <a:rPr lang="en-US" altLang="ko-KR" sz="2000" dirty="0"/>
              <a:t>, </a:t>
            </a:r>
            <a:r>
              <a:rPr lang="ko-KR" altLang="en-US" sz="2000" dirty="0"/>
              <a:t>일반 법규의 재확인 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여호와의 명령에 따른 진군</a:t>
            </a:r>
            <a:r>
              <a:rPr lang="en-US" altLang="ko-KR" sz="2000" dirty="0"/>
              <a:t>,</a:t>
            </a:r>
            <a:r>
              <a:rPr lang="ko-KR" altLang="en-US" sz="2000" dirty="0"/>
              <a:t>불평</a:t>
            </a:r>
            <a:r>
              <a:rPr lang="en-US" altLang="ko-KR" sz="2000" dirty="0"/>
              <a:t>, </a:t>
            </a:r>
            <a:r>
              <a:rPr lang="ko-KR" altLang="en-US" sz="2000" dirty="0"/>
              <a:t>반역</a:t>
            </a:r>
            <a:r>
              <a:rPr lang="en-US" altLang="ko-KR" sz="2000" dirty="0"/>
              <a:t>,</a:t>
            </a:r>
            <a:r>
              <a:rPr lang="ko-KR" altLang="en-US" sz="2000" dirty="0"/>
              <a:t>배교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여호와의 언약 충실하심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땅을 정복하기도 전에 분배 </a:t>
            </a:r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하나님의 약속은 종종 미리 가시화 된다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0B389E-7301-E1DA-F7AE-2361A2016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3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C88C5-EC17-0C78-848B-AE16E51F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신명기의 신학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99F1EF-7C0C-35E3-7FC3-CD58235F5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6391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신명기는 언약 문서로 언약이 신명기의 신학적 핵심이다</a:t>
            </a:r>
            <a:r>
              <a:rPr lang="en-US" altLang="ko-KR" sz="2000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하나님은 언약을 제정하신 군주에 해당하고 이스라엘은 언약을 받는 봉신에 해당한다</a:t>
            </a:r>
            <a:r>
              <a:rPr lang="en-US" altLang="ko-KR" sz="2000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언약적 내용과 무관하게 신명기를 해석하는 것은 신학적</a:t>
            </a:r>
            <a:r>
              <a:rPr lang="en-US" altLang="ko-KR" sz="2000" dirty="0"/>
              <a:t>, </a:t>
            </a:r>
            <a:r>
              <a:rPr lang="ko-KR" altLang="en-US" sz="2000" dirty="0"/>
              <a:t>해석학적 남용이다 모든 것은 언약적 체계라는 큰 틀속에서 제시되어야 한다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CFC3AD-AE91-9557-5EEF-87ACBEB43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628461"/>
            <a:ext cx="5315505" cy="38485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언약적 의미에서 여호와를 이해하는 방법은 하나님께서 어떻게 자신을 계시하시는 지 살펴보아야 한다</a:t>
            </a:r>
            <a:r>
              <a:rPr lang="en-US" altLang="ko-KR" sz="2000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여호와의 이름</a:t>
            </a:r>
            <a:r>
              <a:rPr lang="en-US" altLang="ko-KR" sz="2000" dirty="0"/>
              <a:t>(‘</a:t>
            </a:r>
            <a:r>
              <a:rPr lang="ko-KR" altLang="en-US" sz="2000" dirty="0"/>
              <a:t>여호와</a:t>
            </a:r>
            <a:r>
              <a:rPr lang="en-US" altLang="ko-KR" sz="2000" dirty="0"/>
              <a:t>’520</a:t>
            </a:r>
            <a:r>
              <a:rPr lang="ko-KR" altLang="en-US" sz="2000" dirty="0"/>
              <a:t>회</a:t>
            </a:r>
            <a:r>
              <a:rPr lang="en-US" altLang="ko-KR" sz="2000" dirty="0"/>
              <a:t>,’</a:t>
            </a:r>
            <a:r>
              <a:rPr lang="ko-KR" altLang="en-US" sz="2000" dirty="0" err="1"/>
              <a:t>엘로힘</a:t>
            </a:r>
            <a:r>
              <a:rPr lang="en-US" altLang="ko-KR" sz="2000" dirty="0"/>
              <a:t>’</a:t>
            </a:r>
            <a:r>
              <a:rPr lang="ko-KR" altLang="en-US" sz="2000" dirty="0"/>
              <a:t> </a:t>
            </a:r>
            <a:r>
              <a:rPr lang="en-US" altLang="ko-KR" sz="2000" dirty="0"/>
              <a:t>8</a:t>
            </a:r>
            <a:r>
              <a:rPr lang="ko-KR" altLang="en-US" sz="2000" dirty="0"/>
              <a:t>회</a:t>
            </a:r>
            <a:r>
              <a:rPr lang="en-US" altLang="ko-KR" sz="2000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여호와의 인격 </a:t>
            </a:r>
            <a:r>
              <a:rPr lang="en-US" altLang="ko-KR" sz="2000" dirty="0"/>
              <a:t>– </a:t>
            </a:r>
            <a:r>
              <a:rPr lang="ko-KR" altLang="en-US" sz="2000" dirty="0"/>
              <a:t>손</a:t>
            </a:r>
            <a:r>
              <a:rPr lang="en-US" altLang="ko-KR" sz="2000" dirty="0"/>
              <a:t>, </a:t>
            </a:r>
            <a:r>
              <a:rPr lang="ko-KR" altLang="en-US" sz="2000" dirty="0"/>
              <a:t>팔</a:t>
            </a:r>
            <a:r>
              <a:rPr lang="en-US" altLang="ko-KR" sz="2000" dirty="0"/>
              <a:t>, </a:t>
            </a:r>
            <a:r>
              <a:rPr lang="ko-KR" altLang="en-US" sz="2000" dirty="0"/>
              <a:t>눈</a:t>
            </a:r>
            <a:r>
              <a:rPr lang="en-US" altLang="ko-KR" sz="2000" dirty="0"/>
              <a:t>, </a:t>
            </a:r>
            <a:r>
              <a:rPr lang="ko-KR" altLang="en-US" sz="2000" dirty="0"/>
              <a:t>얼굴</a:t>
            </a:r>
            <a:r>
              <a:rPr lang="en-US" altLang="ko-KR" sz="2000" dirty="0"/>
              <a:t>, </a:t>
            </a:r>
            <a:r>
              <a:rPr lang="ko-KR" altLang="en-US" sz="2000" dirty="0"/>
              <a:t>입</a:t>
            </a:r>
            <a:r>
              <a:rPr lang="en-US" altLang="ko-KR" sz="2000" dirty="0"/>
              <a:t>, </a:t>
            </a:r>
            <a:r>
              <a:rPr lang="ko-KR" altLang="en-US" sz="2000" dirty="0"/>
              <a:t>글을 쓰심</a:t>
            </a:r>
            <a:r>
              <a:rPr lang="en-US" altLang="ko-KR" sz="2000" dirty="0"/>
              <a:t>, </a:t>
            </a:r>
            <a:r>
              <a:rPr lang="ko-KR" altLang="en-US" sz="2000" dirty="0"/>
              <a:t>걷고 타심</a:t>
            </a:r>
            <a:r>
              <a:rPr lang="en-US" altLang="ko-KR" sz="2000" dirty="0"/>
              <a:t>, </a:t>
            </a:r>
            <a:r>
              <a:rPr lang="ko-KR" altLang="en-US" sz="2000" dirty="0"/>
              <a:t>대화하심</a:t>
            </a:r>
            <a:r>
              <a:rPr lang="en-US" altLang="ko-KR" sz="2000" dirty="0"/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여호와의 속성</a:t>
            </a:r>
            <a:r>
              <a:rPr lang="en-US" altLang="ko-KR" sz="2000" dirty="0"/>
              <a:t>, </a:t>
            </a:r>
            <a:r>
              <a:rPr lang="ko-KR" altLang="en-US" sz="2000" dirty="0"/>
              <a:t>성품 </a:t>
            </a:r>
            <a:r>
              <a:rPr lang="en-US" altLang="ko-KR" sz="2000" dirty="0"/>
              <a:t>– </a:t>
            </a:r>
            <a:r>
              <a:rPr lang="ko-KR" altLang="en-US" sz="2000" dirty="0"/>
              <a:t>자비</a:t>
            </a:r>
            <a:r>
              <a:rPr lang="en-US" altLang="ko-KR" sz="2000" dirty="0"/>
              <a:t>, </a:t>
            </a:r>
            <a:r>
              <a:rPr lang="ko-KR" altLang="en-US" sz="2000" dirty="0"/>
              <a:t>사랑</a:t>
            </a:r>
            <a:r>
              <a:rPr lang="en-US" altLang="ko-KR" sz="2000" dirty="0"/>
              <a:t>, </a:t>
            </a:r>
            <a:r>
              <a:rPr lang="ko-KR" altLang="en-US" sz="2000" dirty="0"/>
              <a:t>축복</a:t>
            </a:r>
            <a:r>
              <a:rPr lang="en-US" altLang="ko-KR" sz="2000" dirty="0"/>
              <a:t>, </a:t>
            </a:r>
            <a:r>
              <a:rPr lang="ko-KR" altLang="en-US" sz="2000" dirty="0"/>
              <a:t>권능</a:t>
            </a:r>
            <a:r>
              <a:rPr lang="en-US" altLang="ko-KR" sz="2000" dirty="0"/>
              <a:t>, </a:t>
            </a:r>
            <a:r>
              <a:rPr lang="ko-KR" altLang="en-US" sz="2000" dirty="0"/>
              <a:t>공평</a:t>
            </a:r>
            <a:r>
              <a:rPr lang="en-US" altLang="ko-KR" sz="2000" dirty="0"/>
              <a:t>,</a:t>
            </a:r>
            <a:r>
              <a:rPr lang="ko-KR" altLang="en-US" sz="2000" dirty="0"/>
              <a:t> 질투</a:t>
            </a:r>
            <a:r>
              <a:rPr lang="en-US" altLang="ko-KR" sz="2000" dirty="0"/>
              <a:t>,</a:t>
            </a:r>
            <a:r>
              <a:rPr lang="ko-KR" altLang="en-US" sz="2000" dirty="0"/>
              <a:t> 긍휼</a:t>
            </a:r>
            <a:r>
              <a:rPr lang="en-US" altLang="ko-KR" sz="2000" dirty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창조자</a:t>
            </a:r>
            <a:r>
              <a:rPr lang="en-US" altLang="ko-KR" sz="2000" dirty="0"/>
              <a:t>, </a:t>
            </a:r>
            <a:r>
              <a:rPr lang="ko-KR" altLang="en-US" sz="2000" dirty="0"/>
              <a:t>구속자</a:t>
            </a:r>
            <a:r>
              <a:rPr lang="en-US" altLang="ko-KR" sz="2000" dirty="0"/>
              <a:t>, </a:t>
            </a:r>
            <a:r>
              <a:rPr lang="ko-KR" altLang="en-US" sz="2000" dirty="0"/>
              <a:t>용사</a:t>
            </a:r>
            <a:r>
              <a:rPr lang="en-US" altLang="ko-KR" sz="2000" dirty="0"/>
              <a:t>, </a:t>
            </a:r>
            <a:r>
              <a:rPr lang="ko-KR" altLang="en-US" sz="2000" dirty="0"/>
              <a:t>재판장</a:t>
            </a:r>
            <a:r>
              <a:rPr lang="en-US" altLang="ko-KR" sz="2000" dirty="0"/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2000" dirty="0"/>
              <a:t>신명기의 내용 </a:t>
            </a:r>
            <a:r>
              <a:rPr lang="en-US" altLang="ko-KR" sz="2000" dirty="0"/>
              <a:t>– CTI</a:t>
            </a:r>
            <a:r>
              <a:rPr lang="ko-KR" altLang="en-US" sz="2000" dirty="0"/>
              <a:t>교재 참조 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B602BB-E4AE-1495-F62A-C3EB22FFE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ko-KR"/>
            </a:defPPr>
          </a:lstStyle>
          <a:p>
            <a:pPr rtl="0"/>
            <a:r>
              <a:rPr lang="ko-KR" altLang="en-US" dirty="0">
                <a:ea typeface="맑은 고딕"/>
                <a:cs typeface="Calibri Light"/>
              </a:rPr>
              <a:t>차례</a:t>
            </a:r>
            <a:endParaRPr lang="ko-KR" dirty="0">
              <a:solidFill>
                <a:schemeClr val="accent3"/>
              </a:solidFill>
              <a:ea typeface="맑은 고딕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A</a:t>
            </a:r>
          </a:p>
        </p:txBody>
      </p:sp>
      <p:pic>
        <p:nvPicPr>
          <p:cNvPr id="10" name="그림 9" descr="꽃잎 주목 효과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그림 1928" descr="꽃잎 주목 효과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>
            <a:defPPr>
              <a:defRPr lang="ko-KR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ko-KR" altLang="en-US" sz="2400" dirty="0">
                <a:solidFill>
                  <a:schemeClr val="accent3"/>
                </a:solidFill>
                <a:cs typeface="맑은 고딕 Semilight" panose="020B0502040204020203" pitchFamily="50" charset="-127"/>
              </a:rPr>
              <a:t>저자 서문</a:t>
            </a:r>
            <a:endParaRPr lang="ko-KR" sz="2400" dirty="0">
              <a:solidFill>
                <a:schemeClr val="accent3"/>
              </a:solidFill>
              <a:cs typeface="맑은 고딕 Semilight" panose="020B0502040204020203" pitchFamily="50" charset="-127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ko-KR" altLang="en-US" dirty="0">
                <a:cs typeface="맑은 고딕 Semilight" panose="020B0502040204020203" pitchFamily="50" charset="-127"/>
              </a:rPr>
              <a:t>서론</a:t>
            </a:r>
            <a:endParaRPr lang="ko-KR" sz="2400" dirty="0">
              <a:solidFill>
                <a:schemeClr val="accent3"/>
              </a:solidFill>
              <a:cs typeface="맑은 고딕 Semilight" panose="020B0502040204020203" pitchFamily="50" charset="-127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ko-KR" altLang="en-US" dirty="0">
                <a:cs typeface="맑은 고딕 Semilight" panose="020B0502040204020203" pitchFamily="50" charset="-127"/>
              </a:rPr>
              <a:t>창세기의 신학</a:t>
            </a:r>
            <a:endParaRPr lang="ko-KR" sz="2400" dirty="0">
              <a:solidFill>
                <a:schemeClr val="accent3"/>
              </a:solidFill>
              <a:cs typeface="맑은 고딕 Semilight" panose="020B0502040204020203" pitchFamily="50" charset="-127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ko-KR" altLang="en-US" dirty="0">
                <a:cs typeface="맑은 고딕 Semilight" panose="020B0502040204020203" pitchFamily="50" charset="-127"/>
              </a:rPr>
              <a:t>출애굽기의 신학</a:t>
            </a:r>
            <a:endParaRPr lang="ko-KR" sz="2400" dirty="0">
              <a:solidFill>
                <a:schemeClr val="accent3"/>
              </a:solidFill>
              <a:cs typeface="맑은 고딕 Semilight" panose="020B0502040204020203" pitchFamily="50" charset="-127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ko-KR" altLang="en-US" dirty="0">
                <a:cs typeface="맑은 고딕 Semilight" panose="020B0502040204020203" pitchFamily="50" charset="-127"/>
              </a:rPr>
              <a:t>레위기의 신학</a:t>
            </a:r>
            <a:endParaRPr lang="en-US" altLang="ko-KR" dirty="0">
              <a:cs typeface="맑은 고딕 Semilight" panose="020B0502040204020203" pitchFamily="50" charset="-127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ko-KR" altLang="en-US" sz="2400" dirty="0">
                <a:solidFill>
                  <a:schemeClr val="accent3"/>
                </a:solidFill>
                <a:cs typeface="맑은 고딕 Semilight" panose="020B0502040204020203" pitchFamily="50" charset="-127"/>
              </a:rPr>
              <a:t>민수기의 신학</a:t>
            </a:r>
            <a:endParaRPr lang="en-US" altLang="ko-KR" sz="2400" dirty="0">
              <a:solidFill>
                <a:schemeClr val="accent3"/>
              </a:solidFill>
              <a:cs typeface="맑은 고딕 Semilight" panose="020B0502040204020203" pitchFamily="50" charset="-127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ko-KR" altLang="en-US" dirty="0">
                <a:cs typeface="맑은 고딕 Semilight" panose="020B0502040204020203" pitchFamily="50" charset="-127"/>
              </a:rPr>
              <a:t>신명기의 신학 </a:t>
            </a:r>
            <a:endParaRPr lang="ko-KR" sz="2400" dirty="0">
              <a:solidFill>
                <a:schemeClr val="accent3"/>
              </a:solidFill>
              <a:cs typeface="맑은 고딕 Semilight" panose="020B0502040204020203" pitchFamily="50" charset="-127"/>
            </a:endParaRPr>
          </a:p>
          <a:p>
            <a:pPr rtl="0"/>
            <a:endParaRPr lang="ko-KR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smtClean="0"/>
              <a:t>3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625C00-6570-86CE-5FC2-EE3E71B0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결 론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21F079-82C6-58CC-71C4-47E8B568A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762" y="2441359"/>
            <a:ext cx="5129428" cy="41014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dirty="0"/>
              <a:t>창세기 </a:t>
            </a:r>
            <a:r>
              <a:rPr lang="en-US" altLang="ko-KR" sz="1600" dirty="0"/>
              <a:t>1:26-28 “</a:t>
            </a:r>
            <a:r>
              <a:rPr lang="ko-KR" altLang="en-US" sz="1600" dirty="0"/>
              <a:t>생육하고 번성하여 땅에 충만하라</a:t>
            </a:r>
            <a:r>
              <a:rPr lang="en-US" altLang="ko-KR" sz="1600" dirty="0"/>
              <a:t>, </a:t>
            </a:r>
            <a:r>
              <a:rPr lang="ko-KR" altLang="en-US" sz="1600" dirty="0"/>
              <a:t>땅을 정복하라는 명령은 인간 창조의 목적이었다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dirty="0"/>
              <a:t>그러나 사람의 반역과 타락으로 좌절되었기에 원래의 조건을 회복하고 이 목적을 다시 성취할 수 있는 방법이 필요했다</a:t>
            </a:r>
            <a:r>
              <a:rPr lang="en-US" altLang="ko-KR" sz="1600" dirty="0"/>
              <a:t>. </a:t>
            </a:r>
            <a:r>
              <a:rPr lang="ko-KR" altLang="en-US" sz="1600" dirty="0"/>
              <a:t>이 방법은 언약이라는 방법이었다</a:t>
            </a:r>
            <a:r>
              <a:rPr lang="en-US" altLang="ko-KR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dirty="0"/>
              <a:t>아브라함의 후손들은 하나님 나라의 백성으로 세상으로 하여금 하나님과의 언약적 교제에 동참할 수 있게 하는 </a:t>
            </a:r>
            <a:r>
              <a:rPr lang="ko-KR" altLang="en-US" sz="1600" dirty="0" err="1"/>
              <a:t>중보적</a:t>
            </a:r>
            <a:r>
              <a:rPr lang="ko-KR" altLang="en-US" sz="1600" dirty="0"/>
              <a:t> 역할을 할 것이며 하나님은 그들을 통해 하나님의 목적을 다시 회복시키실 것이다</a:t>
            </a:r>
            <a:r>
              <a:rPr lang="en-US" altLang="ko-KR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600" dirty="0"/>
              <a:t>이 약속은 이스라엘과 그들의 땅 및 그들의 사역을 통해 드러난다</a:t>
            </a:r>
            <a:r>
              <a:rPr lang="en-US" altLang="ko-KR" sz="1600" dirty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2F340A-6050-AC02-5E85-A6DC13852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3952" y="2441358"/>
            <a:ext cx="6214369" cy="428011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40000"/>
              </a:lnSpc>
            </a:pPr>
            <a:r>
              <a:rPr lang="ko-KR" altLang="en-US" sz="4900" dirty="0"/>
              <a:t>시내산 모세 언약은 봉신조약으로 이론적으로는 조건적 언약이지만 하나님께서 이스라엘을 선택하신 것은 오직 하나님의 은혜이고 이것은 변하지 않을 것이다</a:t>
            </a:r>
            <a:r>
              <a:rPr lang="en-US" altLang="ko-KR" sz="4900" dirty="0"/>
              <a:t>. </a:t>
            </a:r>
          </a:p>
          <a:p>
            <a:pPr>
              <a:lnSpc>
                <a:spcPct val="140000"/>
              </a:lnSpc>
            </a:pPr>
            <a:r>
              <a:rPr lang="ko-KR" altLang="en-US" sz="4900" dirty="0"/>
              <a:t>이스라엘의 역할 여부는 시내산 언약이 제시하는 종의 순종에 달려 있다</a:t>
            </a:r>
            <a:r>
              <a:rPr lang="en-US" altLang="ko-KR" sz="4900" dirty="0"/>
              <a:t>. </a:t>
            </a:r>
            <a:r>
              <a:rPr lang="ko-KR" altLang="en-US" sz="4900" dirty="0"/>
              <a:t>출애굽기와 신명기의 대부분은 이 조건에 대한 설명이다</a:t>
            </a:r>
            <a:r>
              <a:rPr lang="en-US" altLang="ko-KR" sz="4900" dirty="0"/>
              <a:t>. </a:t>
            </a:r>
            <a:r>
              <a:rPr lang="ko-KR" altLang="en-US" sz="4900" dirty="0"/>
              <a:t>순종은 축복이 될 것이며 불순종은 심판을 초래할 것이다</a:t>
            </a:r>
            <a:r>
              <a:rPr lang="en-US" altLang="ko-KR" sz="4900" dirty="0"/>
              <a:t>. </a:t>
            </a:r>
          </a:p>
          <a:p>
            <a:pPr>
              <a:lnSpc>
                <a:spcPct val="140000"/>
              </a:lnSpc>
            </a:pPr>
            <a:r>
              <a:rPr lang="ko-KR" altLang="en-US" sz="4900" dirty="0"/>
              <a:t>그러나</a:t>
            </a:r>
            <a:r>
              <a:rPr lang="en-US" altLang="ko-KR" sz="4900" dirty="0"/>
              <a:t>, </a:t>
            </a:r>
            <a:r>
              <a:rPr lang="ko-KR" altLang="en-US" sz="4900" dirty="0"/>
              <a:t>이스라엘의 실패에도 불구하고 하나님의 목적은 손상되지 않을 것이다</a:t>
            </a:r>
            <a:r>
              <a:rPr lang="en-US" altLang="ko-KR" sz="4900" dirty="0"/>
              <a:t>. </a:t>
            </a:r>
            <a:r>
              <a:rPr lang="ko-KR" altLang="en-US" sz="4900" dirty="0"/>
              <a:t>주 예수 그리스도는 </a:t>
            </a:r>
            <a:r>
              <a:rPr lang="en-US" altLang="ko-KR" sz="4900" dirty="0"/>
              <a:t>‘</a:t>
            </a:r>
            <a:r>
              <a:rPr lang="ko-KR" altLang="en-US" sz="4900" dirty="0"/>
              <a:t>새 이스라엘</a:t>
            </a:r>
            <a:r>
              <a:rPr lang="en-US" altLang="ko-KR" sz="4900" dirty="0"/>
              <a:t>＇</a:t>
            </a:r>
            <a:r>
              <a:rPr lang="ko-KR" altLang="en-US" sz="4900" dirty="0"/>
              <a:t>이시며 그의 몸은 교회다</a:t>
            </a:r>
            <a:r>
              <a:rPr lang="en-US" altLang="ko-KR" sz="4900" dirty="0"/>
              <a:t>. </a:t>
            </a:r>
            <a:r>
              <a:rPr lang="ko-KR" altLang="en-US" sz="4900" dirty="0"/>
              <a:t>교회는 하나님의 구원을 전해야 한다</a:t>
            </a:r>
            <a:r>
              <a:rPr lang="en-US" altLang="ko-KR" sz="4900" dirty="0"/>
              <a:t>. </a:t>
            </a:r>
            <a:r>
              <a:rPr lang="ko-KR" altLang="en-US" sz="4900" dirty="0"/>
              <a:t>그러나 이로 인해 이스라엘에 대한 하나님의 약속은 취소되지 않았다</a:t>
            </a:r>
            <a:r>
              <a:rPr lang="en-US" altLang="ko-KR" sz="4900" dirty="0"/>
              <a:t>. </a:t>
            </a:r>
          </a:p>
          <a:p>
            <a:pPr>
              <a:lnSpc>
                <a:spcPct val="140000"/>
              </a:lnSpc>
            </a:pPr>
            <a:r>
              <a:rPr lang="ko-KR" altLang="en-US" sz="4900" dirty="0"/>
              <a:t>하나님은 옛 백성들을 새롭게 하시고 오는 세대에는 그들을 부르시고 택하신 위대하신 목적의 결실을 맺게 하실 것이다</a:t>
            </a:r>
            <a:r>
              <a:rPr lang="en-US" altLang="ko-KR" sz="4900" dirty="0"/>
              <a:t>. </a:t>
            </a:r>
            <a:r>
              <a:rPr lang="ko-KR" altLang="en-US" sz="4900" dirty="0"/>
              <a:t>이것이 모세오경의 신학이다</a:t>
            </a:r>
            <a:r>
              <a:rPr lang="en-US" altLang="ko-KR" sz="4900" dirty="0"/>
              <a:t>. </a:t>
            </a:r>
            <a:endParaRPr lang="ko-KR" altLang="en-US" sz="4900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78D2EA-E263-4F96-85E6-F1725D022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0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/>
              <a:t>저자 서문</a:t>
            </a:r>
            <a:endParaRPr 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5" y="2651760"/>
            <a:ext cx="8092337" cy="2697480"/>
          </a:xfrm>
        </p:spPr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 altLang="en-US" dirty="0">
                <a:ea typeface="맑은 고딕 Semilight" panose="020B0502040204020203" pitchFamily="50" charset="-127"/>
              </a:rPr>
              <a:t>다양한 문학적 장르와 시대를 관조하는 역사적 내용</a:t>
            </a:r>
            <a:r>
              <a:rPr lang="en-US" altLang="ko-KR" dirty="0">
                <a:ea typeface="맑은 고딕 Semilight" panose="020B0502040204020203" pitchFamily="50" charset="-127"/>
              </a:rPr>
              <a:t>, </a:t>
            </a:r>
            <a:r>
              <a:rPr lang="ko-KR" altLang="en-US" dirty="0">
                <a:ea typeface="맑은 고딕 Semilight" panose="020B0502040204020203" pitchFamily="50" charset="-127"/>
              </a:rPr>
              <a:t>그리고 수많은 주제들은 구약성경 전체를 통해 하나의 큰 줄기를 형성한다</a:t>
            </a:r>
            <a:r>
              <a:rPr lang="en-US" altLang="ko-KR" dirty="0">
                <a:ea typeface="맑은 고딕 Semilight" panose="020B0502040204020203" pitchFamily="50" charset="-127"/>
              </a:rPr>
              <a:t>. </a:t>
            </a:r>
          </a:p>
          <a:p>
            <a:pPr rtl="0"/>
            <a:endParaRPr lang="en-US" altLang="ko-KR" dirty="0">
              <a:ea typeface="맑은 고딕 Semilight" panose="020B0502040204020203" pitchFamily="50" charset="-127"/>
            </a:endParaRPr>
          </a:p>
          <a:p>
            <a:pPr rtl="0"/>
            <a:r>
              <a:rPr lang="ko-KR" altLang="en-US" b="1" dirty="0">
                <a:ea typeface="맑은 고딕 Semilight" panose="020B0502040204020203" pitchFamily="50" charset="-127"/>
              </a:rPr>
              <a:t>창조   타락   아브라함   </a:t>
            </a:r>
            <a:r>
              <a:rPr lang="ko-KR" altLang="en-US" b="1" dirty="0">
                <a:solidFill>
                  <a:schemeClr val="tx1"/>
                </a:solidFill>
                <a:ea typeface="맑은 고딕 Semilight" panose="020B0502040204020203" pitchFamily="50" charset="-127"/>
              </a:rPr>
              <a:t>하나님 나라   </a:t>
            </a:r>
            <a:r>
              <a:rPr lang="ko-KR" altLang="en-US" b="1" dirty="0">
                <a:ea typeface="맑은 고딕 Semilight" panose="020B0502040204020203" pitchFamily="50" charset="-127"/>
              </a:rPr>
              <a:t>긍휼   심판   하나님의  통치</a:t>
            </a:r>
            <a:endParaRPr lang="en-US" altLang="ko-KR" b="1" dirty="0">
              <a:ea typeface="맑은 고딕 Semilight" panose="020B0502040204020203" pitchFamily="50" charset="-127"/>
            </a:endParaRPr>
          </a:p>
          <a:p>
            <a:pPr rtl="0"/>
            <a:endParaRPr lang="en-US" altLang="ko-KR" b="1" dirty="0">
              <a:ea typeface="맑은 고딕 Semilight" panose="020B0502040204020203" pitchFamily="50" charset="-127"/>
            </a:endParaRPr>
          </a:p>
          <a:p>
            <a:pPr rtl="0"/>
            <a:r>
              <a:rPr lang="ko-KR" altLang="en-US" dirty="0">
                <a:ea typeface="맑은 고딕 Semilight" panose="020B0502040204020203" pitchFamily="50" charset="-127"/>
              </a:rPr>
              <a:t>독자들은 교리적 내용에 대한 성경의 일관성에 놀라게 될 것이다</a:t>
            </a:r>
            <a:r>
              <a:rPr lang="en-US" altLang="ko-KR" dirty="0">
                <a:ea typeface="맑은 고딕 Semilight" panose="020B0502040204020203" pitchFamily="50" charset="-127"/>
              </a:rPr>
              <a:t>.</a:t>
            </a:r>
            <a:r>
              <a:rPr lang="ko-KR" altLang="en-US" dirty="0">
                <a:ea typeface="맑은 고딕 Semilight" panose="020B0502040204020203" pitchFamily="50" charset="-127"/>
              </a:rPr>
              <a:t> </a:t>
            </a:r>
            <a:endParaRPr lang="ko-KR" dirty="0">
              <a:ea typeface="맑은 고딕 Semilight" panose="020B0502040204020203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r>
              <a:rPr lang="ko-KR"/>
              <a:t>프레젠테이션 제목</a:t>
            </a:r>
            <a:endParaRPr 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ko-KR"/>
            </a:defPPr>
          </a:lstStyle>
          <a:p>
            <a:pPr rtl="0"/>
            <a:fld id="{294A09A9-5501-47C1-A89A-A340965A2BE2}" type="slidenum">
              <a:rPr lang="en-US" altLang="ko-KR" smtClean="0"/>
              <a:pPr rtl="0"/>
              <a:t>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A3FE9D-70D2-7B8F-77CF-4E3516CA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 론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30A8C9-1CAD-AC24-6B76-DA848F9B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10228"/>
            <a:ext cx="2017983" cy="4277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o-KR" altLang="en-US" b="1" dirty="0"/>
              <a:t>역사적 배경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446538-F45E-A579-517B-D29B53172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2017983" cy="33208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모세 저작 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구전 전승을 종합 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44841F2-1B6F-774D-4C6C-0DDAB19EE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73514" y="2110228"/>
            <a:ext cx="2876365" cy="4277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o-KR" altLang="en-US" b="1" dirty="0" err="1"/>
              <a:t>문학으로서의</a:t>
            </a:r>
            <a:r>
              <a:rPr lang="ko-KR" altLang="en-US" b="1" dirty="0"/>
              <a:t> 오경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C28977-A01B-85A5-D33D-6CC515D80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73516" y="2629116"/>
            <a:ext cx="2876364" cy="33208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토라</a:t>
            </a:r>
            <a:r>
              <a:rPr lang="en-US" altLang="ko-KR" dirty="0"/>
              <a:t>(Torah) – </a:t>
            </a:r>
            <a:r>
              <a:rPr lang="ko-KR" altLang="en-US" dirty="0"/>
              <a:t>교훈</a:t>
            </a:r>
            <a:r>
              <a:rPr lang="en-US" altLang="ko-KR" dirty="0"/>
              <a:t>, </a:t>
            </a:r>
            <a:r>
              <a:rPr lang="ko-KR" altLang="en-US" dirty="0"/>
              <a:t>율법</a:t>
            </a:r>
            <a:endParaRPr lang="en-US" altLang="ko-KR" dirty="0"/>
          </a:p>
          <a:p>
            <a:pPr marL="0" indent="0">
              <a:lnSpc>
                <a:spcPct val="100000"/>
              </a:lnSpc>
              <a:buNone/>
            </a:pPr>
            <a:endParaRPr lang="en-US" altLang="ko-KR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/>
              <a:t>창세기 </a:t>
            </a:r>
            <a:r>
              <a:rPr lang="en-US" altLang="ko-KR" dirty="0"/>
              <a:t>– </a:t>
            </a:r>
            <a:r>
              <a:rPr lang="ko-KR" altLang="en-US" dirty="0"/>
              <a:t>이야기</a:t>
            </a:r>
            <a:r>
              <a:rPr lang="en-US" altLang="ko-KR" dirty="0"/>
              <a:t>, </a:t>
            </a:r>
            <a:r>
              <a:rPr lang="ko-KR" altLang="en-US" dirty="0"/>
              <a:t>족보</a:t>
            </a:r>
            <a:endParaRPr lang="en-US" altLang="ko-KR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/>
              <a:t>출애굽기 </a:t>
            </a:r>
            <a:r>
              <a:rPr lang="en-US" altLang="ko-KR" dirty="0"/>
              <a:t>– </a:t>
            </a:r>
            <a:r>
              <a:rPr lang="ko-KR" altLang="en-US" dirty="0"/>
              <a:t>이야기</a:t>
            </a:r>
            <a:r>
              <a:rPr lang="en-US" altLang="ko-KR" dirty="0"/>
              <a:t>, </a:t>
            </a:r>
            <a:r>
              <a:rPr lang="ko-KR" altLang="en-US" dirty="0"/>
              <a:t>법</a:t>
            </a:r>
            <a:endParaRPr lang="en-US" altLang="ko-KR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/>
              <a:t>레위기 </a:t>
            </a:r>
            <a:r>
              <a:rPr lang="en-US" altLang="ko-KR" dirty="0"/>
              <a:t>– </a:t>
            </a:r>
            <a:r>
              <a:rPr lang="ko-KR" altLang="en-US" dirty="0" err="1"/>
              <a:t>제사법</a:t>
            </a:r>
            <a:r>
              <a:rPr lang="en-US" altLang="ko-KR" dirty="0"/>
              <a:t>, </a:t>
            </a:r>
            <a:r>
              <a:rPr lang="ko-KR" altLang="en-US" dirty="0" err="1"/>
              <a:t>예배법</a:t>
            </a:r>
            <a:endParaRPr lang="en-US" altLang="ko-KR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/>
              <a:t>민수기 </a:t>
            </a:r>
            <a:r>
              <a:rPr lang="en-US" altLang="ko-KR" dirty="0"/>
              <a:t>– </a:t>
            </a:r>
            <a:r>
              <a:rPr lang="ko-KR" altLang="en-US" dirty="0"/>
              <a:t>이야기</a:t>
            </a:r>
            <a:endParaRPr lang="en-US" altLang="ko-KR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/>
              <a:t>신명기 </a:t>
            </a:r>
            <a:r>
              <a:rPr lang="en-US" altLang="ko-KR" dirty="0"/>
              <a:t>– </a:t>
            </a:r>
            <a:r>
              <a:rPr lang="ko-KR" altLang="en-US" dirty="0"/>
              <a:t>언약</a:t>
            </a:r>
            <a:r>
              <a:rPr lang="en-US" altLang="ko-KR" dirty="0"/>
              <a:t>, </a:t>
            </a:r>
            <a:r>
              <a:rPr lang="ko-KR" altLang="en-US" dirty="0"/>
              <a:t>조약의 조항들 </a:t>
            </a: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C5F8C6C7-1E94-56CC-9DB5-50A06234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프레젠테이션 제목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BAB0454-BC03-0051-B549-93286736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5</a:t>
            </a:fld>
            <a:endParaRPr lang="en-US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9B5D4B5D-5FEE-5265-9592-62F204587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1394" y="2114517"/>
            <a:ext cx="4655894" cy="4277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o-KR" altLang="en-US" b="1" dirty="0"/>
              <a:t>오경신학의 전제들</a:t>
            </a: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9EF4B143-F2FF-5B5D-62F2-677469493C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4066" y="2629116"/>
            <a:ext cx="4655894" cy="332086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b="1" dirty="0"/>
              <a:t>&lt;</a:t>
            </a:r>
            <a:r>
              <a:rPr lang="ko-KR" altLang="en-US" b="1" dirty="0"/>
              <a:t>하나님에 대한 전제</a:t>
            </a:r>
            <a:r>
              <a:rPr lang="en-US" altLang="ko-KR" b="1" dirty="0"/>
              <a:t>&gt;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ko-KR" altLang="en-US" b="1" dirty="0"/>
              <a:t>일관성</a:t>
            </a:r>
            <a:r>
              <a:rPr lang="en-US" altLang="ko-KR" b="1" dirty="0"/>
              <a:t>, </a:t>
            </a:r>
            <a:r>
              <a:rPr lang="ko-KR" altLang="en-US" b="1" dirty="0"/>
              <a:t>질서</a:t>
            </a:r>
            <a:r>
              <a:rPr lang="ko-KR" altLang="en-US" dirty="0"/>
              <a:t>가 있으시다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하나님의 계시에는 </a:t>
            </a:r>
            <a:r>
              <a:rPr lang="ko-KR" altLang="en-US" b="1" dirty="0"/>
              <a:t>통일성</a:t>
            </a:r>
            <a:r>
              <a:rPr lang="en-US" altLang="ko-KR" b="1" dirty="0"/>
              <a:t>, </a:t>
            </a:r>
            <a:r>
              <a:rPr lang="ko-KR" altLang="en-US" b="1" dirty="0"/>
              <a:t>일관성</a:t>
            </a:r>
            <a:r>
              <a:rPr lang="ko-KR" altLang="en-US" dirty="0"/>
              <a:t>이 있으며 </a:t>
            </a:r>
            <a:r>
              <a:rPr lang="ko-KR" altLang="en-US" b="1" dirty="0"/>
              <a:t>체계적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인간이 이해할 수 있는 방식으로 계시되었다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하나님은 </a:t>
            </a:r>
            <a:r>
              <a:rPr lang="ko-KR" altLang="en-US" b="1" dirty="0"/>
              <a:t>목적</a:t>
            </a:r>
            <a:r>
              <a:rPr lang="ko-KR" altLang="en-US" dirty="0"/>
              <a:t>이 있으시고 이 </a:t>
            </a:r>
            <a:r>
              <a:rPr lang="ko-KR" altLang="en-US" b="1" dirty="0"/>
              <a:t>목적은 일관성</a:t>
            </a:r>
            <a:r>
              <a:rPr lang="ko-KR" altLang="en-US" dirty="0"/>
              <a:t>이 있으며 </a:t>
            </a:r>
            <a:r>
              <a:rPr lang="ko-KR" altLang="en-US" b="1" dirty="0"/>
              <a:t>조직적</a:t>
            </a:r>
            <a:r>
              <a:rPr lang="ko-KR" altLang="en-US" dirty="0"/>
              <a:t>이고 지각할 수 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b="1" dirty="0"/>
              <a:t>전체 성경적 뒷받침</a:t>
            </a:r>
            <a:r>
              <a:rPr lang="ko-KR" altLang="en-US" dirty="0"/>
              <a:t>을 받을 수 없는 목적에 대한 진술은 신학적 </a:t>
            </a:r>
            <a:r>
              <a:rPr lang="ko-KR" altLang="en-US" dirty="0" err="1"/>
              <a:t>출발점으로서의</a:t>
            </a:r>
            <a:r>
              <a:rPr lang="ko-KR" altLang="en-US" dirty="0"/>
              <a:t> 가치를 가지지 못한다 </a:t>
            </a:r>
          </a:p>
        </p:txBody>
      </p:sp>
    </p:spTree>
    <p:extLst>
      <p:ext uri="{BB962C8B-B14F-4D97-AF65-F5344CB8AC3E}">
        <p14:creationId xmlns:p14="http://schemas.microsoft.com/office/powerpoint/2010/main" val="14555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9" grpId="0" build="p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565A2A-0F20-2402-8252-066F9870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서론 </a:t>
            </a:r>
            <a:r>
              <a:rPr lang="en-US" altLang="ko-KR" sz="2800" dirty="0"/>
              <a:t>– </a:t>
            </a:r>
            <a:r>
              <a:rPr lang="ko-KR" altLang="en-US" sz="2800" dirty="0"/>
              <a:t>중심내용에 대한 탐구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C7C491-F6DC-C85D-3E81-AC2C737A5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ko-KR" altLang="en-US" b="1" dirty="0"/>
              <a:t>하나님의 목적에 대한 말씀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1C218A-35D6-80CD-C19B-197DD3F31B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모세는 이스라엘 백성들의 기원과 </a:t>
            </a:r>
            <a:r>
              <a:rPr lang="ko-KR" altLang="en-US" b="1" dirty="0"/>
              <a:t>목적</a:t>
            </a:r>
            <a:r>
              <a:rPr lang="en-US" altLang="ko-KR" dirty="0"/>
              <a:t> </a:t>
            </a:r>
            <a:r>
              <a:rPr lang="ko-KR" altLang="en-US" dirty="0"/>
              <a:t>및 </a:t>
            </a:r>
            <a:r>
              <a:rPr lang="ko-KR" altLang="en-US" b="1" dirty="0"/>
              <a:t>섭리</a:t>
            </a:r>
            <a:r>
              <a:rPr lang="ko-KR" altLang="en-US" dirty="0"/>
              <a:t>에 대한 교훈으로 토라를 기록하였다</a:t>
            </a:r>
            <a:r>
              <a:rPr lang="en-US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출애굽과 시내산에서 확인된 </a:t>
            </a:r>
            <a:r>
              <a:rPr lang="ko-KR" altLang="en-US" dirty="0" err="1"/>
              <a:t>연약적</a:t>
            </a:r>
            <a:r>
              <a:rPr lang="ko-KR" altLang="en-US" dirty="0"/>
              <a:t> 관계는 </a:t>
            </a:r>
            <a:r>
              <a:rPr lang="ko-KR" altLang="en-US" b="1" dirty="0"/>
              <a:t>창조의 목적</a:t>
            </a:r>
            <a:r>
              <a:rPr lang="ko-KR" altLang="en-US" dirty="0"/>
              <a:t>이나 </a:t>
            </a:r>
            <a:r>
              <a:rPr lang="ko-KR" altLang="en-US" b="1" dirty="0"/>
              <a:t>인류를 위한 계획</a:t>
            </a:r>
            <a:r>
              <a:rPr lang="ko-KR" altLang="en-US" dirty="0"/>
              <a:t>이 무엇이든 이스라엘의 선택과 그들에게 부여된 책임이 이러한 </a:t>
            </a:r>
            <a:r>
              <a:rPr lang="ko-KR" altLang="en-US" b="1" dirty="0"/>
              <a:t>목적에 기여</a:t>
            </a:r>
            <a:r>
              <a:rPr lang="ko-KR" altLang="en-US" dirty="0"/>
              <a:t>하고 있음을 보여준다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92C1F0F-6569-74D9-D161-4F571E0AD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ko-KR" altLang="en-US" b="1" dirty="0"/>
              <a:t>신학적 중심</a:t>
            </a:r>
            <a:r>
              <a:rPr lang="en-US" altLang="ko-KR" b="1" dirty="0"/>
              <a:t>-</a:t>
            </a:r>
            <a:r>
              <a:rPr lang="ko-KR" altLang="en-US" b="1" dirty="0"/>
              <a:t> 출애굽기</a:t>
            </a:r>
            <a:r>
              <a:rPr lang="en-US" altLang="ko-KR" b="1" dirty="0"/>
              <a:t>19</a:t>
            </a:r>
            <a:r>
              <a:rPr lang="ko-KR" altLang="en-US" b="1" dirty="0"/>
              <a:t>장 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84887E3-6A7E-E524-062C-9C2E3F90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ko-KR" altLang="en-US" b="1" dirty="0"/>
              <a:t>시내산 언약은 구약성경의 중심적 관심사</a:t>
            </a:r>
            <a:endParaRPr lang="en-US" altLang="ko-KR" b="1" dirty="0"/>
          </a:p>
          <a:p>
            <a:pPr>
              <a:lnSpc>
                <a:spcPct val="110000"/>
              </a:lnSpc>
            </a:pPr>
            <a:r>
              <a:rPr lang="ko-KR" altLang="en-US" b="1" dirty="0">
                <a:solidFill>
                  <a:srgbClr val="C00000"/>
                </a:solidFill>
              </a:rPr>
              <a:t>시내산 언약의 목적</a:t>
            </a:r>
            <a:r>
              <a:rPr lang="en-US" altLang="ko-KR" b="1" dirty="0">
                <a:solidFill>
                  <a:srgbClr val="C00000"/>
                </a:solidFill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출</a:t>
            </a:r>
            <a:r>
              <a:rPr lang="en-US" altLang="ko-KR" b="1" dirty="0">
                <a:solidFill>
                  <a:srgbClr val="C00000"/>
                </a:solidFill>
              </a:rPr>
              <a:t>19:4-6)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내가 </a:t>
            </a:r>
            <a:r>
              <a:rPr lang="ko-KR" altLang="en-US" sz="14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애굽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 사람에게 어떻게 행하였음과 내가 어떻게 독수리 날개로 너희를 업어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굴림,seoul,helvetica"/>
              </a:rPr>
              <a:t>내게로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 인도하였음을 너희가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굴림,seoul,helvetica"/>
              </a:rPr>
              <a:t>보았느니라</a:t>
            </a:r>
            <a:endParaRPr lang="ko-KR" altLang="en-US" sz="12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세계가 다 내게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굴림,seoul,helvetica"/>
              </a:rPr>
              <a:t>속하였나니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 너희가 내 말을 잘 듣고 내 </a:t>
            </a:r>
            <a:r>
              <a:rPr lang="ko-KR" altLang="en-US" sz="14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언약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을 지키면 너희는 모든 민족 중에서 내 소유가 되겠고</a:t>
            </a:r>
            <a:endParaRPr lang="en-US" altLang="ko-KR" sz="14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너희가 내게 대하여 </a:t>
            </a:r>
            <a:r>
              <a:rPr lang="ko-KR" altLang="en-US" sz="1400" b="1" i="0" dirty="0">
                <a:solidFill>
                  <a:srgbClr val="0070C0"/>
                </a:solidFill>
                <a:effectLst/>
                <a:latin typeface="굴림,seoul,helvetica"/>
              </a:rPr>
              <a:t>제사장 </a:t>
            </a:r>
            <a:r>
              <a:rPr lang="ko-KR" altLang="en-US" sz="14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나라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가 되며 거룩한 백성이 되리라 너는 이 말을 </a:t>
            </a:r>
            <a:r>
              <a:rPr lang="ko-KR" altLang="en-US" sz="14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이스라엘</a:t>
            </a:r>
            <a:r>
              <a:rPr lang="ko-KR" altLang="en-US" sz="1400" b="1" i="0" dirty="0">
                <a:solidFill>
                  <a:schemeClr val="tx1"/>
                </a:solidFill>
                <a:effectLst/>
                <a:latin typeface="굴림,seoul,helvetica"/>
              </a:rPr>
              <a:t> 자손에게 </a:t>
            </a:r>
            <a:r>
              <a:rPr lang="ko-KR" altLang="en-US" sz="1400" b="1" i="0" dirty="0" err="1">
                <a:solidFill>
                  <a:schemeClr val="tx1"/>
                </a:solidFill>
                <a:effectLst/>
                <a:latin typeface="굴림,seoul,helvetica"/>
              </a:rPr>
              <a:t>전할지니라</a:t>
            </a:r>
            <a:endParaRPr lang="ko-KR" altLang="en-US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CB3F461D-FCFC-0E7D-9E3F-4AF3368C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프레젠테이션 제목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F36C0A9-DFDF-81C1-5E97-3FB7C5EA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6</a:t>
            </a:fld>
            <a:endParaRPr lang="en-US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DE2CC8C-1CD8-DEE6-0BA3-9099EA578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59" y="2161563"/>
            <a:ext cx="3356203" cy="42779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ko-KR" altLang="en-US" b="1" dirty="0"/>
              <a:t>신학적 중심 </a:t>
            </a:r>
            <a:r>
              <a:rPr lang="en-US" altLang="ko-KR" b="1" dirty="0"/>
              <a:t>–</a:t>
            </a:r>
            <a:r>
              <a:rPr lang="ko-KR" altLang="en-US" b="1" dirty="0"/>
              <a:t>창세기</a:t>
            </a:r>
            <a:r>
              <a:rPr lang="en-US" altLang="ko-KR" b="1" dirty="0"/>
              <a:t>1:26-28</a:t>
            </a:r>
            <a:endParaRPr lang="ko-KR" altLang="en-US" b="1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40D9A52F-38E1-0F5D-9CF4-A79BEEABB8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59" y="2629116"/>
            <a:ext cx="3356203" cy="33208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이스라엘은 제사장 나라로 하나님과 사람을 중보</a:t>
            </a:r>
            <a:r>
              <a:rPr lang="en-US" altLang="ko-KR" dirty="0"/>
              <a:t>, </a:t>
            </a:r>
            <a:r>
              <a:rPr lang="ko-KR" altLang="en-US" dirty="0"/>
              <a:t>중재</a:t>
            </a:r>
            <a:r>
              <a:rPr lang="en-US" altLang="ko-KR" dirty="0"/>
              <a:t>(</a:t>
            </a:r>
            <a:r>
              <a:rPr lang="ko-KR" altLang="en-US" dirty="0"/>
              <a:t>수단</a:t>
            </a:r>
            <a:r>
              <a:rPr lang="en-US" altLang="ko-KR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하나님의 궁극적 목적은 하나님과 사람의 교통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이스라엘을 선택하시고 언약적 책임을 지우신 이유가 처음으로 나타난 말씀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창세기</a:t>
            </a:r>
            <a:r>
              <a:rPr lang="en-US" altLang="ko-KR" dirty="0"/>
              <a:t>1:26-28</a:t>
            </a:r>
          </a:p>
        </p:txBody>
      </p:sp>
    </p:spTree>
    <p:extLst>
      <p:ext uri="{BB962C8B-B14F-4D97-AF65-F5344CB8AC3E}">
        <p14:creationId xmlns:p14="http://schemas.microsoft.com/office/powerpoint/2010/main" val="621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9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E50E7A-1683-40CA-1A09-70133A53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서론</a:t>
            </a:r>
            <a:r>
              <a:rPr lang="ko-KR" altLang="en-US" dirty="0"/>
              <a:t> </a:t>
            </a:r>
            <a:r>
              <a:rPr lang="en-US" altLang="ko-KR" sz="4000" dirty="0"/>
              <a:t>- </a:t>
            </a:r>
            <a:r>
              <a:rPr lang="ko-KR" altLang="en-US" sz="4000" dirty="0"/>
              <a:t>신학적 중심으로서 창세기 </a:t>
            </a:r>
            <a:r>
              <a:rPr lang="en-US" altLang="ko-KR" sz="4000" dirty="0"/>
              <a:t>1:26-28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6AAD4E-08CD-C627-4128-2129F8338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4461769" cy="384853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+mj-lt"/>
              <a:buAutoNum type="arabicPeriod" startAt="26"/>
            </a:pP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우리의 </a:t>
            </a:r>
            <a:r>
              <a:rPr lang="ko-KR" altLang="en-US" sz="18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형상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따라 우리의 모양대로 우리가 사람을 만들고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그들로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바다의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물고기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 하늘의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가축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과 온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 기는 모든 것을 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다스리게 하자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하시고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00000"/>
              </a:lnSpc>
              <a:buFont typeface="+mj-lt"/>
              <a:buAutoNum type="arabicPeriod" startAt="26"/>
            </a:pP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자기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형상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곧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형상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대로 사람을 </a:t>
            </a:r>
            <a:r>
              <a:rPr lang="ko-KR" altLang="en-US" sz="1800" b="0" i="0" u="none" strike="noStrike" dirty="0" err="1">
                <a:solidFill>
                  <a:schemeClr val="tx1"/>
                </a:solidFill>
                <a:effectLst/>
                <a:latin typeface="굴림,seoul,helvetica"/>
              </a:rPr>
              <a:t>창조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남자와 여자를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창조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하시고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00000"/>
              </a:lnSpc>
              <a:buFont typeface="+mj-lt"/>
              <a:buAutoNum type="arabicPeriod" startAt="26"/>
            </a:pP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그들에게 복을 주시며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그들에게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생육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하고 번성하여 </a:t>
            </a:r>
            <a:r>
              <a:rPr lang="ko-KR" altLang="en-US" sz="18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땅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에 충만하라</a:t>
            </a:r>
            <a:r>
              <a:rPr lang="en-US" altLang="ko-KR" sz="1800" b="1" i="0" dirty="0">
                <a:solidFill>
                  <a:srgbClr val="0070C0"/>
                </a:solidFill>
                <a:effectLst/>
                <a:latin typeface="굴림,seoul,helvetica"/>
              </a:rPr>
              <a:t>, </a:t>
            </a:r>
            <a:r>
              <a:rPr lang="ko-KR" altLang="en-US" sz="18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땅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을 정복하라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바다의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물고기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 하늘의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 움직이는 모든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생물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다스리라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하시니라</a:t>
            </a: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2251DF-2056-2E25-3410-9E367AF5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7421" y="2628461"/>
            <a:ext cx="6253579" cy="384853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/>
              <a:t>인간에 대한 하나님의 목적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인간은 하나님의 형상대로 지음 받았고 다른 모든 창조물이 그를 위해 제공되었다</a:t>
            </a:r>
            <a:r>
              <a:rPr lang="en-US" altLang="ko-KR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000" dirty="0"/>
              <a:t>“</a:t>
            </a:r>
            <a:r>
              <a:rPr lang="ko-KR" altLang="en-US" sz="2000" dirty="0"/>
              <a:t>하나님의 형상대로</a:t>
            </a:r>
            <a:r>
              <a:rPr lang="en-US" altLang="ko-KR" sz="2000" dirty="0"/>
              <a:t>”</a:t>
            </a:r>
            <a:r>
              <a:rPr lang="ko-KR" altLang="en-US" sz="2000" dirty="0"/>
              <a:t>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사람이 무엇과 같은가에 대한 말씀이 아니라 무엇이 되어야 하며 무엇을 해야 하는가에 대한 말씀  </a:t>
            </a:r>
            <a:r>
              <a:rPr lang="en-US" altLang="ko-KR" sz="2000" dirty="0">
                <a:sym typeface="Wingdings" panose="05000000000000000000" pitchFamily="2" charset="2"/>
              </a:rPr>
              <a:t> “</a:t>
            </a:r>
            <a:r>
              <a:rPr lang="ko-KR" altLang="en-US" sz="2000" dirty="0">
                <a:sym typeface="Wingdings" panose="05000000000000000000" pitchFamily="2" charset="2"/>
              </a:rPr>
              <a:t>다스리게 하자</a:t>
            </a:r>
            <a:r>
              <a:rPr lang="en-US" altLang="ko-KR" sz="2000" dirty="0">
                <a:sym typeface="Wingdings" panose="05000000000000000000" pitchFamily="2" charset="2"/>
              </a:rPr>
              <a:t>‘”</a:t>
            </a:r>
          </a:p>
          <a:p>
            <a:pPr>
              <a:lnSpc>
                <a:spcPct val="120000"/>
              </a:lnSpc>
            </a:pPr>
            <a:r>
              <a:rPr lang="ko-KR" altLang="en-US" sz="2000" dirty="0">
                <a:sym typeface="Wingdings" panose="05000000000000000000" pitchFamily="2" charset="2"/>
              </a:rPr>
              <a:t>하나님의 형상으로서 사람도 하나님 자신을 대표하여 모든 피조물을 다스리도록 창조되었다</a:t>
            </a:r>
            <a:r>
              <a:rPr lang="en-US" altLang="ko-KR" sz="2000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2000" dirty="0">
                <a:sym typeface="Wingdings" panose="05000000000000000000" pitchFamily="2" charset="2"/>
              </a:rPr>
              <a:t>핵심 단어 </a:t>
            </a:r>
            <a:r>
              <a:rPr lang="en-US" altLang="ko-KR" sz="2000" dirty="0">
                <a:sym typeface="Wingdings" panose="05000000000000000000" pitchFamily="2" charset="2"/>
              </a:rPr>
              <a:t>“</a:t>
            </a:r>
            <a:r>
              <a:rPr lang="ko-KR" altLang="en-US" sz="2000" dirty="0">
                <a:sym typeface="Wingdings" panose="05000000000000000000" pitchFamily="2" charset="2"/>
              </a:rPr>
              <a:t>다스리다</a:t>
            </a:r>
            <a:r>
              <a:rPr lang="en-US" altLang="ko-KR" sz="2000" dirty="0">
                <a:sym typeface="Wingdings" panose="05000000000000000000" pitchFamily="2" charset="2"/>
              </a:rPr>
              <a:t>“, “</a:t>
            </a:r>
            <a:r>
              <a:rPr lang="ko-KR" altLang="en-US" sz="2000" dirty="0">
                <a:sym typeface="Wingdings" panose="05000000000000000000" pitchFamily="2" charset="2"/>
              </a:rPr>
              <a:t>정복하다</a:t>
            </a:r>
            <a:r>
              <a:rPr lang="en-US" altLang="ko-KR" sz="2000" dirty="0">
                <a:sym typeface="Wingdings" panose="05000000000000000000" pitchFamily="2" charset="2"/>
              </a:rPr>
              <a:t>” </a:t>
            </a:r>
          </a:p>
          <a:p>
            <a:pPr>
              <a:lnSpc>
                <a:spcPct val="120000"/>
              </a:lnSpc>
            </a:pPr>
            <a:r>
              <a:rPr lang="ko-KR" altLang="en-US" sz="2000" dirty="0">
                <a:sym typeface="Wingdings" panose="05000000000000000000" pitchFamily="2" charset="2"/>
              </a:rPr>
              <a:t>중요본문 </a:t>
            </a:r>
            <a:r>
              <a:rPr lang="en-US" altLang="ko-KR" sz="2000" dirty="0">
                <a:sym typeface="Wingdings" panose="05000000000000000000" pitchFamily="2" charset="2"/>
              </a:rPr>
              <a:t>– </a:t>
            </a:r>
            <a:r>
              <a:rPr lang="ko-KR" altLang="en-US" sz="2000" dirty="0">
                <a:sym typeface="Wingdings" panose="05000000000000000000" pitchFamily="2" charset="2"/>
              </a:rPr>
              <a:t>창세기 </a:t>
            </a:r>
            <a:r>
              <a:rPr lang="en-US" altLang="ko-KR" sz="2000" dirty="0">
                <a:sym typeface="Wingdings" panose="05000000000000000000" pitchFamily="2" charset="2"/>
              </a:rPr>
              <a:t>2:15, 19-20, </a:t>
            </a:r>
            <a:r>
              <a:rPr lang="ko-KR" altLang="en-US" sz="2000" dirty="0">
                <a:sym typeface="Wingdings" panose="05000000000000000000" pitchFamily="2" charset="2"/>
              </a:rPr>
              <a:t>시편 </a:t>
            </a:r>
            <a:r>
              <a:rPr lang="en-US" altLang="ko-KR" sz="2000" dirty="0">
                <a:sym typeface="Wingdings" panose="05000000000000000000" pitchFamily="2" charset="2"/>
              </a:rPr>
              <a:t>8</a:t>
            </a:r>
            <a:r>
              <a:rPr lang="ko-KR" altLang="en-US" sz="2000" dirty="0">
                <a:sym typeface="Wingdings" panose="05000000000000000000" pitchFamily="2" charset="2"/>
              </a:rPr>
              <a:t>편</a:t>
            </a:r>
            <a:endParaRPr lang="ko-KR" altLang="en-US" sz="20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E6557-DE53-421C-15C7-5E3930245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E50E7A-1683-40CA-1A09-70133A53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서론</a:t>
            </a:r>
            <a:r>
              <a:rPr lang="ko-KR" altLang="en-US" dirty="0"/>
              <a:t> </a:t>
            </a:r>
            <a:r>
              <a:rPr lang="en-US" altLang="ko-KR" sz="4000" dirty="0"/>
              <a:t>- </a:t>
            </a:r>
            <a:r>
              <a:rPr lang="ko-KR" altLang="en-US" sz="4000" dirty="0"/>
              <a:t>신학적 중심으로서 창세기 </a:t>
            </a:r>
            <a:r>
              <a:rPr lang="en-US" altLang="ko-KR" sz="4000" dirty="0"/>
              <a:t>1:26-28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6AAD4E-08CD-C627-4128-2129F8338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690" y="2769833"/>
            <a:ext cx="4896774" cy="37690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5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여호와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비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를 내리지 아니하셨고 </a:t>
            </a:r>
            <a:r>
              <a:rPr lang="ko-KR" altLang="en-US" sz="18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땅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을 갈 사람도 없었으므로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들에는 초목이 아직 없었고 밭에는 채소가 나지 아니하였으며</a:t>
            </a:r>
            <a:endParaRPr lang="ko-KR" altLang="en-US" sz="1200" b="0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sz="1800" b="0" i="0" dirty="0">
              <a:solidFill>
                <a:srgbClr val="202020"/>
              </a:solidFill>
              <a:effectLst/>
              <a:latin typeface="굴림,seoul,helvetic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15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여호와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그 사람을 이끌어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에덴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동산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 두어 그것을 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경작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하며 지키게 하시고</a:t>
            </a:r>
            <a:endParaRPr lang="en-US" altLang="ko-KR" dirty="0">
              <a:solidFill>
                <a:schemeClr val="tx1"/>
              </a:solidFill>
              <a:latin typeface="굴림,seoul,helvetic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19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여호와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흙으로 각종 들짐승과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공중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 각종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를 지으시고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아담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무엇이라고 부르나 보시려고 그것들을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그에게로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 이끌어 가시니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아담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각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생물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부르는 것이 곧 그 이름이 되었더라</a:t>
            </a:r>
            <a:endParaRPr lang="en-US" altLang="ko-KR" dirty="0">
              <a:solidFill>
                <a:schemeClr val="tx1"/>
              </a:solidFill>
              <a:latin typeface="굴림,seoul,helvetic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20 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아담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모든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가축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과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공중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 들의 모든 짐승에게 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이름을 </a:t>
            </a:r>
            <a:r>
              <a:rPr lang="ko-KR" altLang="en-US" sz="1800" b="1" i="0" dirty="0" err="1">
                <a:solidFill>
                  <a:srgbClr val="0070C0"/>
                </a:solidFill>
                <a:effectLst/>
                <a:latin typeface="굴림,seoul,helvetica"/>
              </a:rPr>
              <a:t>주니라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 </a:t>
            </a:r>
            <a:endParaRPr lang="ko-KR" altLang="en-US" b="1" i="0" dirty="0">
              <a:solidFill>
                <a:srgbClr val="0070C0"/>
              </a:solidFill>
              <a:effectLst/>
              <a:latin typeface="굴림,seoul,helvetica"/>
            </a:endParaRPr>
          </a:p>
          <a:p>
            <a:pPr marL="0" indent="0" algn="l">
              <a:buNone/>
            </a:pP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2251DF-2056-2E25-3410-9E367AF5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060" y="2769833"/>
            <a:ext cx="5791940" cy="37071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/>
              <a:t>5</a:t>
            </a:r>
            <a:r>
              <a:rPr lang="ko-KR" altLang="en-US" sz="2000" dirty="0"/>
              <a:t>절 땅을 갈</a:t>
            </a:r>
            <a:r>
              <a:rPr lang="en-US" altLang="ko-KR" sz="2000" dirty="0"/>
              <a:t>(</a:t>
            </a:r>
            <a:r>
              <a:rPr lang="ko-KR" altLang="en-US" sz="2000" dirty="0"/>
              <a:t>경작</a:t>
            </a:r>
            <a:r>
              <a:rPr lang="en-US" altLang="ko-KR" sz="2000" dirty="0"/>
              <a:t>) </a:t>
            </a:r>
            <a:r>
              <a:rPr lang="ko-KR" altLang="en-US" sz="2000" dirty="0"/>
              <a:t>사람이 없어서 초목이나 채소가 나지 않았다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인간 창조의 중요한 목적 중 하나는 </a:t>
            </a:r>
            <a:r>
              <a:rPr lang="en-US" altLang="ko-K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‘</a:t>
            </a:r>
            <a:r>
              <a:rPr lang="ko-KR" alt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땅을 경작</a:t>
            </a:r>
            <a:r>
              <a:rPr lang="en-US" altLang="ko-K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’ </a:t>
            </a:r>
            <a:r>
              <a:rPr lang="ko-KR" altLang="en-US" sz="2000" dirty="0">
                <a:sym typeface="Wingdings" panose="05000000000000000000" pitchFamily="2" charset="2"/>
              </a:rPr>
              <a:t>하는 것</a:t>
            </a:r>
            <a:r>
              <a:rPr lang="en-US" altLang="ko-KR" sz="2000" dirty="0">
                <a:sym typeface="Wingdings" panose="05000000000000000000" pitchFamily="2" charset="2"/>
              </a:rPr>
              <a:t>(15</a:t>
            </a:r>
            <a:r>
              <a:rPr lang="ko-KR" altLang="en-US" sz="2000" dirty="0">
                <a:sym typeface="Wingdings" panose="05000000000000000000" pitchFamily="2" charset="2"/>
              </a:rPr>
              <a:t>절</a:t>
            </a:r>
            <a:r>
              <a:rPr lang="en-US" altLang="ko-KR" sz="2000" dirty="0">
                <a:sym typeface="Wingdings" panose="05000000000000000000" pitchFamily="2" charset="2"/>
              </a:rPr>
              <a:t>)</a:t>
            </a:r>
            <a:r>
              <a:rPr lang="ko-KR" altLang="en-US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땅을 지배하는 것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19-20</a:t>
            </a:r>
            <a:r>
              <a:rPr lang="ko-KR" altLang="en-US" sz="2000" dirty="0">
                <a:sym typeface="Wingdings" panose="05000000000000000000" pitchFamily="2" charset="2"/>
              </a:rPr>
              <a:t>절 </a:t>
            </a:r>
            <a:r>
              <a:rPr lang="ko-KR" alt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이름을 </a:t>
            </a:r>
            <a:r>
              <a:rPr lang="ko-KR" alt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지어줌</a:t>
            </a:r>
            <a:r>
              <a:rPr lang="ko-KR" alt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고대 세계에서 이름을 짓는 것은 지배를 의미함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동물에 대한 지배권을 주심 </a:t>
            </a:r>
            <a:r>
              <a:rPr lang="en-US" altLang="ko-KR" sz="2000" dirty="0">
                <a:sym typeface="Wingdings" panose="05000000000000000000" pitchFamily="2" charset="2"/>
              </a:rPr>
              <a:t>(1:26) </a:t>
            </a:r>
            <a:endParaRPr lang="ko-KR" altLang="en-US" sz="20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E6557-DE53-421C-15C7-5E3930245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F9E0D-2FC2-366B-840B-27E5E1530BB5}"/>
              </a:ext>
            </a:extLst>
          </p:cNvPr>
          <p:cNvSpPr txBox="1"/>
          <p:nvPr/>
        </p:nvSpPr>
        <p:spPr>
          <a:xfrm>
            <a:off x="727968" y="2166796"/>
            <a:ext cx="497149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 dirty="0"/>
              <a:t>중요본문 </a:t>
            </a:r>
            <a:r>
              <a:rPr lang="en-US" altLang="ko-KR" sz="2400" b="1" dirty="0"/>
              <a:t>– </a:t>
            </a:r>
            <a:r>
              <a:rPr lang="ko-KR" altLang="en-US" sz="2400" b="1" dirty="0"/>
              <a:t>창세기 </a:t>
            </a:r>
            <a:r>
              <a:rPr lang="en-US" altLang="ko-KR" sz="2400" b="1" dirty="0"/>
              <a:t>2:15,19-20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11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E50E7A-1683-40CA-1A09-70133A53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서론</a:t>
            </a:r>
            <a:r>
              <a:rPr lang="en-US" altLang="ko-KR" dirty="0"/>
              <a:t> </a:t>
            </a:r>
            <a:r>
              <a:rPr lang="en-US" altLang="ko-KR" sz="4000" dirty="0"/>
              <a:t>- </a:t>
            </a:r>
            <a:r>
              <a:rPr lang="ko-KR" altLang="en-US" sz="4000" dirty="0"/>
              <a:t>신학적 중심으로서 창세기 </a:t>
            </a:r>
            <a:r>
              <a:rPr lang="en-US" altLang="ko-KR" sz="4000" dirty="0"/>
              <a:t>1:26-28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6AAD4E-08CD-C627-4128-2129F8338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70" y="2464591"/>
            <a:ext cx="5557421" cy="4074322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여호와 우리 주여 주의 이름이 온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에 어찌 그리 아름다운지요 주의 영광이 하늘을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덮었나이다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주의 대적으로 말미암아 어린 아이들과 젖먹이들의 입으로 권능을 세우심이여 이는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원수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들과 보복자들을 잠잠하게 하려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하심이니이다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주의 손가락으로 만드신 주의 하늘과 주께서 베풀어 두신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달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과 별들을 내가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보오니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사람이 무엇이기에 주께서 그를 생각하시며 인자가 무엇이기에 주께서 그를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돌보시나이까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그를 </a:t>
            </a:r>
            <a:r>
              <a:rPr lang="ko-KR" altLang="en-US" sz="1800" b="1" dirty="0">
                <a:solidFill>
                  <a:srgbClr val="0070C0"/>
                </a:solidFill>
                <a:latin typeface="굴림,seoul,helvetica"/>
              </a:rPr>
              <a:t>하나님보다 조금 못하게 하시고 영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화와 존귀로 </a:t>
            </a:r>
            <a:r>
              <a:rPr lang="ko-KR" altLang="en-US" sz="18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관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을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씌우셨나이다</a:t>
            </a:r>
            <a:endParaRPr lang="en-US" altLang="ko-KR" sz="1800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주의 손으로 만드신 것을 다스리게 하시고 </a:t>
            </a:r>
            <a:r>
              <a:rPr lang="ko-KR" altLang="en-US" sz="1800" b="1" i="0" u="none" strike="noStrike" dirty="0">
                <a:solidFill>
                  <a:srgbClr val="0070C0"/>
                </a:solidFill>
                <a:effectLst/>
                <a:latin typeface="굴림,seoul,helvetica"/>
              </a:rPr>
              <a:t>만물</a:t>
            </a:r>
            <a:r>
              <a:rPr lang="ko-KR" altLang="en-US" sz="1800" b="1" i="0" dirty="0">
                <a:solidFill>
                  <a:srgbClr val="0070C0"/>
                </a:solidFill>
                <a:effectLst/>
                <a:latin typeface="굴림,seoul,helvetica"/>
              </a:rPr>
              <a:t>을 그의 발 아래 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두셨으니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곧 모든 소와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양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과 들짐승이며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공중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의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새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와 바다의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물고기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와 바닷길에 다니는 </a:t>
            </a:r>
            <a:r>
              <a:rPr lang="ko-KR" altLang="en-US" sz="1800" b="1" i="0" dirty="0" err="1">
                <a:solidFill>
                  <a:schemeClr val="tx1"/>
                </a:solidFill>
                <a:effectLst/>
                <a:latin typeface="굴림,seoul,helvetica"/>
              </a:rPr>
              <a:t>것이니이다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lnSpc>
                <a:spcPct val="120000"/>
              </a:lnSpc>
              <a:buFont typeface="+mj-lt"/>
              <a:buAutoNum type="arabicPeriod" startAt="6"/>
            </a:pP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여호와 우리 주여 주의 이름이 온 </a:t>
            </a:r>
            <a:r>
              <a:rPr lang="ko-KR" altLang="en-US" sz="1800" b="1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1" i="0" dirty="0">
                <a:solidFill>
                  <a:schemeClr val="tx1"/>
                </a:solidFill>
                <a:effectLst/>
                <a:latin typeface="굴림,seoul,helvetica"/>
              </a:rPr>
              <a:t>에 어찌 그리 아름다운지요</a:t>
            </a:r>
            <a:endParaRPr lang="ko-KR" altLang="en-US" b="1" i="0" dirty="0">
              <a:solidFill>
                <a:schemeClr val="tx1"/>
              </a:solidFill>
              <a:effectLst/>
              <a:latin typeface="굴림,seoul,helvetica"/>
            </a:endParaRPr>
          </a:p>
          <a:p>
            <a:pPr algn="l">
              <a:buFont typeface="+mj-lt"/>
              <a:buAutoNum type="arabicPeriod"/>
            </a:pPr>
            <a:endParaRPr lang="ko-KR" altLang="en-US" b="0" i="0" dirty="0">
              <a:solidFill>
                <a:srgbClr val="556777"/>
              </a:solidFill>
              <a:effectLst/>
              <a:latin typeface="굴림,seoul,helvetica"/>
            </a:endParaRPr>
          </a:p>
          <a:p>
            <a:pPr marL="0" indent="0" algn="l">
              <a:buNone/>
            </a:pPr>
            <a:endParaRPr lang="ko-KR" altLang="en-US" b="0" i="0" dirty="0">
              <a:solidFill>
                <a:schemeClr val="tx1"/>
              </a:solidFill>
              <a:effectLst/>
              <a:latin typeface="굴림,seoul,helvetica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2251DF-2056-2E25-3410-9E367AF5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763" y="2464591"/>
            <a:ext cx="5392445" cy="40743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5</a:t>
            </a:r>
            <a:r>
              <a:rPr lang="ko-KR" altLang="en-US" sz="2000" dirty="0">
                <a:sym typeface="Wingdings" panose="05000000000000000000" pitchFamily="2" charset="2"/>
              </a:rPr>
              <a:t>절 하나님의 형상에 대한 언급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ko-KR" altLang="en-US" sz="2000" dirty="0">
                <a:sym typeface="Wingdings" panose="05000000000000000000" pitchFamily="2" charset="2"/>
              </a:rPr>
              <a:t>사람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하나님의 형상을 가진 </a:t>
            </a:r>
            <a:r>
              <a:rPr lang="ko-KR" altLang="en-US" sz="2000" dirty="0" err="1">
                <a:sym typeface="Wingdings" panose="05000000000000000000" pitchFamily="2" charset="2"/>
              </a:rPr>
              <a:t>자이자</a:t>
            </a:r>
            <a:r>
              <a:rPr lang="ko-KR" altLang="en-US" sz="2000" dirty="0">
                <a:sym typeface="Wingdings" panose="05000000000000000000" pitchFamily="2" charset="2"/>
              </a:rPr>
              <a:t> 부왕</a:t>
            </a:r>
            <a:r>
              <a:rPr lang="en-US" altLang="ko-KR" sz="2000" dirty="0">
                <a:sym typeface="Wingdings" panose="05000000000000000000" pitchFamily="2" charset="2"/>
              </a:rPr>
              <a:t>(viceroy)</a:t>
            </a:r>
            <a:r>
              <a:rPr lang="ko-KR" altLang="en-US" sz="2000" dirty="0">
                <a:sym typeface="Wingdings" panose="05000000000000000000" pitchFamily="2" charset="2"/>
              </a:rPr>
              <a:t>으로서의 자격을 가진 사람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ko-KR" altLang="en-US" sz="2000" dirty="0">
                <a:sym typeface="Wingdings" panose="05000000000000000000" pitchFamily="2" charset="2"/>
              </a:rPr>
              <a:t>왕권의 의미 </a:t>
            </a:r>
            <a:r>
              <a:rPr lang="en-US" altLang="ko-KR" sz="2000" dirty="0">
                <a:sym typeface="Wingdings" panose="05000000000000000000" pitchFamily="2" charset="2"/>
              </a:rPr>
              <a:t> 6</a:t>
            </a:r>
            <a:r>
              <a:rPr lang="ko-KR" altLang="en-US" sz="2000" dirty="0">
                <a:sym typeface="Wingdings" panose="05000000000000000000" pitchFamily="2" charset="2"/>
              </a:rPr>
              <a:t>절</a:t>
            </a:r>
            <a:r>
              <a:rPr lang="en-US" altLang="ko-KR" sz="2000" dirty="0">
                <a:sym typeface="Wingdings" panose="05000000000000000000" pitchFamily="2" charset="2"/>
              </a:rPr>
              <a:t>;</a:t>
            </a:r>
            <a:r>
              <a:rPr lang="ko-KR" altLang="en-US" sz="2000" dirty="0">
                <a:sym typeface="Wingdings" panose="05000000000000000000" pitchFamily="2" charset="2"/>
              </a:rPr>
              <a:t> 만물을 발 아래 두고 피조물을 다스리는 자 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8:6-8 </a:t>
            </a:r>
            <a:r>
              <a:rPr lang="ko-KR" altLang="en-US" sz="2000" dirty="0">
                <a:sym typeface="Wingdings" panose="05000000000000000000" pitchFamily="2" charset="2"/>
              </a:rPr>
              <a:t>창세기 </a:t>
            </a:r>
            <a:r>
              <a:rPr lang="en-US" altLang="ko-KR" sz="2000" dirty="0">
                <a:sym typeface="Wingdings" panose="05000000000000000000" pitchFamily="2" charset="2"/>
              </a:rPr>
              <a:t>1:28</a:t>
            </a:r>
            <a:r>
              <a:rPr lang="ko-KR" altLang="en-US" sz="2000" dirty="0">
                <a:sym typeface="Wingdings" panose="05000000000000000000" pitchFamily="2" charset="2"/>
              </a:rPr>
              <a:t>과 일치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“ 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그들에게 복을 주시며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하나님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이 그들에게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이르시되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생육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하고 번성하여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 충만하라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,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정복하라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, 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바다의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물고기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 하늘의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새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와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땅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에 움직이는 모든 </a:t>
            </a:r>
            <a:r>
              <a:rPr lang="ko-KR" altLang="en-US" sz="1800" b="0" i="0" u="none" strike="noStrike" dirty="0">
                <a:solidFill>
                  <a:schemeClr val="tx1"/>
                </a:solidFill>
                <a:effectLst/>
                <a:latin typeface="굴림,seoul,helvetica"/>
              </a:rPr>
              <a:t>생물</a:t>
            </a:r>
            <a:r>
              <a:rPr lang="ko-KR" altLang="en-US" sz="1800" b="0" i="0" dirty="0">
                <a:solidFill>
                  <a:schemeClr val="tx1"/>
                </a:solidFill>
                <a:effectLst/>
                <a:latin typeface="굴림,seoul,helvetica"/>
              </a:rPr>
              <a:t>을 다스리라 </a:t>
            </a:r>
            <a:r>
              <a:rPr lang="ko-KR" altLang="en-US" sz="1800" b="0" i="0" dirty="0" err="1">
                <a:solidFill>
                  <a:schemeClr val="tx1"/>
                </a:solidFill>
                <a:effectLst/>
                <a:latin typeface="굴림,seoul,helvetica"/>
              </a:rPr>
              <a:t>하시니라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굴림,seoul,helvetica"/>
              </a:rPr>
              <a:t>” </a:t>
            </a:r>
            <a:endParaRPr lang="en-US" altLang="ko-KR" sz="1800" dirty="0">
              <a:sym typeface="Wingdings" panose="05000000000000000000" pitchFamily="2" charset="2"/>
            </a:endParaRPr>
          </a:p>
          <a:p>
            <a:endParaRPr lang="en-US" altLang="ko-K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E6557-DE53-421C-15C7-5E3930245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altLang="ko-KR" smtClean="0"/>
              <a:pPr/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F9E0D-2FC2-366B-840B-27E5E1530BB5}"/>
              </a:ext>
            </a:extLst>
          </p:cNvPr>
          <p:cNvSpPr txBox="1"/>
          <p:nvPr/>
        </p:nvSpPr>
        <p:spPr>
          <a:xfrm>
            <a:off x="648070" y="1854744"/>
            <a:ext cx="533548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중요본문 </a:t>
            </a:r>
            <a:r>
              <a:rPr lang="en-US" altLang="ko-KR" sz="2400" b="1" dirty="0"/>
              <a:t>– </a:t>
            </a:r>
            <a:r>
              <a:rPr lang="ko-KR" altLang="en-US" sz="2400" b="1" dirty="0"/>
              <a:t>시편 </a:t>
            </a:r>
            <a:r>
              <a:rPr lang="en-US" altLang="ko-KR" sz="2400" b="1" dirty="0"/>
              <a:t>8</a:t>
            </a:r>
            <a:r>
              <a:rPr lang="ko-KR" altLang="en-US" sz="2400" b="1" dirty="0"/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914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 animBg="1"/>
    </p:bldLst>
  </p:timing>
</p:sld>
</file>

<file path=ppt/theme/theme1.xml><?xml version="1.0" encoding="utf-8"?>
<a:theme xmlns:a="http://schemas.openxmlformats.org/drawingml/2006/main" name="Office 테마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맑은 고딕"/>
        <a:cs typeface=""/>
      </a:majorFont>
      <a:minorFont>
        <a:latin typeface="Gill Sans Nova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9230919.tgt.Office_68770992_TF56410444_Win32_OJ119649862.potx" id="{1F44BCAD-FB45-4810-B2BC-5BF4189AC4EB}" vid="{E6A0422D-87CA-4A5F-B5B4-4FA1BE421A2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{218FA382-33A5-4697-A7D9-B62C8B47F89A}tf56410444_win32</Template>
  <TotalTime>441</TotalTime>
  <Words>3352</Words>
  <Application>Microsoft Office PowerPoint</Application>
  <PresentationFormat>와이드스크린</PresentationFormat>
  <Paragraphs>326</Paragraphs>
  <Slides>30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8" baseType="lpstr">
      <vt:lpstr>굴림,seoul,helvetica</vt:lpstr>
      <vt:lpstr>맑은 고딕</vt:lpstr>
      <vt:lpstr>맑은 고딕 Semilight</vt:lpstr>
      <vt:lpstr>바탕</vt:lpstr>
      <vt:lpstr>한컴산뜻돋움</vt:lpstr>
      <vt:lpstr>Arial</vt:lpstr>
      <vt:lpstr>Gill Sans Nova Light</vt:lpstr>
      <vt:lpstr>Office 테마</vt:lpstr>
      <vt:lpstr>모세오경 신학</vt:lpstr>
      <vt:lpstr>유진 H. 메릴</vt:lpstr>
      <vt:lpstr>차례</vt:lpstr>
      <vt:lpstr>저자 서문</vt:lpstr>
      <vt:lpstr>서 론</vt:lpstr>
      <vt:lpstr>서론 – 중심내용에 대한 탐구</vt:lpstr>
      <vt:lpstr>서론 - 신학적 중심으로서 창세기 1:26-28</vt:lpstr>
      <vt:lpstr>서론 - 신학적 중심으로서 창세기 1:26-28</vt:lpstr>
      <vt:lpstr>서론 - 신학적 중심으로서 창세기 1:26-28</vt:lpstr>
      <vt:lpstr>창세기의 신학 -1)언약적 명령과 종말론</vt:lpstr>
      <vt:lpstr>창세기의 신학 -2)언약적 명령과 예수님</vt:lpstr>
      <vt:lpstr>창세기의 신학 – 3)죄와 언약적 목적의 중단</vt:lpstr>
      <vt:lpstr>창세기의 신학 – 4)언약적 목적과 구원</vt:lpstr>
      <vt:lpstr>창세기의 신학 -5)두 번째 아담으로서 노아</vt:lpstr>
      <vt:lpstr>창세기의 신학- 6)바벨탑</vt:lpstr>
      <vt:lpstr>창세기의 신학- 7)아브라함</vt:lpstr>
      <vt:lpstr>창세기의 신학- 7)아브라함</vt:lpstr>
      <vt:lpstr>창세기의 신학- 7)아브라함</vt:lpstr>
      <vt:lpstr>창세기의 신학 - 7)아브라함</vt:lpstr>
      <vt:lpstr>창세기의 신학- 7)아브라함</vt:lpstr>
      <vt:lpstr>창세기의 신학 - 7)아브라함</vt:lpstr>
      <vt:lpstr>창세기의 신학적 목적 </vt:lpstr>
      <vt:lpstr>출애굽기의 신학 - 1)왕적 선택으로서의 출애굽</vt:lpstr>
      <vt:lpstr>출애굽기의 신학- 2)출19:4-6 및 언약의 종</vt:lpstr>
      <vt:lpstr>출애굽기의 신학- 3)시내산 언약(출20:1-23:33)</vt:lpstr>
      <vt:lpstr>레위기의 신학 </vt:lpstr>
      <vt:lpstr>레위기의 신학 </vt:lpstr>
      <vt:lpstr>민수기의 신학</vt:lpstr>
      <vt:lpstr>신명기의 신학</vt:lpstr>
      <vt:lpstr>결 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모세오경 신학</dc:title>
  <dc:creator>임시</dc:creator>
  <cp:lastModifiedBy>임시</cp:lastModifiedBy>
  <cp:revision>15</cp:revision>
  <dcterms:created xsi:type="dcterms:W3CDTF">2023-12-25T01:57:35Z</dcterms:created>
  <dcterms:modified xsi:type="dcterms:W3CDTF">2023-12-26T13:14:30Z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