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6" r:id="rId6"/>
    <p:sldId id="257" r:id="rId7"/>
    <p:sldId id="258" r:id="rId8"/>
    <p:sldId id="26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A01B24-B8C9-F7E8-E021-AE2A5ECF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C0A2A4-6EF8-8AB1-0ED3-676AAFF8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2D94F8-3EEF-8589-2C8C-37A9A2E8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ABC867-A0E3-E4D4-A03D-FE25E6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00DDEB-5769-EDBD-BEED-D36D1E57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77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2838FA-2122-2849-E5C9-F2DE5407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8F4BF5-25E8-6CD4-3C47-9E78247F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4A513C-6B6A-ED01-A1E9-277BE434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013B6E-1714-8266-70A5-DE596E89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FC912C-6F3E-D3A6-3393-90B73189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3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DDCCB89-E91F-A40A-85D3-768DB5C72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4DC80F-0189-D6CD-655C-B40D57F2E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03420F-73BE-7B1C-AB15-0ABAE3E3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CA38FC-5599-CE4A-38A4-A6880F46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6F034-4EEA-1541-C809-A18AD013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26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8377DB-A659-026A-8C22-0591620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8A04B3-B8A7-A759-2F7A-E31C52CD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0C1362-8ED0-88E8-FB6B-4330135A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5E09FE-9464-DE7C-20B7-117CFFB8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981D87-1E57-AA93-96BE-7AFA3BDD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54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FE092E-0D67-AF8C-8391-E146277A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DA605D-018D-B9D1-D819-AE292574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592A2E-17C4-E826-7CE0-0DCF5825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967E61-8A43-0DE0-D926-80867CD9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E3994B-1F61-8059-0434-DD7C1500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18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D0595-A1FA-0ED3-F921-3721DFBF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E32A40-E9A7-8430-17ED-A1D97076D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C82F9D-9C22-E6A7-EE84-41BF8396C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4BDFC4-2A04-6625-E2DF-5E5667B8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E5D529-8874-5680-C217-EA740BEC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BAC67F-F0F5-668D-6F91-BD8A9299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70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819544-E287-5DFB-49F8-0D40A63D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2E0639-A1D0-F367-A68D-72F4EC3CB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DBAE6F-F14A-536D-5AAB-B8A1DC876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97A802-33BC-81F4-045C-9601FBD6D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91C0A92-794F-CC5D-EBD6-8F7DD8102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795C427-A92E-7038-6C9C-C9F7E1FC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C223ED5-011B-B088-B2A2-5AB93D8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D21B6D-5C75-76BD-AFE8-C63ED185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4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24BB86-CC8F-4D30-AB93-341A11E5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8F96BA-88AC-F48D-31E3-8ECAE39C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F81FEC-4FD9-E2A7-B687-47DFE817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53E57F-62D4-E434-4C7E-82C2D629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9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5458D9-EC69-2F14-6916-4F4B3C4D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CD9F671-50BB-566E-3F9A-5F1A37B1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410179-476A-FCE6-A794-9EB08387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75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BFA9D7-2C1C-56C0-2193-7E1AFCF1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210E73-FC49-C72E-56A8-7E2142558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F3A066-8A1B-0FC1-C90F-637087A2A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CEC169-7A2D-9E7C-CCBD-4C0A1423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B4DB7D-34BB-EBE4-60F9-5F131C7B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7602CD-4EA0-F956-7FF6-3B3F0FDB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41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7611F-24B2-AD1E-F581-853EC24B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874BA9-F395-25C8-2382-774CF2A96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83FD4C-1BFA-A9A4-CC29-18F4C90B9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FB0595-8D07-5162-8028-B094EF5B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AD623C-6670-20BC-CCF9-E2D6532E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D2E19A-2CAA-4599-1A98-F37C9F91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39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C3FE226-3ED5-80AC-14E3-71971707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958CBC-170D-8266-2FFC-D581CB72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D5092A-53AC-CE84-7E31-95E2EF962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B345-B75C-44E9-BB90-BDCE8C851455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5D89FA-3C6C-E3D0-F20A-FE3C1ABC9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7369B2-7C88-2121-7316-24D303865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B20B-F02D-49B8-916C-6FE4CD8CF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4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675089-C075-5ECD-E5CB-618DD9ECB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7200" b="1" dirty="0" err="1"/>
              <a:t>제자반</a:t>
            </a:r>
            <a:r>
              <a:rPr lang="ko-KR" altLang="en-US" sz="7200" b="1" dirty="0"/>
              <a:t> 교재 소개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191551-29F8-29AC-BE83-3EF75FE0B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/>
              <a:t>2023. 3. 29. </a:t>
            </a:r>
            <a:r>
              <a:rPr lang="ko-KR" altLang="en-US" sz="2800" b="1" dirty="0"/>
              <a:t>광교남부교회 교육부 김동진</a:t>
            </a:r>
            <a:r>
              <a:rPr lang="en-US" altLang="ko-KR" sz="2800" b="1" dirty="0" err="1"/>
              <a:t>br</a:t>
            </a:r>
            <a:r>
              <a:rPr lang="ko-KR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3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E3EFE4-9BEB-9E02-78AC-EADE6A52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28" y="365125"/>
            <a:ext cx="10653372" cy="1325563"/>
          </a:xfrm>
        </p:spPr>
        <p:txBody>
          <a:bodyPr/>
          <a:lstStyle/>
          <a:p>
            <a:r>
              <a:rPr lang="ko-KR" altLang="en-US" b="1" dirty="0"/>
              <a:t>성경개관 부교재 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1DF93B-1A61-15C4-B9C0-C35FCFAD5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6712AC-D7F8-C6E9-557A-7C63F372CA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32" y="1293040"/>
            <a:ext cx="29763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B97FA5E-CA66-88E4-93DD-C50EF08C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85818"/>
            <a:ext cx="3110147" cy="43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3EFE032-1C4D-C88F-2FFC-481F78B8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8" y="1582787"/>
            <a:ext cx="2675275" cy="45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B3D5951C-D556-2045-4FDE-6091ACB7FEF2}"/>
              </a:ext>
            </a:extLst>
          </p:cNvPr>
          <p:cNvSpPr/>
          <p:nvPr/>
        </p:nvSpPr>
        <p:spPr>
          <a:xfrm>
            <a:off x="3442699" y="1582787"/>
            <a:ext cx="2007948" cy="3785062"/>
          </a:xfrm>
          <a:prstGeom prst="wedgeRoundRectCallout">
            <a:avLst>
              <a:gd name="adj1" fmla="val -72917"/>
              <a:gd name="adj2" fmla="val -2988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저자 </a:t>
            </a:r>
            <a:r>
              <a:rPr lang="en-US" altLang="ko-KR" b="1" dirty="0"/>
              <a:t>: </a:t>
            </a:r>
            <a:r>
              <a:rPr lang="ko-KR" altLang="en-US" b="1" dirty="0"/>
              <a:t>폴 라이트</a:t>
            </a:r>
            <a:r>
              <a:rPr lang="en-US" altLang="ko-KR" b="1" dirty="0"/>
              <a:t>(</a:t>
            </a:r>
            <a:r>
              <a:rPr lang="ko-KR" altLang="en-US" b="1" dirty="0"/>
              <a:t>예루살렘 대학교 성지연구소장</a:t>
            </a:r>
            <a:r>
              <a:rPr lang="en-US" altLang="ko-KR" b="1" dirty="0"/>
              <a:t>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CTI </a:t>
            </a:r>
            <a:r>
              <a:rPr lang="ko-KR" altLang="en-US" b="1" dirty="0"/>
              <a:t>추천</a:t>
            </a:r>
            <a:endParaRPr lang="en-US" altLang="ko-KR" b="1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/>
              <a:t>구입 강력 추천</a:t>
            </a:r>
            <a:endParaRPr lang="en-US" altLang="ko-KR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0380E-82FA-1623-B200-E8A2F22F3626}"/>
              </a:ext>
            </a:extLst>
          </p:cNvPr>
          <p:cNvSpPr txBox="1"/>
          <p:nvPr/>
        </p:nvSpPr>
        <p:spPr>
          <a:xfrm>
            <a:off x="5519533" y="5744472"/>
            <a:ext cx="29763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/>
              <a:t>유진</a:t>
            </a:r>
            <a:r>
              <a:rPr lang="en-US" altLang="ko-KR" b="1" dirty="0"/>
              <a:t> H </a:t>
            </a:r>
            <a:r>
              <a:rPr lang="ko-KR" altLang="en-US" b="1" dirty="0"/>
              <a:t>메릴</a:t>
            </a:r>
            <a:r>
              <a:rPr lang="en-US" altLang="ko-KR" b="1" dirty="0"/>
              <a:t>, </a:t>
            </a:r>
            <a:r>
              <a:rPr lang="ko-KR" altLang="en-US" b="1" dirty="0"/>
              <a:t>찰스 </a:t>
            </a:r>
            <a:r>
              <a:rPr lang="ko-KR" altLang="en-US" b="1" dirty="0" err="1"/>
              <a:t>다이어</a:t>
            </a:r>
            <a:endParaRPr lang="en-US" altLang="ko-KR" b="1" dirty="0"/>
          </a:p>
          <a:p>
            <a:r>
              <a:rPr lang="en-US" altLang="ko-KR" b="1" dirty="0"/>
              <a:t>(</a:t>
            </a:r>
            <a:r>
              <a:rPr lang="ko-KR" altLang="en-US" b="1" dirty="0" err="1"/>
              <a:t>달라스</a:t>
            </a:r>
            <a:r>
              <a:rPr lang="ko-KR" altLang="en-US" b="1" dirty="0"/>
              <a:t> 신학교 </a:t>
            </a:r>
            <a:r>
              <a:rPr lang="ko-KR" altLang="en-US" b="1" dirty="0" err="1"/>
              <a:t>구약학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B6A02-95A2-FC6C-9C0E-1738F0D235FF}"/>
              </a:ext>
            </a:extLst>
          </p:cNvPr>
          <p:cNvSpPr txBox="1"/>
          <p:nvPr/>
        </p:nvSpPr>
        <p:spPr>
          <a:xfrm>
            <a:off x="8763000" y="5736214"/>
            <a:ext cx="311014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b="1" dirty="0"/>
              <a:t>마크 </a:t>
            </a:r>
            <a:r>
              <a:rPr lang="ko-KR" altLang="en-US" b="1" dirty="0" err="1"/>
              <a:t>베일리</a:t>
            </a:r>
            <a:r>
              <a:rPr lang="en-US" altLang="ko-KR" b="1" dirty="0"/>
              <a:t>(</a:t>
            </a:r>
            <a:r>
              <a:rPr lang="ko-KR" altLang="en-US" b="1" dirty="0"/>
              <a:t>전 </a:t>
            </a:r>
            <a:r>
              <a:rPr lang="ko-KR" altLang="en-US" b="1" dirty="0" err="1"/>
              <a:t>달라스</a:t>
            </a:r>
            <a:r>
              <a:rPr lang="ko-KR" altLang="en-US" b="1" dirty="0"/>
              <a:t> 총장</a:t>
            </a:r>
            <a:r>
              <a:rPr lang="en-US" altLang="ko-KR" b="1" dirty="0"/>
              <a:t>)</a:t>
            </a:r>
          </a:p>
          <a:p>
            <a:r>
              <a:rPr lang="ko-KR" altLang="en-US" b="1" dirty="0"/>
              <a:t>탐 </a:t>
            </a:r>
            <a:r>
              <a:rPr lang="ko-KR" altLang="en-US" b="1" dirty="0" err="1"/>
              <a:t>컨스터블</a:t>
            </a:r>
            <a:r>
              <a:rPr lang="en-US" altLang="ko-KR" b="1" dirty="0"/>
              <a:t>(</a:t>
            </a:r>
            <a:r>
              <a:rPr lang="ko-KR" altLang="en-US" b="1" dirty="0" err="1"/>
              <a:t>달라스</a:t>
            </a:r>
            <a:r>
              <a:rPr lang="ko-KR" altLang="en-US" b="1" dirty="0"/>
              <a:t> </a:t>
            </a:r>
            <a:r>
              <a:rPr lang="ko-KR" altLang="en-US" b="1" dirty="0" err="1"/>
              <a:t>신약학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349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288ED3-9781-E656-A477-2016FCEC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성경개관 부교재 </a:t>
            </a:r>
            <a:endParaRPr lang="ko-KR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3F4D71-6E62-A98A-2B3C-398315B1AF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5" y="1794043"/>
            <a:ext cx="3194148" cy="44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B67A7B-AE20-2081-C5EE-FE4D73D587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7" y="1783887"/>
            <a:ext cx="3047945" cy="45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4B0BA08-D8EE-1787-B247-77EF6D3B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89" y="1794043"/>
            <a:ext cx="3260006" cy="45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7AA134-CDFC-B8A3-4070-E6A4065B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957648"/>
          </a:xfrm>
        </p:spPr>
        <p:txBody>
          <a:bodyPr/>
          <a:lstStyle/>
          <a:p>
            <a:r>
              <a:rPr lang="ko-KR" altLang="en-US" b="1" dirty="0"/>
              <a:t>우리 모임과 신학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DEC9FD-3906-65E7-C750-8C56D2E5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218"/>
            <a:ext cx="10835936" cy="5370657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성경만으로 진리 분별이 충분하다는 분들도 있으나 우리는 결코 성경만 읽고 진리를 분별하지 않는다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일꾼들을 통해 전달되든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전통이든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말씀 분별은 반드시 훌륭한 교사들이 체계화한 신학이 바탕이 되어있다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초기 모임의 신학은 다비 형제의 </a:t>
            </a:r>
            <a:r>
              <a:rPr lang="en-US" altLang="ko-KR" sz="24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4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세대주의 신학</a:t>
            </a:r>
            <a:r>
              <a:rPr lang="en-US" altLang="ko-KR" sz="24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이었는데 특히 미국에 영향을 미쳐 </a:t>
            </a:r>
            <a:r>
              <a:rPr lang="ko-KR" altLang="en-US" sz="24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달라스</a:t>
            </a:r>
            <a:r>
              <a:rPr lang="ko-KR" altLang="en-US" sz="24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신학교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등 세대주의 신학교들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탈봇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바이올라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무디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그레이스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신학교 등을 통해 정교하게 되고 발전되었다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그러나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신학은 변하며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성경 이해의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도구일 뿐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결코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진리 분별의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잣대나 목적이 될 수 없다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세대주의 종말론은 마포삼열 등 초기 한국 선교사들에 의해 한국에 전파되었고 한국 기독교에 큰 영향을 주었다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40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20796-9477-A6E5-BC33-5C513A2F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365126"/>
            <a:ext cx="11078592" cy="1073058"/>
          </a:xfrm>
        </p:spPr>
        <p:txBody>
          <a:bodyPr/>
          <a:lstStyle/>
          <a:p>
            <a:r>
              <a:rPr lang="ko-KR" altLang="en-US" b="1" dirty="0"/>
              <a:t>세대주의 발전과 비판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2C2D58-D2AE-0B4C-8BE4-8356D431D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699" y="1376039"/>
            <a:ext cx="5787499" cy="51168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b="1" dirty="0"/>
              <a:t>고전적 세대주의</a:t>
            </a:r>
            <a:r>
              <a:rPr lang="en-US" altLang="ko-KR" sz="2200" dirty="0"/>
              <a:t>(1820</a:t>
            </a:r>
            <a:r>
              <a:rPr lang="ko-KR" altLang="en-US" sz="2200" dirty="0"/>
              <a:t>년대</a:t>
            </a:r>
            <a:r>
              <a:rPr lang="en-US" altLang="ko-KR" sz="2200" dirty="0"/>
              <a:t>~1960</a:t>
            </a:r>
            <a:r>
              <a:rPr lang="ko-KR" altLang="en-US" sz="2200" dirty="0"/>
              <a:t>년대</a:t>
            </a:r>
            <a:r>
              <a:rPr lang="en-US" altLang="ko-KR" sz="22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존 넬슨 다비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C. I. 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스코필드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스코필드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주석성경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1909,‘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말씀의 올바른 분별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’),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체이퍼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(C. S. Chafer 1924 </a:t>
            </a:r>
            <a:r>
              <a:rPr lang="ko-KR" altLang="en-US" sz="2000" dirty="0" err="1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달라스</a:t>
            </a: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신학교 설립</a:t>
            </a:r>
            <a:r>
              <a:rPr lang="en-US" altLang="ko-KR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개벨라인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(A. C.  </a:t>
            </a:r>
            <a:r>
              <a:rPr lang="en-US" altLang="ko-KR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Gaebelein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b="0" i="0" dirty="0" err="1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클라렌스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0" i="0" dirty="0" err="1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라킨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(Clarence Larkin 1920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세대적 진리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en-US" altLang="ko-KR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사랑침례교회 정동수</a:t>
            </a:r>
            <a:r>
              <a:rPr lang="en-US" altLang="ko-KR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,‘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성경 </a:t>
            </a:r>
            <a:r>
              <a:rPr lang="ko-KR" altLang="en-US" sz="2000" b="0" i="0" dirty="0" err="1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바로알기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’,’</a:t>
            </a:r>
            <a:r>
              <a:rPr lang="ko-KR" altLang="en-US" sz="20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흠정역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스터디 성경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’, </a:t>
            </a:r>
            <a:r>
              <a:rPr lang="ko-KR" altLang="en-US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말씀보존학회</a:t>
            </a:r>
            <a:r>
              <a:rPr lang="en-US" altLang="ko-KR" sz="2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b="1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엄격한</a:t>
            </a:r>
            <a:r>
              <a:rPr lang="ko-KR" altLang="en-US" sz="2400" b="1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4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7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세대구분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엄격한 이스라엘과 교회 구분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엄격한 </a:t>
            </a: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나라</a:t>
            </a:r>
            <a:r>
              <a:rPr lang="en-US" altLang="ko-KR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왕국</a:t>
            </a:r>
            <a:r>
              <a:rPr lang="en-US" altLang="ko-KR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와 천국 </a:t>
            </a:r>
            <a:r>
              <a:rPr lang="ko-KR" altLang="en-US" sz="2000" dirty="0" smtClean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구분</a:t>
            </a:r>
            <a:r>
              <a:rPr lang="en-US" altLang="ko-KR" sz="2000" dirty="0" smtClean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주관적 해석 많음 </a:t>
            </a:r>
            <a:r>
              <a:rPr lang="en-US" altLang="ko-KR" sz="2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</a:t>
            </a:r>
            <a:r>
              <a:rPr lang="ko-KR" altLang="en-US" sz="2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비판</a:t>
            </a:r>
            <a:r>
              <a:rPr lang="en-US" altLang="ko-KR" sz="2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논쟁 많음</a:t>
            </a:r>
            <a:endParaRPr lang="en-US" altLang="ko-KR" sz="20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환난 전 휴거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전천년설</a:t>
            </a:r>
            <a:endParaRPr lang="en-US" altLang="ko-KR" sz="2000" b="0" i="0" dirty="0">
              <a:solidFill>
                <a:srgbClr val="2B2B2B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b="0" i="0" dirty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현재 </a:t>
            </a:r>
            <a:r>
              <a:rPr lang="ko-KR" altLang="en-US" sz="2000" b="0" i="0" dirty="0" err="1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한국모임의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책들</a:t>
            </a:r>
            <a:r>
              <a:rPr lang="en-US" altLang="ko-KR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분별</a:t>
            </a:r>
            <a:r>
              <a:rPr lang="en-US" altLang="ko-KR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해석은 대부분 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고전적 </a:t>
            </a:r>
            <a:r>
              <a:rPr lang="ko-KR" altLang="en-US" sz="2000" b="0" i="0" dirty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세대주의에 머물러 있음 </a:t>
            </a:r>
            <a:r>
              <a:rPr lang="en-US" altLang="ko-KR" sz="2000" b="0" i="0" dirty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이제는 벗어날 </a:t>
            </a:r>
            <a:r>
              <a:rPr lang="ko-KR" altLang="en-US" sz="2000" b="0" i="0" dirty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필요 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있음</a:t>
            </a:r>
            <a:r>
              <a:rPr lang="en-US" altLang="ko-KR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!</a:t>
            </a:r>
            <a:r>
              <a:rPr lang="ko-KR" altLang="en-US" sz="2000" b="0" i="0" dirty="0" smtClean="0">
                <a:solidFill>
                  <a:srgbClr val="C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</a:t>
            </a:r>
            <a:endParaRPr lang="en-US" altLang="ko-KR" sz="2000" b="0" i="0" dirty="0">
              <a:solidFill>
                <a:srgbClr val="C00000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ko-KR" altLang="en-US" sz="2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CE2FA3-192A-A8D5-3449-53815E34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608" y="1376038"/>
            <a:ext cx="5635101" cy="51168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b="1" dirty="0"/>
              <a:t>수정 세대주의</a:t>
            </a:r>
            <a:r>
              <a:rPr lang="en-US" altLang="ko-KR" sz="2200" dirty="0"/>
              <a:t>(1960</a:t>
            </a:r>
            <a:r>
              <a:rPr lang="ko-KR" altLang="en-US" sz="2200" dirty="0"/>
              <a:t>년대</a:t>
            </a:r>
            <a:r>
              <a:rPr lang="en-US" altLang="ko-KR" sz="2200" dirty="0"/>
              <a:t>~1980</a:t>
            </a:r>
            <a:r>
              <a:rPr lang="ko-KR" altLang="en-US" sz="2200" dirty="0"/>
              <a:t>년대</a:t>
            </a:r>
            <a:r>
              <a:rPr lang="en-US" altLang="ko-KR" sz="2200" dirty="0"/>
              <a:t>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챨스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라이리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(Charles Ryrie),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죤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왈부우드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(John Walvoord), 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드와이트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펜테코스트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(Dwight Pentecost)(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달라스</a:t>
            </a: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신학교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천국은 하나님의 나라</a:t>
            </a:r>
            <a:r>
              <a:rPr lang="en-US" altLang="ko-KR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왕국</a:t>
            </a:r>
            <a:r>
              <a:rPr lang="en-US" altLang="ko-KR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포함된다</a:t>
            </a:r>
            <a:r>
              <a:rPr lang="en-US" altLang="ko-KR" sz="2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이스라엘과 교회는 구분되지만 영원세계에서 합쳐진다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환난 전 휴거</a:t>
            </a:r>
            <a:r>
              <a:rPr lang="en-US" altLang="ko-KR" sz="2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전천년설</a:t>
            </a:r>
            <a:endParaRPr lang="en-US" altLang="ko-KR" sz="2000" b="0" i="0" dirty="0">
              <a:solidFill>
                <a:srgbClr val="2B2B2B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찰스 </a:t>
            </a:r>
            <a:r>
              <a:rPr lang="ko-KR" altLang="en-US" sz="20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라이리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세대주의의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바른 이해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개정증보판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전도출판사 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추천 </a:t>
            </a:r>
            <a:endParaRPr lang="en-US" altLang="ko-KR" sz="2000" b="0" i="0" dirty="0">
              <a:solidFill>
                <a:srgbClr val="0070C0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2000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>
              <a:buFontTx/>
              <a:buChar char="-"/>
            </a:pPr>
            <a:endParaRPr lang="en-US" altLang="ko-KR" sz="2000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>
              <a:buFontTx/>
              <a:buChar char="-"/>
            </a:pPr>
            <a:endParaRPr lang="en-US" altLang="ko-KR" sz="2000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>
              <a:buFontTx/>
              <a:buChar char="-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62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20796-9477-A6E5-BC33-5C513A2F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5" y="165888"/>
            <a:ext cx="10787848" cy="659735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세대주의 발전과 비판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CE2FA3-192A-A8D5-3449-53815E34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10718"/>
            <a:ext cx="5794900" cy="6454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9600" b="1" dirty="0"/>
              <a:t>세대주의</a:t>
            </a:r>
            <a:r>
              <a:rPr lang="en-US" altLang="ko-KR" sz="7200" b="1" dirty="0"/>
              <a:t>(</a:t>
            </a:r>
            <a:r>
              <a:rPr lang="ko-KR" altLang="en-US" sz="7200" b="1" dirty="0"/>
              <a:t>특히 고전적 세대주의</a:t>
            </a:r>
            <a:r>
              <a:rPr lang="en-US" altLang="ko-KR" sz="8000" b="1" dirty="0"/>
              <a:t>)</a:t>
            </a:r>
            <a:r>
              <a:rPr lang="ko-KR" altLang="en-US" sz="9600" b="1" dirty="0"/>
              <a:t>에 대한 비판과 </a:t>
            </a:r>
            <a:r>
              <a:rPr lang="ko-KR" altLang="en-US" sz="9600" b="1" dirty="0">
                <a:solidFill>
                  <a:srgbClr val="0070C0"/>
                </a:solidFill>
              </a:rPr>
              <a:t>답변</a:t>
            </a:r>
            <a:r>
              <a:rPr lang="ko-KR" altLang="en-US" sz="8000" b="1" dirty="0"/>
              <a:t> </a:t>
            </a:r>
            <a:r>
              <a:rPr lang="en-US" altLang="ko-KR" sz="8000" b="1" dirty="0"/>
              <a:t>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ko-KR" altLang="en-US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성경해석에서 단순 문자주의 폐해 </a:t>
            </a:r>
            <a:r>
              <a:rPr lang="en-US" altLang="ko-KR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초대교회</a:t>
            </a:r>
            <a:r>
              <a:rPr lang="en-US" altLang="ko-KR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종교개혁자들과 같이 문자적</a:t>
            </a:r>
            <a:r>
              <a:rPr lang="en-US" altLang="ko-KR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문법적</a:t>
            </a:r>
            <a:r>
              <a:rPr lang="en-US" altLang="ko-KR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역사적 해석을 한다</a:t>
            </a:r>
            <a:r>
              <a:rPr lang="en-US" altLang="ko-KR" sz="8000" b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ko-KR" altLang="en-US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이단들과 같이 성경을 영해</a:t>
            </a:r>
            <a:r>
              <a:rPr lang="en-US" altLang="ko-KR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(</a:t>
            </a:r>
            <a:r>
              <a:rPr lang="ko-KR" altLang="en-US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풍유</a:t>
            </a:r>
            <a:r>
              <a:rPr lang="en-US" altLang="ko-KR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8000" b="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알레고리적</a:t>
            </a:r>
            <a:r>
              <a:rPr lang="ko-KR" altLang="en-US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해석</a:t>
            </a:r>
            <a:r>
              <a:rPr lang="en-US" altLang="ko-KR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)</a:t>
            </a:r>
            <a:r>
              <a:rPr lang="ko-KR" altLang="en-US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한다</a:t>
            </a:r>
            <a:r>
              <a:rPr lang="en-US" altLang="ko-KR" sz="8000" b="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.  </a:t>
            </a:r>
            <a:r>
              <a:rPr lang="ko-KR" altLang="en-US" sz="8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초기 다비 등에게서 볼 수 있었으나 일관된 문자적 해석을 해왔다</a:t>
            </a:r>
            <a:r>
              <a:rPr lang="en-US" altLang="ko-KR" sz="8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ko-KR" altLang="en-US" sz="8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미래 예언에만 치중하여 시한부 종말론</a:t>
            </a:r>
            <a:r>
              <a:rPr lang="en-US" altLang="ko-KR" sz="8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8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이단들의 모태가 되었다 </a:t>
            </a:r>
            <a:r>
              <a:rPr lang="en-US" altLang="ko-KR" sz="8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예언과 사건의 지나친 주관적 연결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사적인 일시 계산으로 인한 문제점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(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다미 선교회 등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)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이 나타났으나 이는 세대주의 신학으로 인한 것이 아니다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. 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세대주의는 세계선교에 큰 영향 미쳤다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ko-KR" altLang="en-US" sz="8000" b="0" i="0" dirty="0"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교회는 영적인 이스라엘이다</a:t>
            </a:r>
            <a:r>
              <a:rPr lang="en-US" altLang="ko-KR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(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대체신학</a:t>
            </a:r>
            <a:r>
              <a:rPr lang="en-US" altLang="ko-KR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)</a:t>
            </a:r>
            <a:r>
              <a:rPr lang="en-US" altLang="ko-KR" sz="8000" b="0" i="0" dirty="0">
                <a:solidFill>
                  <a:schemeClr val="tx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</a:t>
            </a:r>
            <a:r>
              <a:rPr lang="en-US" altLang="ko-KR" sz="8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8000" b="0" i="0" dirty="0">
                <a:solidFill>
                  <a:srgbClr val="0070C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이스라엘 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영토회복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등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이스라엘 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/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교회 구분은 성경적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,</a:t>
            </a:r>
            <a:r>
              <a:rPr lang="ko-KR" altLang="en-US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역사적 증거 있다</a:t>
            </a:r>
            <a:r>
              <a:rPr lang="en-US" altLang="ko-KR" sz="8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.  </a:t>
            </a:r>
            <a:endParaRPr lang="en-US" altLang="ko-KR" sz="7200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C8E3851-F3B1-D53D-1E9F-2D7E63F32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862" y="985422"/>
            <a:ext cx="5513775" cy="5548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9600" b="1" dirty="0"/>
              <a:t>점진적</a:t>
            </a:r>
            <a:r>
              <a:rPr lang="en-US" altLang="ko-KR" sz="9600" b="1" dirty="0"/>
              <a:t>(progressive)</a:t>
            </a:r>
            <a:r>
              <a:rPr lang="ko-KR" altLang="en-US" sz="9600" b="1" dirty="0"/>
              <a:t> 세대주의</a:t>
            </a:r>
            <a:endParaRPr lang="en-US" altLang="ko-KR" sz="96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1993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현재 </a:t>
            </a:r>
            <a:r>
              <a:rPr lang="ko-KR" altLang="en-US" sz="8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달라스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신학교 분별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8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뷔스트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패닝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강해로 푸는 요한계시록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로버트 소시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(Robert L. Saucy), </a:t>
            </a:r>
            <a:r>
              <a:rPr lang="ko-KR" altLang="en-US" sz="800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크레익</a:t>
            </a: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블레이싱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(Craig </a:t>
            </a:r>
            <a:r>
              <a:rPr lang="en-US" altLang="ko-KR" sz="800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Blaising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8000" i="0" dirty="0" err="1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대럴</a:t>
            </a: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박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(Darrel Bock) 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다음 세대는 이전 세대를 단순히 대체하거나 뒤따른다고 보지 않고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이전 세대 안에는 다음 세대의 출현에 대한 씨앗이 내재되어 있어 이 씨앗이 다음 세대에 발전적으로 나타나면서 각 세대를 거쳐 미래의 최종적인 종말론적 목표 즉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영원한 왕국을 향해 전진</a:t>
            </a:r>
            <a:r>
              <a:rPr lang="en-US" altLang="ko-KR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en-US" altLang="ko-KR" sz="8000" dirty="0">
                <a:solidFill>
                  <a:srgbClr val="2B2B2B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progress)</a:t>
            </a:r>
            <a:r>
              <a:rPr lang="ko-KR" altLang="en-US" sz="8000" i="0" dirty="0">
                <a:solidFill>
                  <a:srgbClr val="2B2B2B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한다</a:t>
            </a:r>
            <a:endParaRPr lang="en-US" altLang="ko-KR" sz="8000" i="0" dirty="0">
              <a:solidFill>
                <a:srgbClr val="2B2B2B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 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이미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＇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‘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아직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이스라엘과 교회 구분하나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교회는 유대인이든 이방인이든 구원받은 사람들 자체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환난 전 휴거</a:t>
            </a:r>
            <a:r>
              <a:rPr lang="en-US" altLang="ko-KR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8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전천년주의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buFontTx/>
              <a:buChar char="-"/>
            </a:pP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03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71805-6E20-190D-4C02-C43E43E7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310718"/>
            <a:ext cx="10515600" cy="630315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다른 분별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신학</a:t>
            </a:r>
            <a:r>
              <a:rPr lang="en-US" altLang="ko-KR" sz="3600" b="1" dirty="0"/>
              <a:t>, </a:t>
            </a:r>
            <a:r>
              <a:rPr lang="ko-KR" altLang="en-US" sz="3600" b="1" dirty="0"/>
              <a:t>교파</a:t>
            </a:r>
            <a:r>
              <a:rPr lang="en-US" altLang="ko-KR" sz="3600" b="1" dirty="0"/>
              <a:t>)</a:t>
            </a:r>
            <a:r>
              <a:rPr lang="ko-KR" altLang="en-US" sz="3600" b="1" dirty="0"/>
              <a:t>을 대하는 자세 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ACD172-5DDA-7CFF-6E6C-C0A3EF6B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8183"/>
            <a:ext cx="5157787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ko-KR" altLang="en-US" dirty="0"/>
              <a:t>배타적</a:t>
            </a:r>
            <a:r>
              <a:rPr lang="en-US" altLang="ko-KR" dirty="0"/>
              <a:t>(</a:t>
            </a:r>
            <a:r>
              <a:rPr lang="ko-KR" altLang="en-US" dirty="0"/>
              <a:t>비개방적</a:t>
            </a:r>
            <a:r>
              <a:rPr lang="en-US" altLang="ko-KR" dirty="0"/>
              <a:t>) </a:t>
            </a:r>
            <a:r>
              <a:rPr lang="ko-KR" altLang="en-US" dirty="0"/>
              <a:t>형제 모임</a:t>
            </a:r>
            <a:endParaRPr lang="en-US" altLang="ko-KR" dirty="0"/>
          </a:p>
          <a:p>
            <a:pPr algn="ctr"/>
            <a:r>
              <a:rPr lang="en-US" altLang="ko-KR" dirty="0"/>
              <a:t>(Exclusive Brethren)</a:t>
            </a:r>
            <a:r>
              <a:rPr lang="ko-KR" altLang="en-US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E4A7B2-A65A-0779-64C9-B3E59F0E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43705"/>
            <a:ext cx="5157787" cy="4074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존 넬슨 다비</a:t>
            </a:r>
            <a:endParaRPr lang="en-US" altLang="ko-KR" sz="2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악으로부터의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분리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기존교회에서 분리 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다비의 신학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교리와 충돌하는 이들과의 분리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제명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진정한 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교회란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진정한 교회의 일원이 될 수 있는 자격을 심사할 권위를 가진 다비계열 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브레드린의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집합체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철저한 분리주의적 교회론 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중앙집권적 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5065659-BCAD-536F-4752-EBE18334D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8183"/>
            <a:ext cx="5183188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ko-KR" altLang="en-US" dirty="0"/>
              <a:t>개방적 형제 모임</a:t>
            </a:r>
            <a:endParaRPr lang="en-US" altLang="ko-KR" dirty="0"/>
          </a:p>
          <a:p>
            <a:pPr algn="ctr"/>
            <a:r>
              <a:rPr lang="en-US" altLang="ko-KR" dirty="0"/>
              <a:t>(Open Brethren) 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A619EE-492B-249D-9EA7-A817CCC6C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3704"/>
            <a:ext cx="5183188" cy="40748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안토니</a:t>
            </a:r>
            <a:r>
              <a:rPr lang="ko-KR" altLang="en-US" sz="2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그로브스</a:t>
            </a:r>
            <a:r>
              <a:rPr lang="en-US" altLang="ko-KR" sz="2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조지 뮐러</a:t>
            </a:r>
            <a:r>
              <a:rPr lang="en-US" altLang="ko-KR" sz="2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로버트 </a:t>
            </a:r>
            <a:r>
              <a:rPr lang="ko-KR" altLang="en-US" sz="200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채프먼</a:t>
            </a:r>
            <a:endParaRPr lang="en-US" altLang="ko-KR" sz="200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 세계적으로 교회가 연합하여 공통된 목적으로 함께 일하기 위해 다양한 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기독교 교파가 필요하다고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믿었다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신약적 가르침에 충실하면서 교파적 소속이나 사회적 계급과 상관없이 다른 기독교인들과 진정한 연합을 추구하며 자유롭게 교제하기 위해 형제운동 시작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브레드린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연합의 원리</a:t>
            </a:r>
            <a:r>
              <a:rPr lang="en-US" altLang="ko-KR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개교회주의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중요한 예언적 진리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라도 다른 분별에 대해 사단적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비성경적이라 비판하는 것은 해악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조지 뮐러의 경고 참고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43668-C3E2-38AF-0048-7A5CB34DA1CD}"/>
              </a:ext>
            </a:extLst>
          </p:cNvPr>
          <p:cNvSpPr txBox="1"/>
          <p:nvPr/>
        </p:nvSpPr>
        <p:spPr>
          <a:xfrm>
            <a:off x="839788" y="962319"/>
            <a:ext cx="64748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*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정인택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형제님</a:t>
            </a:r>
            <a:r>
              <a:rPr lang="en-US" altLang="ko-KR" dirty="0"/>
              <a:t>, </a:t>
            </a:r>
            <a:r>
              <a:rPr lang="ko-KR" altLang="en-US" b="1" dirty="0"/>
              <a:t>형제들의 모임 교회사</a:t>
            </a:r>
            <a:r>
              <a:rPr lang="en-US" altLang="ko-KR" dirty="0"/>
              <a:t>,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2019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발췌 요약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8503920" y="266906"/>
            <a:ext cx="3383279" cy="880079"/>
          </a:xfrm>
          <a:prstGeom prst="wedgeRoundRectCallout">
            <a:avLst>
              <a:gd name="adj1" fmla="val -20096"/>
              <a:gd name="adj2" fmla="val 785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모임 밖에도 제자들이 있다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연합</a:t>
            </a:r>
          </a:p>
        </p:txBody>
      </p:sp>
    </p:spTree>
    <p:extLst>
      <p:ext uri="{BB962C8B-B14F-4D97-AF65-F5344CB8AC3E}">
        <p14:creationId xmlns:p14="http://schemas.microsoft.com/office/powerpoint/2010/main" val="41164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F79E70-F647-A791-F5AA-31F91E9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90" y="164562"/>
            <a:ext cx="10515600" cy="1132224"/>
          </a:xfrm>
        </p:spPr>
        <p:txBody>
          <a:bodyPr/>
          <a:lstStyle/>
          <a:p>
            <a:r>
              <a:rPr lang="ko-KR" altLang="en-US" b="1" dirty="0"/>
              <a:t>계시록과 세계정세 </a:t>
            </a:r>
            <a:r>
              <a:rPr lang="ko-KR" altLang="en-US" b="1" dirty="0" err="1"/>
              <a:t>주교재</a:t>
            </a:r>
            <a:r>
              <a:rPr lang="ko-KR" altLang="en-US" b="1" dirty="0"/>
              <a:t> 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A2EAE4-7255-9167-2F7A-D6888EE557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8D56250-7CA6-F5DB-AE78-0020E4E5F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4265" y="1296786"/>
            <a:ext cx="6577626" cy="51705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저자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찰스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스윈돌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 </a:t>
            </a:r>
            <a:r>
              <a:rPr lang="ko-KR" altLang="en-US" sz="2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달라스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신학교 총장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텍사스 스톤브라이어교회 목사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sz="29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환난 전 휴거</a:t>
            </a:r>
            <a:r>
              <a:rPr lang="en-US" altLang="ko-KR" sz="29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9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전천년주의</a:t>
            </a:r>
            <a:r>
              <a:rPr lang="en-US" altLang="ko-KR" sz="2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이스라엘과 교회 구분</a:t>
            </a:r>
            <a:endParaRPr lang="en-US" altLang="ko-KR" sz="29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고전적 세대주의에서 벗어나고 논쟁점 적음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객관적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목회적 </a:t>
            </a: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다양한 예화</a:t>
            </a:r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쉬운 해설</a:t>
            </a:r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풍부한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참고자료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도표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사진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등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예언항목에 대한 신중한 해석</a:t>
            </a: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세세한 단어가 가리키는 구체적인 대상을 밝히려 들지 말 것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음녀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짐승의 표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666,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만만 군대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열 뿔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곡과 마곡 등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 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  <a:sym typeface="Wingdings" panose="05000000000000000000" pitchFamily="2" charset="2"/>
              </a:rPr>
              <a:t>맥락이나 시간표를 정확히 꿰려고 하지 말 것 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 성경구절</a:t>
            </a:r>
            <a:r>
              <a:rPr lang="en-US" altLang="ko-KR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괄호</a:t>
            </a:r>
            <a:r>
              <a:rPr lang="en-US" altLang="ko-KR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반드시 읽을 것</a:t>
            </a:r>
            <a:r>
              <a:rPr lang="en-US" altLang="ko-KR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특히 구약</a:t>
            </a:r>
            <a:r>
              <a:rPr lang="en-US" altLang="ko-KR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ko-KR" altLang="en-US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적용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무게를 둘 것</a:t>
            </a: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저자의 </a:t>
            </a:r>
            <a:r>
              <a:rPr lang="ko-KR" altLang="en-US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신약 인사이트 시리즈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있음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신약 전권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</a:p>
        </p:txBody>
      </p:sp>
      <p:pic>
        <p:nvPicPr>
          <p:cNvPr id="1026" name="Picture 2" descr="요한계시록 REVELATION">
            <a:extLst>
              <a:ext uri="{FF2B5EF4-FFF2-40B4-BE49-F238E27FC236}">
                <a16:creationId xmlns:a16="http://schemas.microsoft.com/office/drawing/2014/main" id="{AFD0E0BF-87EA-E1AD-89DE-D7DB66FC2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0" y="1377966"/>
            <a:ext cx="3870663" cy="503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89E910-6AE4-2595-F6B6-40549302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365126"/>
            <a:ext cx="10838895" cy="1010914"/>
          </a:xfrm>
        </p:spPr>
        <p:txBody>
          <a:bodyPr/>
          <a:lstStyle/>
          <a:p>
            <a:r>
              <a:rPr lang="ko-KR" altLang="en-US" b="1" dirty="0"/>
              <a:t>계시록과 세계정세 부교재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4BAEED5-D29B-35BA-1A76-B7CA5EE3B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39" y="1690688"/>
            <a:ext cx="4285093" cy="3065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존 맥아더, 계시록을 해설하다">
            <a:extLst>
              <a:ext uri="{FF2B5EF4-FFF2-40B4-BE49-F238E27FC236}">
                <a16:creationId xmlns:a16="http://schemas.microsoft.com/office/drawing/2014/main" id="{1559F155-3299-72DA-1CC7-4307E6B6A4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5" y="1690688"/>
            <a:ext cx="2984292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강해로 푸는 요한계시록">
            <a:extLst>
              <a:ext uri="{FF2B5EF4-FFF2-40B4-BE49-F238E27FC236}">
                <a16:creationId xmlns:a16="http://schemas.microsoft.com/office/drawing/2014/main" id="{5529C9FE-AC0C-B054-A002-A1B34BE8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48" y="1690688"/>
            <a:ext cx="346294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F02FA-A180-911E-2BD7-6F1286DC4854}"/>
              </a:ext>
            </a:extLst>
          </p:cNvPr>
          <p:cNvSpPr txBox="1"/>
          <p:nvPr/>
        </p:nvSpPr>
        <p:spPr>
          <a:xfrm>
            <a:off x="443883" y="618773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존 맥아더 목사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67B07-49EC-92F2-2279-5053B90FB629}"/>
              </a:ext>
            </a:extLst>
          </p:cNvPr>
          <p:cNvSpPr txBox="1"/>
          <p:nvPr/>
        </p:nvSpPr>
        <p:spPr>
          <a:xfrm>
            <a:off x="3792548" y="6123543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뷔스트</a:t>
            </a:r>
            <a:r>
              <a:rPr lang="ko-KR" altLang="en-US" b="1" dirty="0"/>
              <a:t> </a:t>
            </a:r>
            <a:r>
              <a:rPr lang="en-US" altLang="ko-KR" b="1" dirty="0"/>
              <a:t>M.</a:t>
            </a:r>
            <a:r>
              <a:rPr lang="ko-KR" altLang="en-US" b="1" dirty="0"/>
              <a:t> </a:t>
            </a:r>
            <a:r>
              <a:rPr lang="ko-KR" altLang="en-US" b="1" dirty="0" err="1"/>
              <a:t>패닝</a:t>
            </a:r>
            <a:r>
              <a:rPr lang="en-US" altLang="ko-KR" b="1" dirty="0"/>
              <a:t>(</a:t>
            </a:r>
            <a:r>
              <a:rPr lang="ko-KR" altLang="en-US" b="1" dirty="0" err="1"/>
              <a:t>달라스</a:t>
            </a:r>
            <a:r>
              <a:rPr lang="en-US" altLang="ko-KR" b="1" dirty="0"/>
              <a:t> </a:t>
            </a:r>
            <a:r>
              <a:rPr lang="ko-KR" altLang="en-US" b="1" dirty="0"/>
              <a:t>신학교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1DAA6-1DCC-4967-471F-493C496B289A}"/>
              </a:ext>
            </a:extLst>
          </p:cNvPr>
          <p:cNvSpPr txBox="1"/>
          <p:nvPr/>
        </p:nvSpPr>
        <p:spPr>
          <a:xfrm>
            <a:off x="7548839" y="4864962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이강국</a:t>
            </a:r>
            <a:r>
              <a:rPr lang="ko-KR" altLang="en-US" b="1" dirty="0"/>
              <a:t> 형제님</a:t>
            </a:r>
            <a:r>
              <a:rPr lang="en-US" altLang="ko-KR" b="1" dirty="0"/>
              <a:t>(</a:t>
            </a:r>
            <a:r>
              <a:rPr lang="ko-KR" altLang="en-US" b="1" dirty="0" err="1"/>
              <a:t>동수원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65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3D2D15-9409-BD1B-1971-C1A2C3F9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8" y="491355"/>
            <a:ext cx="10722341" cy="709072"/>
          </a:xfrm>
        </p:spPr>
        <p:txBody>
          <a:bodyPr>
            <a:normAutofit/>
          </a:bodyPr>
          <a:lstStyle/>
          <a:p>
            <a:r>
              <a:rPr lang="ko-KR" altLang="en-US" b="1" dirty="0"/>
              <a:t>계시록 참고 자료</a:t>
            </a:r>
            <a:r>
              <a:rPr lang="en-US" altLang="ko-KR" sz="4000" dirty="0"/>
              <a:t>(</a:t>
            </a:r>
            <a:r>
              <a:rPr lang="ko-KR" altLang="en-US" sz="4000" dirty="0"/>
              <a:t>다른 분별</a:t>
            </a:r>
            <a:r>
              <a:rPr lang="en-US" altLang="ko-KR" sz="4000" dirty="0"/>
              <a:t>, </a:t>
            </a:r>
            <a:r>
              <a:rPr lang="ko-KR" altLang="en-US" sz="4000" dirty="0"/>
              <a:t>신학</a:t>
            </a:r>
            <a:r>
              <a:rPr lang="en-US" altLang="ko-KR" sz="4000" dirty="0"/>
              <a:t>, </a:t>
            </a:r>
            <a:r>
              <a:rPr lang="ko-KR" altLang="en-US" sz="4000" dirty="0"/>
              <a:t>교리</a:t>
            </a:r>
            <a:r>
              <a:rPr lang="en-US" altLang="ko-KR" sz="4000" dirty="0"/>
              <a:t>)</a:t>
            </a:r>
            <a:r>
              <a:rPr lang="ko-KR" altLang="en-US" sz="4000" dirty="0"/>
              <a:t>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D9D07F-056F-648D-63D6-580B6C27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32" y="1435100"/>
            <a:ext cx="5157787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dirty="0" err="1"/>
              <a:t>무천년주의</a:t>
            </a:r>
            <a:endParaRPr lang="en-US" altLang="ko-KR" dirty="0"/>
          </a:p>
          <a:p>
            <a:pPr algn="ctr"/>
            <a:r>
              <a:rPr lang="en-US" altLang="ko-KR" sz="2000" b="0" dirty="0"/>
              <a:t>(</a:t>
            </a:r>
            <a:r>
              <a:rPr lang="ko-KR" altLang="en-US" sz="2000" b="0" dirty="0"/>
              <a:t>개혁주의</a:t>
            </a:r>
            <a:r>
              <a:rPr lang="en-US" altLang="ko-KR" sz="2000" b="0" dirty="0"/>
              <a:t>,</a:t>
            </a:r>
            <a:r>
              <a:rPr lang="ko-KR" altLang="en-US" sz="2000" b="0" dirty="0"/>
              <a:t> 장로교 등</a:t>
            </a:r>
            <a:r>
              <a:rPr lang="en-US" altLang="ko-KR" sz="2000" b="0" dirty="0"/>
              <a:t>)</a:t>
            </a:r>
            <a:endParaRPr lang="ko-KR" altLang="en-US" sz="2000" b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B9638B6-8EB0-0272-0D03-31BB1A834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5100"/>
            <a:ext cx="5183188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dirty="0"/>
              <a:t>역사적 </a:t>
            </a:r>
            <a:r>
              <a:rPr lang="ko-KR" altLang="en-US" dirty="0" err="1"/>
              <a:t>전천년주의</a:t>
            </a:r>
            <a:endParaRPr lang="en-US" altLang="ko-KR" dirty="0"/>
          </a:p>
          <a:p>
            <a:pPr algn="ctr"/>
            <a:r>
              <a:rPr lang="en-US" altLang="ko-KR" sz="2000" b="0" dirty="0"/>
              <a:t>(</a:t>
            </a:r>
            <a:r>
              <a:rPr lang="ko-KR" altLang="en-US" sz="2000" b="0" dirty="0"/>
              <a:t>개혁주의 일부</a:t>
            </a:r>
            <a:r>
              <a:rPr lang="en-US" altLang="ko-KR" sz="2000" b="0" dirty="0"/>
              <a:t>)</a:t>
            </a:r>
            <a:endParaRPr lang="ko-KR" altLang="en-US" sz="2000" b="0" dirty="0"/>
          </a:p>
        </p:txBody>
      </p:sp>
      <p:pic>
        <p:nvPicPr>
          <p:cNvPr id="1026" name="Picture 2" descr="그레고리 빌 요한계시록 주석">
            <a:extLst>
              <a:ext uri="{FF2B5EF4-FFF2-40B4-BE49-F238E27FC236}">
                <a16:creationId xmlns:a16="http://schemas.microsoft.com/office/drawing/2014/main" id="{0FEF4FA5-C9E4-8D1D-ECA5-E1B1808EBE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" y="2365574"/>
            <a:ext cx="2778711" cy="40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우리는 무엇을 기다리는가?">
            <a:extLst>
              <a:ext uri="{FF2B5EF4-FFF2-40B4-BE49-F238E27FC236}">
                <a16:creationId xmlns:a16="http://schemas.microsoft.com/office/drawing/2014/main" id="{32BE819D-2DA7-8233-B6F6-87A0370CA54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57" y="2365574"/>
            <a:ext cx="2691838" cy="407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5C964285-3B82-1A09-80A1-6FF0AF394BF0}"/>
              </a:ext>
            </a:extLst>
          </p:cNvPr>
          <p:cNvSpPr/>
          <p:nvPr/>
        </p:nvSpPr>
        <p:spPr>
          <a:xfrm>
            <a:off x="4065973" y="3062795"/>
            <a:ext cx="1867271" cy="1979721"/>
          </a:xfrm>
          <a:prstGeom prst="wedgeRectCallout">
            <a:avLst>
              <a:gd name="adj1" fmla="val -90833"/>
              <a:gd name="adj2" fmla="val -22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그레고리 빌</a:t>
            </a:r>
            <a:r>
              <a:rPr lang="en-US" altLang="ko-K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ko-KR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요한계시록 주석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0B65659F-AE93-5703-4685-7B7D28A4DC92}"/>
              </a:ext>
            </a:extLst>
          </p:cNvPr>
          <p:cNvSpPr/>
          <p:nvPr/>
        </p:nvSpPr>
        <p:spPr>
          <a:xfrm>
            <a:off x="9392575" y="3062795"/>
            <a:ext cx="2032985" cy="1979721"/>
          </a:xfrm>
          <a:prstGeom prst="wedgeRectCallout">
            <a:avLst>
              <a:gd name="adj1" fmla="val -89149"/>
              <a:gd name="adj2" fmla="val -237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로버트 </a:t>
            </a:r>
            <a:r>
              <a:rPr lang="ko-KR" altLang="en-US" b="1" dirty="0" err="1"/>
              <a:t>마운스</a:t>
            </a:r>
            <a:r>
              <a:rPr lang="en-US" altLang="ko-KR" b="1" dirty="0"/>
              <a:t>,</a:t>
            </a:r>
          </a:p>
          <a:p>
            <a:pPr algn="ctr"/>
            <a:r>
              <a:rPr lang="ko-KR" altLang="en-US" b="1" dirty="0"/>
              <a:t>우리는 무엇을 기다리는가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122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ECBE1-4D75-2278-81BE-8E66FCB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321"/>
            <a:ext cx="10515600" cy="1325563"/>
          </a:xfrm>
        </p:spPr>
        <p:txBody>
          <a:bodyPr/>
          <a:lstStyle/>
          <a:p>
            <a:r>
              <a:rPr lang="ko-KR" altLang="en-US" b="1" dirty="0"/>
              <a:t>성경개관 </a:t>
            </a:r>
            <a:r>
              <a:rPr lang="ko-KR" altLang="en-US" b="1" dirty="0" err="1"/>
              <a:t>주교재</a:t>
            </a:r>
            <a:r>
              <a:rPr lang="ko-KR" altLang="en-US" b="1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0D6D1B-CB53-EED3-C679-D99DE2B5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8521" y="1185440"/>
            <a:ext cx="6393618" cy="52984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저자 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테리 홀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무디 성경학교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신학교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교수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쉽고 빠른 성경개관 이해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저자 개인의 훌륭한 예화 및 간증도 있음 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성경분류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시대구분은 신학적인 것이 아니라 성경을 쉽게 이해하기 위한 저자의 분류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구분임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성경의 숲과 </a:t>
            </a:r>
            <a:r>
              <a:rPr lang="ko-KR" altLang="en-US" sz="2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큰 길을 배우기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위한 </a:t>
            </a:r>
            <a:r>
              <a:rPr lang="ko-KR" altLang="en-US" sz="2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책이므로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나무를 </a:t>
            </a:r>
            <a:r>
              <a:rPr lang="ko-KR" altLang="en-US" sz="2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살펴</a:t>
            </a:r>
            <a:r>
              <a:rPr lang="ko-KR" altLang="en-US" sz="2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보기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위해서는 부교재가 필요할 수 있음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저자의 성경 파노라마</a:t>
            </a:r>
            <a:r>
              <a:rPr lang="en-US" altLang="ko-KR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성경 네비게이션 등 있음</a:t>
            </a:r>
            <a:endParaRPr lang="en-US" altLang="ko-KR" sz="2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D8D15F-72BA-7284-6464-CB157C1273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2" y="1421909"/>
            <a:ext cx="3847500" cy="5158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873</Words>
  <Application>Microsoft Office PowerPoint</Application>
  <PresentationFormat>와이드스크린</PresentationFormat>
  <Paragraphs>96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Lato</vt:lpstr>
      <vt:lpstr>맑은 고딕</vt:lpstr>
      <vt:lpstr>휴먼모음T</vt:lpstr>
      <vt:lpstr>Arial</vt:lpstr>
      <vt:lpstr>Wingdings</vt:lpstr>
      <vt:lpstr>Office 테마</vt:lpstr>
      <vt:lpstr>제자반 교재 소개</vt:lpstr>
      <vt:lpstr>우리 모임과 신학</vt:lpstr>
      <vt:lpstr>세대주의 발전과 비판 </vt:lpstr>
      <vt:lpstr>세대주의 발전과 비판 </vt:lpstr>
      <vt:lpstr>다른 분별(신학, 교파)을 대하는 자세 </vt:lpstr>
      <vt:lpstr>계시록과 세계정세 주교재  </vt:lpstr>
      <vt:lpstr>계시록과 세계정세 부교재</vt:lpstr>
      <vt:lpstr>계시록 참고 자료(다른 분별, 신학, 교리) </vt:lpstr>
      <vt:lpstr>성경개관 주교재 </vt:lpstr>
      <vt:lpstr>성경개관 부교재 </vt:lpstr>
      <vt:lpstr>성경개관 부교재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제자반 교재 소개</dc:title>
  <dc:creator>임시</dc:creator>
  <cp:lastModifiedBy>김동진</cp:lastModifiedBy>
  <cp:revision>32</cp:revision>
  <dcterms:created xsi:type="dcterms:W3CDTF">2023-03-26T12:44:12Z</dcterms:created>
  <dcterms:modified xsi:type="dcterms:W3CDTF">2023-03-30T06:52:26Z</dcterms:modified>
</cp:coreProperties>
</file>