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10"/>
  </p:notesMasterIdLst>
  <p:sldIdLst>
    <p:sldId id="256" r:id="rId2"/>
    <p:sldId id="266" r:id="rId3"/>
    <p:sldId id="267" r:id="rId4"/>
    <p:sldId id="286" r:id="rId5"/>
    <p:sldId id="282" r:id="rId6"/>
    <p:sldId id="268" r:id="rId7"/>
    <p:sldId id="287" r:id="rId8"/>
    <p:sldId id="28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Dongjin" initials="KD" lastIdx="1" clrIdx="0">
    <p:extLst>
      <p:ext uri="{19B8F6BF-5375-455C-9EA6-DF929625EA0E}">
        <p15:presenceInfo xmlns:p15="http://schemas.microsoft.com/office/powerpoint/2012/main" userId="7c5ad4cd8a07c09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밝은 스타일 2 - 강조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DD881-C5DE-478F-9B5A-C958F10A0DBB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192FC-D4FF-41A5-B305-168F1DD5F4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7009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A7091D-00F7-4F76-ACFE-73161C3FE1A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7643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5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31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9718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285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9494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99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747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18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1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72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61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5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8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1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04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5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258305-18E0-40AC-8DB2-9D3DA61D6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88605" y="2514598"/>
            <a:ext cx="8915399" cy="2262781"/>
          </a:xfrm>
        </p:spPr>
        <p:txBody>
          <a:bodyPr>
            <a:normAutofit/>
          </a:bodyPr>
          <a:lstStyle/>
          <a:p>
            <a:r>
              <a:rPr lang="ko-KR" altLang="en-US" sz="7200" dirty="0"/>
              <a:t>마가복음 </a:t>
            </a:r>
            <a:r>
              <a:rPr lang="en-US" altLang="ko-KR" sz="7200" dirty="0"/>
              <a:t>7</a:t>
            </a:r>
            <a:r>
              <a:rPr lang="ko-KR" altLang="en-US" sz="7200" dirty="0"/>
              <a:t>장 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0EB5F53-066E-46E8-A6BB-CC8CE1BDFD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2400" b="1" dirty="0"/>
              <a:t>2022. 1. 19. </a:t>
            </a:r>
            <a:r>
              <a:rPr lang="ko-KR" altLang="en-US" sz="2400" b="1" dirty="0"/>
              <a:t>광교남부교회 수요모임 </a:t>
            </a:r>
          </a:p>
        </p:txBody>
      </p:sp>
    </p:spTree>
    <p:extLst>
      <p:ext uri="{BB962C8B-B14F-4D97-AF65-F5344CB8AC3E}">
        <p14:creationId xmlns:p14="http://schemas.microsoft.com/office/powerpoint/2010/main" val="192959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DF164390-7BAC-4BFC-98B9-B1ABEEA03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427" y="218809"/>
            <a:ext cx="10253870" cy="49052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tabLst>
                <a:tab pos="3319463" algn="l"/>
              </a:tabLst>
            </a:pPr>
            <a:r>
              <a:rPr lang="ko-KR" altLang="en-US" sz="3200" b="1" dirty="0">
                <a:latin typeface="HY나무B" panose="02030600000101010101" pitchFamily="18" charset="-127"/>
                <a:ea typeface="HY나무B" panose="02030600000101010101" pitchFamily="18" charset="-127"/>
              </a:rPr>
              <a:t>이야기꾼 마가 </a:t>
            </a:r>
            <a:r>
              <a:rPr lang="en-US" altLang="ko-KR" sz="3200" b="1" dirty="0">
                <a:latin typeface="HY나무B" panose="02030600000101010101" pitchFamily="18" charset="-127"/>
                <a:ea typeface="HY나무B" panose="02030600000101010101" pitchFamily="18" charset="-127"/>
              </a:rPr>
              <a:t> </a:t>
            </a:r>
            <a:r>
              <a:rPr lang="ko-KR" altLang="en-US" sz="3200" b="1" dirty="0">
                <a:latin typeface="HY나무B" panose="02030600000101010101" pitchFamily="18" charset="-127"/>
                <a:ea typeface="HY나무B" panose="02030600000101010101" pitchFamily="18" charset="-127"/>
              </a:rPr>
              <a:t>  </a:t>
            </a:r>
            <a:endParaRPr lang="ko-KR" altLang="en-US" sz="4400" b="1" dirty="0">
              <a:latin typeface="HY나무B" panose="02030600000101010101" pitchFamily="18" charset="-127"/>
              <a:ea typeface="HY나무B" panose="02030600000101010101" pitchFamily="18" charset="-127"/>
            </a:endParaRP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86E2769-61A9-44C0-9DA0-52CD6A03B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1236" y="770639"/>
            <a:ext cx="5557981" cy="705678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ko-KR" altLang="en-US" sz="2800" b="1" dirty="0">
                <a:latin typeface="HY강B" panose="02030600000101010101" pitchFamily="18" charset="-127"/>
                <a:ea typeface="HY강B" panose="02030600000101010101" pitchFamily="18" charset="-127"/>
              </a:rPr>
              <a:t>  </a:t>
            </a:r>
            <a:r>
              <a:rPr lang="en-US" altLang="ko-KR" sz="4000" b="1" dirty="0">
                <a:latin typeface="HY강B" panose="02030600000101010101" pitchFamily="18" charset="-127"/>
                <a:ea typeface="HY강B" panose="02030600000101010101" pitchFamily="18" charset="-127"/>
              </a:rPr>
              <a:t>3</a:t>
            </a:r>
            <a:r>
              <a:rPr lang="ko-KR" altLang="en-US" sz="4000" b="1" dirty="0">
                <a:latin typeface="HY강B" panose="02030600000101010101" pitchFamily="18" charset="-127"/>
                <a:ea typeface="HY강B" panose="02030600000101010101" pitchFamily="18" charset="-127"/>
              </a:rPr>
              <a:t>막의 드라마 </a:t>
            </a:r>
            <a:endParaRPr lang="en-US" altLang="ko-KR" sz="28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2" name="두루마리 모양: 가로로 말림 1">
            <a:extLst>
              <a:ext uri="{FF2B5EF4-FFF2-40B4-BE49-F238E27FC236}">
                <a16:creationId xmlns:a16="http://schemas.microsoft.com/office/drawing/2014/main" id="{5648E4CC-60CF-499B-B8D9-F39FA6F0FDC3}"/>
              </a:ext>
            </a:extLst>
          </p:cNvPr>
          <p:cNvSpPr/>
          <p:nvPr/>
        </p:nvSpPr>
        <p:spPr>
          <a:xfrm>
            <a:off x="935606" y="2279210"/>
            <a:ext cx="3692220" cy="459575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4000" b="1" dirty="0"/>
          </a:p>
          <a:p>
            <a:pPr algn="ctr"/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17CD8C-5892-4951-8416-5F238263081C}"/>
              </a:ext>
            </a:extLst>
          </p:cNvPr>
          <p:cNvSpPr txBox="1"/>
          <p:nvPr/>
        </p:nvSpPr>
        <p:spPr>
          <a:xfrm>
            <a:off x="1216216" y="2781213"/>
            <a:ext cx="29090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36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36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막</a:t>
            </a:r>
            <a:endParaRPr lang="en-US" altLang="ko-KR" sz="36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en-US" altLang="ko-KR" sz="2800" dirty="0">
                <a:latin typeface="휴먼옛체" panose="02030504000101010101" pitchFamily="18" charset="-127"/>
                <a:ea typeface="휴먼옛체" panose="02030504000101010101" pitchFamily="18" charset="-127"/>
              </a:rPr>
              <a:t>(1:13~8:21) </a:t>
            </a:r>
            <a:r>
              <a:rPr lang="ko-KR" altLang="en-US" sz="2800" dirty="0">
                <a:latin typeface="휴먼옛체" panose="02030504000101010101" pitchFamily="18" charset="-127"/>
                <a:ea typeface="휴먼옛체" panose="02030504000101010101" pitchFamily="18" charset="-127"/>
              </a:rPr>
              <a:t> </a:t>
            </a:r>
          </a:p>
          <a:p>
            <a:pPr algn="ctr"/>
            <a:endParaRPr lang="ko-KR" altLang="en-US" sz="36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848818-8461-4223-8607-2FE2D37DC994}"/>
              </a:ext>
            </a:extLst>
          </p:cNvPr>
          <p:cNvSpPr txBox="1"/>
          <p:nvPr/>
        </p:nvSpPr>
        <p:spPr>
          <a:xfrm>
            <a:off x="1101236" y="3930755"/>
            <a:ext cx="3139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600" dirty="0">
                <a:latin typeface="휴먼옛체" panose="02030504000101010101" pitchFamily="18" charset="-127"/>
                <a:ea typeface="휴먼옛체" panose="02030504000101010101" pitchFamily="18" charset="-127"/>
              </a:rPr>
              <a:t>이방의 갈릴리</a:t>
            </a:r>
            <a:endParaRPr lang="en-US" altLang="ko-KR" sz="3600" dirty="0">
              <a:latin typeface="휴먼옛체" panose="02030504000101010101" pitchFamily="18" charset="-127"/>
              <a:ea typeface="휴먼옛체" panose="02030504000101010101" pitchFamily="18" charset="-127"/>
            </a:endParaRPr>
          </a:p>
        </p:txBody>
      </p:sp>
      <p:sp>
        <p:nvSpPr>
          <p:cNvPr id="17" name="두루마리 모양: 가로로 말림 16">
            <a:extLst>
              <a:ext uri="{FF2B5EF4-FFF2-40B4-BE49-F238E27FC236}">
                <a16:creationId xmlns:a16="http://schemas.microsoft.com/office/drawing/2014/main" id="{CB2F8FF0-0254-4619-AAF4-59EA6DD7B44B}"/>
              </a:ext>
            </a:extLst>
          </p:cNvPr>
          <p:cNvSpPr/>
          <p:nvPr/>
        </p:nvSpPr>
        <p:spPr>
          <a:xfrm>
            <a:off x="606286" y="1470504"/>
            <a:ext cx="3899065" cy="1456741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서막</a:t>
            </a:r>
            <a:r>
              <a:rPr lang="ko-KR" altLang="en-US" b="1" dirty="0"/>
              <a:t> </a:t>
            </a:r>
            <a:endParaRPr lang="en-US" altLang="ko-KR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r>
              <a:rPr lang="en-US" altLang="ko-KR" sz="1600" b="1" dirty="0"/>
              <a:t>(1:1-1:13)</a:t>
            </a:r>
            <a:r>
              <a:rPr lang="ko-KR" altLang="en-US" sz="16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제목</a:t>
            </a:r>
            <a:r>
              <a:rPr lang="en-US" altLang="ko-KR" sz="16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16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배경</a:t>
            </a:r>
            <a:r>
              <a:rPr lang="en-US" altLang="ko-KR" sz="16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,</a:t>
            </a:r>
            <a:r>
              <a:rPr lang="ko-KR" altLang="en-US" sz="16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등장인물</a:t>
            </a:r>
            <a:endParaRPr lang="en-US" altLang="ko-KR" sz="1600" dirty="0"/>
          </a:p>
          <a:p>
            <a:pPr algn="ctr"/>
            <a:r>
              <a:rPr lang="en-US" altLang="ko-KR" b="1" i="0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“</a:t>
            </a:r>
            <a:r>
              <a:rPr lang="ko-KR" altLang="en-US" b="1" i="0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하나님의 아들 </a:t>
            </a:r>
            <a:r>
              <a:rPr lang="ko-KR" altLang="en-US" b="1" i="0" u="none" strike="noStrike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예수</a:t>
            </a:r>
            <a:r>
              <a:rPr lang="ko-KR" altLang="en-US" b="1" i="0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 </a:t>
            </a:r>
            <a:r>
              <a:rPr lang="ko-KR" altLang="en-US" b="1" i="0" u="none" strike="noStrike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그리스도</a:t>
            </a:r>
            <a:r>
              <a:rPr lang="ko-KR" altLang="en-US" b="1" i="0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의 복음의 시작</a:t>
            </a:r>
            <a:r>
              <a:rPr lang="en-US" altLang="ko-KR" b="1" i="0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”</a:t>
            </a:r>
            <a:endParaRPr lang="ko-KR" altLang="en-US" b="1" dirty="0">
              <a:solidFill>
                <a:schemeClr val="tx1"/>
              </a:solidFill>
              <a:latin typeface="휴먼옛체" panose="02030504000101010101" pitchFamily="18" charset="-127"/>
              <a:ea typeface="휴먼옛체" panose="02030504000101010101" pitchFamily="18" charset="-127"/>
            </a:endParaRPr>
          </a:p>
        </p:txBody>
      </p:sp>
      <p:pic>
        <p:nvPicPr>
          <p:cNvPr id="20" name="Picture 2" descr="마가복음의 배경과 무대">
            <a:extLst>
              <a:ext uri="{FF2B5EF4-FFF2-40B4-BE49-F238E27FC236}">
                <a16:creationId xmlns:a16="http://schemas.microsoft.com/office/drawing/2014/main" id="{8E06044F-0182-412F-90DC-0EF3A58CB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369" y="1572784"/>
            <a:ext cx="4745395" cy="5066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액자 5">
            <a:extLst>
              <a:ext uri="{FF2B5EF4-FFF2-40B4-BE49-F238E27FC236}">
                <a16:creationId xmlns:a16="http://schemas.microsoft.com/office/drawing/2014/main" id="{52B69ACF-49E8-4CA9-815B-9E2A6CCD79CB}"/>
              </a:ext>
            </a:extLst>
          </p:cNvPr>
          <p:cNvSpPr/>
          <p:nvPr/>
        </p:nvSpPr>
        <p:spPr>
          <a:xfrm>
            <a:off x="8110331" y="1749287"/>
            <a:ext cx="993913" cy="370897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액자 10">
            <a:extLst>
              <a:ext uri="{FF2B5EF4-FFF2-40B4-BE49-F238E27FC236}">
                <a16:creationId xmlns:a16="http://schemas.microsoft.com/office/drawing/2014/main" id="{482472CE-65AD-4670-A1AA-1CF559E906ED}"/>
              </a:ext>
            </a:extLst>
          </p:cNvPr>
          <p:cNvSpPr/>
          <p:nvPr/>
        </p:nvSpPr>
        <p:spPr>
          <a:xfrm>
            <a:off x="7724153" y="2410316"/>
            <a:ext cx="993913" cy="370897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액자 11">
            <a:extLst>
              <a:ext uri="{FF2B5EF4-FFF2-40B4-BE49-F238E27FC236}">
                <a16:creationId xmlns:a16="http://schemas.microsoft.com/office/drawing/2014/main" id="{E6155A58-8A06-4812-B9FA-E49E58242382}"/>
              </a:ext>
            </a:extLst>
          </p:cNvPr>
          <p:cNvSpPr/>
          <p:nvPr/>
        </p:nvSpPr>
        <p:spPr>
          <a:xfrm>
            <a:off x="9238214" y="4295327"/>
            <a:ext cx="1038847" cy="386003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액자 12">
            <a:extLst>
              <a:ext uri="{FF2B5EF4-FFF2-40B4-BE49-F238E27FC236}">
                <a16:creationId xmlns:a16="http://schemas.microsoft.com/office/drawing/2014/main" id="{E7BD98E8-D2E2-477E-B484-93E8C8547593}"/>
              </a:ext>
            </a:extLst>
          </p:cNvPr>
          <p:cNvSpPr/>
          <p:nvPr/>
        </p:nvSpPr>
        <p:spPr>
          <a:xfrm>
            <a:off x="8709575" y="2397279"/>
            <a:ext cx="993913" cy="646163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액자 13">
            <a:extLst>
              <a:ext uri="{FF2B5EF4-FFF2-40B4-BE49-F238E27FC236}">
                <a16:creationId xmlns:a16="http://schemas.microsoft.com/office/drawing/2014/main" id="{5B92B7AB-12A1-4970-AC9A-B3A9540EB4C4}"/>
              </a:ext>
            </a:extLst>
          </p:cNvPr>
          <p:cNvSpPr/>
          <p:nvPr/>
        </p:nvSpPr>
        <p:spPr>
          <a:xfrm>
            <a:off x="6573078" y="3084597"/>
            <a:ext cx="1020418" cy="463673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액자 6"/>
          <p:cNvSpPr/>
          <p:nvPr/>
        </p:nvSpPr>
        <p:spPr>
          <a:xfrm>
            <a:off x="9429163" y="909849"/>
            <a:ext cx="1695795" cy="822960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75586" y="1134270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이방인 지역</a:t>
            </a:r>
          </a:p>
        </p:txBody>
      </p:sp>
      <p:sp>
        <p:nvSpPr>
          <p:cNvPr id="9" name="액자 8">
            <a:extLst>
              <a:ext uri="{FF2B5EF4-FFF2-40B4-BE49-F238E27FC236}">
                <a16:creationId xmlns:a16="http://schemas.microsoft.com/office/drawing/2014/main" id="{F08D8A19-67D4-4D05-AFB2-0B8EA09657F3}"/>
              </a:ext>
            </a:extLst>
          </p:cNvPr>
          <p:cNvSpPr/>
          <p:nvPr/>
        </p:nvSpPr>
        <p:spPr>
          <a:xfrm>
            <a:off x="9598148" y="2822948"/>
            <a:ext cx="719107" cy="386003"/>
          </a:xfrm>
          <a:prstGeom prst="fram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58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F3225A-8314-49B4-9D0F-B5B644DFD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15165"/>
            <a:ext cx="8911687" cy="1280890"/>
          </a:xfrm>
        </p:spPr>
        <p:txBody>
          <a:bodyPr>
            <a:normAutofit/>
          </a:bodyPr>
          <a:lstStyle/>
          <a:p>
            <a:r>
              <a:rPr lang="ko-KR" altLang="en-US" sz="4000" b="1" dirty="0"/>
              <a:t>마가복음 </a:t>
            </a:r>
            <a:r>
              <a:rPr lang="en-US" altLang="ko-KR" sz="4000" b="1" dirty="0"/>
              <a:t>7</a:t>
            </a:r>
            <a:r>
              <a:rPr lang="ko-KR" altLang="en-US" sz="4000" b="1" dirty="0"/>
              <a:t>장 개요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C20A08C-97B9-452F-9D52-45055137E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6228" y="1840819"/>
            <a:ext cx="6921660" cy="46556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AutoNum type="arabicPeriod"/>
            </a:pP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율법의 참 의도를 회복시키심</a:t>
            </a:r>
            <a:r>
              <a:rPr lang="en-US" altLang="ko-KR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400" b="1" dirty="0"/>
              <a:t>(1</a:t>
            </a:r>
            <a:r>
              <a:rPr lang="ko-KR" altLang="en-US" sz="2400" b="1" dirty="0"/>
              <a:t>절 </a:t>
            </a:r>
            <a:r>
              <a:rPr lang="en-US" altLang="ko-KR" sz="2400" b="1" dirty="0"/>
              <a:t>~ 23</a:t>
            </a:r>
            <a:r>
              <a:rPr lang="ko-KR" altLang="en-US" sz="2400" b="1" dirty="0"/>
              <a:t>절</a:t>
            </a:r>
            <a:r>
              <a:rPr lang="en-US" altLang="ko-KR" sz="2400" b="1" dirty="0"/>
              <a:t>)</a:t>
            </a:r>
            <a:endParaRPr lang="en-US" altLang="ko-KR" sz="2800" b="1" dirty="0"/>
          </a:p>
          <a:p>
            <a:pPr>
              <a:lnSpc>
                <a:spcPct val="150000"/>
              </a:lnSpc>
              <a:buAutoNum type="arabicPeriod"/>
            </a:pPr>
            <a:r>
              <a:rPr lang="ko-KR" altLang="en-US" sz="28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수로보니게</a:t>
            </a: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여자의 믿음 </a:t>
            </a:r>
            <a:r>
              <a:rPr lang="en-US" altLang="ko-KR" sz="2400" b="1" dirty="0"/>
              <a:t>(24</a:t>
            </a:r>
            <a:r>
              <a:rPr lang="ko-KR" altLang="en-US" sz="2400" b="1" dirty="0"/>
              <a:t>절</a:t>
            </a:r>
            <a:r>
              <a:rPr lang="en-US" altLang="ko-KR" sz="2400" b="1" dirty="0"/>
              <a:t>~30</a:t>
            </a:r>
            <a:r>
              <a:rPr lang="ko-KR" altLang="en-US" sz="2400" b="1" dirty="0"/>
              <a:t>절</a:t>
            </a:r>
            <a:r>
              <a:rPr lang="en-US" altLang="ko-KR" sz="2400" b="1" dirty="0"/>
              <a:t>)</a:t>
            </a:r>
            <a:endParaRPr lang="en-US" altLang="ko-KR" sz="2800" b="1" dirty="0"/>
          </a:p>
          <a:p>
            <a:pPr>
              <a:lnSpc>
                <a:spcPct val="150000"/>
              </a:lnSpc>
              <a:buAutoNum type="arabicPeriod"/>
            </a:pP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귀 먹고 말 더듬는 자를 고치심</a:t>
            </a:r>
            <a:r>
              <a:rPr lang="en-US" altLang="ko-KR" sz="2400" b="1" dirty="0"/>
              <a:t>(31</a:t>
            </a:r>
            <a:r>
              <a:rPr lang="ko-KR" altLang="en-US" sz="2400" b="1" dirty="0"/>
              <a:t>절</a:t>
            </a:r>
            <a:r>
              <a:rPr lang="en-US" altLang="ko-KR" sz="2400" b="1" dirty="0"/>
              <a:t>~37</a:t>
            </a:r>
            <a:r>
              <a:rPr lang="ko-KR" altLang="en-US" sz="2400" b="1" dirty="0"/>
              <a:t>절</a:t>
            </a:r>
            <a:r>
              <a:rPr lang="en-US" altLang="ko-KR" sz="2400" b="1" dirty="0"/>
              <a:t>)</a:t>
            </a:r>
            <a:endParaRPr lang="en-US" altLang="ko-KR" sz="28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400" b="1" dirty="0"/>
              <a:t> </a:t>
            </a:r>
          </a:p>
          <a:p>
            <a:pPr>
              <a:lnSpc>
                <a:spcPct val="150000"/>
              </a:lnSpc>
              <a:buAutoNum type="arabicPeriod"/>
            </a:pPr>
            <a:endParaRPr lang="en-US" altLang="ko-KR" sz="2400" b="1" dirty="0"/>
          </a:p>
          <a:p>
            <a:pPr>
              <a:lnSpc>
                <a:spcPct val="150000"/>
              </a:lnSpc>
              <a:buAutoNum type="arabicPeriod"/>
            </a:pPr>
            <a:endParaRPr lang="en-US" altLang="ko-KR" sz="2400" b="1" dirty="0"/>
          </a:p>
          <a:p>
            <a:pPr>
              <a:lnSpc>
                <a:spcPct val="150000"/>
              </a:lnSpc>
              <a:buAutoNum type="arabicPeriod"/>
            </a:pPr>
            <a:endParaRPr lang="en-US" altLang="ko-KR" sz="2400" b="1" dirty="0"/>
          </a:p>
        </p:txBody>
      </p:sp>
      <p:sp>
        <p:nvSpPr>
          <p:cNvPr id="11" name="내용 개체 틀 3">
            <a:extLst>
              <a:ext uri="{FF2B5EF4-FFF2-40B4-BE49-F238E27FC236}">
                <a16:creationId xmlns:a16="http://schemas.microsoft.com/office/drawing/2014/main" id="{63012F71-8E41-4645-832C-BD8A26BEF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20251" y="997013"/>
            <a:ext cx="4428495" cy="549941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algn="ctr">
              <a:buNone/>
            </a:pPr>
            <a:r>
              <a:rPr lang="ko-KR" altLang="en-US" sz="35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하나님의 권위와 </a:t>
            </a:r>
            <a:endParaRPr lang="en-US" altLang="ko-KR" sz="35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algn="ctr">
              <a:buNone/>
            </a:pPr>
            <a:r>
              <a:rPr lang="ko-KR" altLang="en-US" sz="35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능력을 나타내심</a:t>
            </a:r>
            <a:endParaRPr lang="en-US" altLang="ko-KR" sz="35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algn="ctr">
              <a:buNone/>
            </a:pPr>
            <a:endParaRPr lang="en-US" altLang="ko-KR" sz="35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algn="ctr">
              <a:buNone/>
            </a:pPr>
            <a:endParaRPr lang="en-US" altLang="ko-KR" sz="35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algn="ctr">
              <a:buNone/>
            </a:pPr>
            <a:endParaRPr lang="en-US" altLang="ko-KR" sz="35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algn="ctr">
              <a:buNone/>
            </a:pP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algn="ctr">
              <a:buNone/>
            </a:pP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눈물 방울 3">
            <a:extLst>
              <a:ext uri="{FF2B5EF4-FFF2-40B4-BE49-F238E27FC236}">
                <a16:creationId xmlns:a16="http://schemas.microsoft.com/office/drawing/2014/main" id="{999AADAE-508E-424A-81AA-E78BCC6CE5E4}"/>
              </a:ext>
            </a:extLst>
          </p:cNvPr>
          <p:cNvSpPr/>
          <p:nvPr/>
        </p:nvSpPr>
        <p:spPr>
          <a:xfrm>
            <a:off x="8118511" y="2898472"/>
            <a:ext cx="2655506" cy="1591566"/>
          </a:xfrm>
          <a:prstGeom prst="teardrop">
            <a:avLst>
              <a:gd name="adj" fmla="val 1238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ko-KR" altLang="en-US" sz="3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 Semilight" panose="020B0502040204020203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마음 </a:t>
            </a:r>
            <a:r>
              <a:rPr lang="el-GR" altLang="ko-KR" sz="3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 Semilight" panose="020B0502040204020203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καρδιά</a:t>
            </a:r>
          </a:p>
        </p:txBody>
      </p:sp>
      <p:sp>
        <p:nvSpPr>
          <p:cNvPr id="5" name="두루마리 모양: 가로로 말림 4">
            <a:extLst>
              <a:ext uri="{FF2B5EF4-FFF2-40B4-BE49-F238E27FC236}">
                <a16:creationId xmlns:a16="http://schemas.microsoft.com/office/drawing/2014/main" id="{43000D0F-54BB-4D51-87D8-177EDAB4780B}"/>
              </a:ext>
            </a:extLst>
          </p:cNvPr>
          <p:cNvSpPr/>
          <p:nvPr/>
        </p:nvSpPr>
        <p:spPr>
          <a:xfrm>
            <a:off x="8114313" y="4720719"/>
            <a:ext cx="3240369" cy="140235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이방인의 떡</a:t>
            </a:r>
            <a:r>
              <a:rPr lang="ko-KR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23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build="p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93284C-A4B4-45F0-812B-5AD4B1409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984" y="624110"/>
            <a:ext cx="9705628" cy="827003"/>
          </a:xfrm>
        </p:spPr>
        <p:txBody>
          <a:bodyPr>
            <a:normAutofit fontScale="90000"/>
          </a:bodyPr>
          <a:lstStyle/>
          <a:p>
            <a:r>
              <a:rPr lang="ko-KR" altLang="en-US" sz="4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율법의 참 의도를 회복시키심</a:t>
            </a:r>
            <a:r>
              <a:rPr lang="en-US" altLang="ko-KR" sz="4000" b="1" dirty="0"/>
              <a:t>(1</a:t>
            </a:r>
            <a:r>
              <a:rPr lang="ko-KR" altLang="en-US" sz="4000" b="1" dirty="0"/>
              <a:t>절</a:t>
            </a:r>
            <a:r>
              <a:rPr lang="en-US" altLang="ko-KR" sz="4000" b="1" dirty="0"/>
              <a:t>~23</a:t>
            </a:r>
            <a:r>
              <a:rPr lang="ko-KR" altLang="en-US" sz="4000" b="1" dirty="0"/>
              <a:t>절</a:t>
            </a:r>
            <a:r>
              <a:rPr lang="en-US" altLang="ko-KR" sz="4000" b="1" dirty="0"/>
              <a:t>)</a:t>
            </a:r>
            <a:r>
              <a:rPr lang="ko-KR" altLang="en-US" sz="4000" b="1" dirty="0"/>
              <a:t> </a:t>
            </a:r>
            <a:br>
              <a:rPr lang="en-US" altLang="ko-KR" sz="3600" dirty="0"/>
            </a:br>
            <a:r>
              <a:rPr lang="ko-KR" altLang="en-US" dirty="0"/>
              <a:t>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AE6298-45D5-4AF9-BDA5-E8E761251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6409" y="1331843"/>
            <a:ext cx="5635487" cy="545658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sz="4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손 씻음 율법</a:t>
            </a:r>
            <a:r>
              <a:rPr lang="en-US" altLang="ko-KR" sz="4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4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유일</a:t>
            </a:r>
            <a:r>
              <a:rPr lang="en-US" altLang="ko-KR" sz="4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오직 제사장만이 장막으로 들어가기 전에 손을 씻는 것이 요구되었다</a:t>
            </a:r>
            <a:r>
              <a:rPr lang="en-US" altLang="ko-KR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3800" dirty="0">
                <a:latin typeface="바탕체" panose="02030609000101010101" pitchFamily="17" charset="-127"/>
                <a:ea typeface="바탕체" panose="02030609000101010101" pitchFamily="17" charset="-127"/>
              </a:rPr>
              <a:t>너는 </a:t>
            </a:r>
            <a:r>
              <a:rPr lang="ko-KR" altLang="en-US" sz="38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물두멍</a:t>
            </a:r>
            <a:r>
              <a:rPr lang="ko-KR" altLang="en-US" sz="3800" dirty="0">
                <a:latin typeface="바탕체" panose="02030609000101010101" pitchFamily="17" charset="-127"/>
                <a:ea typeface="바탕체" panose="02030609000101010101" pitchFamily="17" charset="-127"/>
              </a:rPr>
              <a:t>을 놋으로 만들고 그 받침도 놋으로 만들어 씻게 하되 그것을 </a:t>
            </a:r>
            <a:r>
              <a:rPr lang="ko-KR" altLang="en-US" sz="3800" dirty="0" err="1">
                <a:latin typeface="바탕체" panose="02030609000101010101" pitchFamily="17" charset="-127"/>
                <a:ea typeface="바탕체" panose="02030609000101010101" pitchFamily="17" charset="-127"/>
              </a:rPr>
              <a:t>회막과</a:t>
            </a:r>
            <a:r>
              <a:rPr lang="ko-KR" altLang="en-US" sz="3800" dirty="0">
                <a:latin typeface="바탕체" panose="02030609000101010101" pitchFamily="17" charset="-127"/>
                <a:ea typeface="바탕체" panose="02030609000101010101" pitchFamily="17" charset="-127"/>
              </a:rPr>
              <a:t> 제단 사이에 두고 그 속에 물을 담으라 </a:t>
            </a:r>
            <a:r>
              <a:rPr lang="ko-KR" altLang="en-US" sz="3800" b="1" u="sng" dirty="0">
                <a:latin typeface="바탕체" panose="02030609000101010101" pitchFamily="17" charset="-127"/>
                <a:ea typeface="바탕체" panose="02030609000101010101" pitchFamily="17" charset="-127"/>
              </a:rPr>
              <a:t>아론과 그의 아들들이 그 두멍에서 수족을 씻되 </a:t>
            </a:r>
            <a:r>
              <a:rPr lang="ko-KR" altLang="en-US" sz="3800" dirty="0">
                <a:latin typeface="바탕체" panose="02030609000101010101" pitchFamily="17" charset="-127"/>
                <a:ea typeface="바탕체" panose="02030609000101010101" pitchFamily="17" charset="-127"/>
              </a:rPr>
              <a:t>그들이 </a:t>
            </a:r>
            <a:r>
              <a:rPr lang="ko-KR" altLang="en-US" sz="3800" dirty="0" err="1">
                <a:latin typeface="바탕체" panose="02030609000101010101" pitchFamily="17" charset="-127"/>
                <a:ea typeface="바탕체" panose="02030609000101010101" pitchFamily="17" charset="-127"/>
              </a:rPr>
              <a:t>회막에</a:t>
            </a:r>
            <a:r>
              <a:rPr lang="ko-KR" altLang="en-US" sz="3800" dirty="0">
                <a:latin typeface="바탕체" panose="02030609000101010101" pitchFamily="17" charset="-127"/>
                <a:ea typeface="바탕체" panose="02030609000101010101" pitchFamily="17" charset="-127"/>
              </a:rPr>
              <a:t> 들어갈 때에 물로 씻어 죽기를 면할 것이요</a:t>
            </a:r>
            <a:r>
              <a:rPr lang="en-US" altLang="ko-KR" sz="34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…(</a:t>
            </a:r>
            <a:r>
              <a:rPr lang="ko-KR" altLang="en-US" sz="3800" b="1" dirty="0"/>
              <a:t>출</a:t>
            </a:r>
            <a:r>
              <a:rPr lang="en-US" altLang="ko-KR" sz="3800" b="1" dirty="0"/>
              <a:t>30:19, 40:13, </a:t>
            </a:r>
            <a:r>
              <a:rPr lang="ko-KR" altLang="en-US" sz="3800" b="1" dirty="0"/>
              <a:t>레</a:t>
            </a:r>
            <a:r>
              <a:rPr lang="en-US" altLang="ko-KR" sz="3800" b="1" dirty="0"/>
              <a:t>22:1-6) 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일반 음식을 먹기 전 손 씻는 전통 규례는 위생적 관점에서 의무가 아니다</a:t>
            </a:r>
            <a:r>
              <a:rPr lang="en-US" altLang="ko-KR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3800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율법의 부정한 것들 </a:t>
            </a:r>
            <a:r>
              <a:rPr lang="ko-KR" altLang="en-US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즉</a:t>
            </a:r>
            <a:r>
              <a:rPr lang="en-US" altLang="ko-KR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시체</a:t>
            </a:r>
            <a:r>
              <a:rPr lang="en-US" altLang="ko-KR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민</a:t>
            </a:r>
            <a:r>
              <a:rPr lang="en-US" altLang="ko-KR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19), </a:t>
            </a:r>
            <a:r>
              <a:rPr lang="ko-KR" altLang="en-US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분비물</a:t>
            </a:r>
            <a:r>
              <a:rPr lang="en-US" altLang="ko-KR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레</a:t>
            </a:r>
            <a:r>
              <a:rPr lang="en-US" altLang="ko-KR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15), </a:t>
            </a:r>
            <a:r>
              <a:rPr lang="ko-KR" altLang="en-US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나병</a:t>
            </a:r>
            <a:r>
              <a:rPr lang="en-US" altLang="ko-KR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피부병</a:t>
            </a:r>
            <a:r>
              <a:rPr lang="en-US" altLang="ko-KR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환자</a:t>
            </a:r>
            <a:r>
              <a:rPr lang="en-US" altLang="ko-KR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레</a:t>
            </a:r>
            <a:r>
              <a:rPr lang="en-US" altLang="ko-KR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13),</a:t>
            </a:r>
            <a:r>
              <a:rPr lang="ko-KR" altLang="en-US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부정한 짐승의 사체</a:t>
            </a:r>
            <a:r>
              <a:rPr lang="en-US" altLang="ko-KR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레</a:t>
            </a:r>
            <a:r>
              <a:rPr lang="en-US" altLang="ko-KR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11,17,</a:t>
            </a:r>
            <a:r>
              <a:rPr lang="ko-KR" altLang="en-US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신</a:t>
            </a:r>
            <a:r>
              <a:rPr lang="en-US" altLang="ko-KR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14), </a:t>
            </a:r>
            <a:r>
              <a:rPr lang="ko-KR" altLang="en-US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이방인 등으로부터 직</a:t>
            </a:r>
            <a:r>
              <a:rPr lang="en-US" altLang="ko-KR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간접적으로 접촉되어 오염된 손의 정결함을 위한 </a:t>
            </a:r>
            <a:r>
              <a:rPr lang="en-US" altLang="ko-KR" sz="38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38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손 씻기 의식</a:t>
            </a:r>
            <a:r>
              <a:rPr lang="en-US" altLang="ko-KR" sz="38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3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이었다</a:t>
            </a:r>
            <a:r>
              <a:rPr lang="en-US" altLang="ko-KR" sz="2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endParaRPr lang="en-US" altLang="ko-KR" sz="2100" dirty="0"/>
          </a:p>
          <a:p>
            <a:pPr marL="0" indent="0">
              <a:lnSpc>
                <a:spcPct val="120000"/>
              </a:lnSpc>
              <a:buNone/>
            </a:pP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20000"/>
              </a:lnSpc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1DA5680-72F2-498B-9460-4D4B0B6FB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983" y="1331843"/>
            <a:ext cx="5635487" cy="545658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179388" lvl="1" indent="-179388">
              <a:lnSpc>
                <a:spcPct val="130000"/>
              </a:lnSpc>
            </a:pPr>
            <a:r>
              <a:rPr lang="ko-KR" altLang="en-US" sz="2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4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장로들의 전통</a:t>
            </a:r>
            <a:r>
              <a:rPr lang="en-US" altLang="ko-KR" sz="4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(3</a:t>
            </a:r>
            <a:r>
              <a:rPr lang="ko-KR" altLang="en-US" sz="4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절</a:t>
            </a:r>
            <a:r>
              <a:rPr lang="en-US" altLang="ko-KR" sz="4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4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4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42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미쉬나</a:t>
            </a:r>
            <a:r>
              <a:rPr lang="ko-KR" altLang="en-US" sz="4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endParaRPr lang="en-US" altLang="ko-KR" sz="29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바리새인들은 율법을 해석하고 지키기 위해 만든 구전 율법인 </a:t>
            </a:r>
            <a:r>
              <a:rPr lang="ko-KR" altLang="en-US" sz="4200" dirty="0" err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미쉬나</a:t>
            </a:r>
            <a:r>
              <a:rPr lang="en-US" altLang="ko-KR" sz="38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(AD200</a:t>
            </a:r>
            <a:r>
              <a:rPr lang="ko-KR" altLang="en-US" sz="38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년경 성문화</a:t>
            </a:r>
            <a:r>
              <a:rPr lang="en-US" altLang="ko-KR" sz="38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)</a:t>
            </a:r>
            <a:r>
              <a:rPr lang="ko-KR" altLang="en-US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를 성문 </a:t>
            </a:r>
            <a:r>
              <a:rPr lang="ko-KR" altLang="en-US" sz="4200" b="1" u="sng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율법</a:t>
            </a:r>
            <a:r>
              <a:rPr lang="en-US" altLang="ko-KR" sz="4200" b="1" u="sng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(</a:t>
            </a:r>
            <a:r>
              <a:rPr lang="ko-KR" altLang="en-US" sz="4200" b="1" u="sng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모세오경</a:t>
            </a:r>
            <a:r>
              <a:rPr lang="en-US" altLang="ko-KR" sz="4200" b="1" u="sng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)</a:t>
            </a:r>
            <a:r>
              <a:rPr lang="ko-KR" altLang="en-US" sz="4200" b="1" u="sng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과 동등한 권위를 </a:t>
            </a:r>
            <a:r>
              <a:rPr lang="ko-KR" altLang="en-US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갖는 것으로 여겼다</a:t>
            </a:r>
            <a:r>
              <a:rPr lang="en-US" altLang="ko-KR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. 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4200" dirty="0" err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미쉬나</a:t>
            </a:r>
            <a:r>
              <a:rPr lang="ko-KR" altLang="en-US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 </a:t>
            </a:r>
            <a:r>
              <a:rPr lang="en-US" altLang="ko-KR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6</a:t>
            </a:r>
            <a:r>
              <a:rPr lang="ko-KR" altLang="en-US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부 </a:t>
            </a:r>
            <a:r>
              <a:rPr lang="en-US" altLang="ko-KR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‘</a:t>
            </a:r>
            <a:r>
              <a:rPr lang="ko-KR" altLang="en-US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정결</a:t>
            </a:r>
            <a:r>
              <a:rPr lang="en-US" altLang="ko-KR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’ </a:t>
            </a:r>
            <a:r>
              <a:rPr lang="ko-KR" altLang="en-US" sz="4200" dirty="0" err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야다임</a:t>
            </a:r>
            <a:r>
              <a:rPr lang="en-US" altLang="ko-KR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(</a:t>
            </a:r>
            <a:r>
              <a:rPr lang="ko-KR" altLang="en-US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손</a:t>
            </a:r>
            <a:r>
              <a:rPr lang="en-US" altLang="ko-KR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)</a:t>
            </a:r>
            <a:r>
              <a:rPr lang="ko-KR" altLang="en-US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편에는 손 씻는 방법이 나와 있는데 손 씻는 물의 양</a:t>
            </a:r>
            <a:r>
              <a:rPr lang="en-US" altLang="ko-KR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, </a:t>
            </a:r>
            <a:r>
              <a:rPr lang="ko-KR" altLang="en-US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물 담는 용기</a:t>
            </a:r>
            <a:r>
              <a:rPr lang="en-US" altLang="ko-KR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, </a:t>
            </a:r>
            <a:r>
              <a:rPr lang="ko-KR" altLang="en-US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물이 손에 부어지는 방법 등이 자세히 규정되어 있었다</a:t>
            </a:r>
            <a:r>
              <a:rPr lang="en-US" altLang="ko-KR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.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en-US" altLang="ko-KR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“</a:t>
            </a:r>
            <a:r>
              <a:rPr lang="ko-KR" altLang="en-US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한 그릇의 물로 한 손을 씻으면 정결하고 두 손을 씻으면 정결하지 못하지만 물 담는 통의 </a:t>
            </a:r>
            <a:r>
              <a:rPr lang="en-US" altLang="ko-KR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¼</a:t>
            </a:r>
            <a:r>
              <a:rPr lang="ko-KR" altLang="en-US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의 물을 쓰면 정결하다</a:t>
            </a:r>
            <a:r>
              <a:rPr lang="en-US" altLang="ko-KR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.” 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4200" dirty="0" err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미쉬나의</a:t>
            </a:r>
            <a:r>
              <a:rPr lang="ko-KR" altLang="en-US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 </a:t>
            </a:r>
            <a:r>
              <a:rPr lang="en-US" altLang="ko-KR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25%</a:t>
            </a:r>
            <a:r>
              <a:rPr lang="ko-KR" altLang="en-US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가 정결함에 할당되었다</a:t>
            </a:r>
            <a:r>
              <a:rPr lang="en-US" altLang="ko-KR" sz="4200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1400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93284C-A4B4-45F0-812B-5AD4B1409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984" y="624110"/>
            <a:ext cx="9705628" cy="827003"/>
          </a:xfrm>
        </p:spPr>
        <p:txBody>
          <a:bodyPr>
            <a:normAutofit fontScale="90000"/>
          </a:bodyPr>
          <a:lstStyle/>
          <a:p>
            <a:r>
              <a:rPr lang="ko-KR" altLang="en-US" sz="4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율법의 참 의도를 회복시키심</a:t>
            </a:r>
            <a:r>
              <a:rPr lang="en-US" altLang="ko-KR" sz="4000" b="1" dirty="0"/>
              <a:t>(1</a:t>
            </a:r>
            <a:r>
              <a:rPr lang="ko-KR" altLang="en-US" sz="4000" b="1" dirty="0"/>
              <a:t>절</a:t>
            </a:r>
            <a:r>
              <a:rPr lang="en-US" altLang="ko-KR" sz="4000" b="1" dirty="0"/>
              <a:t>~23</a:t>
            </a:r>
            <a:r>
              <a:rPr lang="ko-KR" altLang="en-US" sz="4000" b="1" dirty="0"/>
              <a:t>절</a:t>
            </a:r>
            <a:r>
              <a:rPr lang="en-US" altLang="ko-KR" sz="4000" b="1" dirty="0"/>
              <a:t>)</a:t>
            </a:r>
            <a:r>
              <a:rPr lang="ko-KR" altLang="en-US" sz="4000" b="1" dirty="0"/>
              <a:t> </a:t>
            </a:r>
            <a:br>
              <a:rPr lang="en-US" altLang="ko-KR" sz="3600" dirty="0"/>
            </a:br>
            <a:r>
              <a:rPr lang="ko-KR" altLang="en-US" dirty="0"/>
              <a:t>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AE6298-45D5-4AF9-BDA5-E8E761251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5131" y="1451113"/>
            <a:ext cx="5410200" cy="526773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</a:pPr>
            <a:r>
              <a:rPr lang="ko-KR" altLang="en-US" sz="28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고르반</a:t>
            </a:r>
            <a:r>
              <a:rPr lang="ko-KR" altLang="en-US" sz="31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31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el-GR" altLang="ko-KR" sz="2300" b="1" dirty="0">
                <a:ea typeface="맑은 고딕" panose="020B0503020000020004" pitchFamily="50" charset="-127"/>
              </a:rPr>
              <a:t>Κορβᾶν</a:t>
            </a:r>
            <a:r>
              <a:rPr lang="en-US" altLang="ko-KR" sz="23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en-US" altLang="ko-KR" sz="3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30000"/>
              </a:lnSpc>
              <a:buFontTx/>
              <a:buChar char="-"/>
            </a:pPr>
            <a:r>
              <a:rPr lang="en-US" altLang="ko-KR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하나님께 바쳐진 것</a:t>
            </a:r>
            <a:r>
              <a:rPr lang="en-US" altLang="ko-KR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lang="ko-KR" altLang="en-US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을 의미</a:t>
            </a:r>
            <a:endParaRPr lang="en-US" altLang="ko-KR" sz="23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30000"/>
              </a:lnSpc>
              <a:buFontTx/>
              <a:buChar char="-"/>
            </a:pPr>
            <a:r>
              <a:rPr lang="ko-KR" altLang="en-US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레위기</a:t>
            </a:r>
            <a:r>
              <a:rPr lang="en-US" altLang="ko-KR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민수기에서 희생제물을 지칭하기 위해 사용됨 </a:t>
            </a:r>
            <a:endParaRPr lang="en-US" altLang="ko-KR" sz="23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30000"/>
              </a:lnSpc>
              <a:buFontTx/>
              <a:buChar char="-"/>
            </a:pPr>
            <a:r>
              <a:rPr lang="ko-KR" altLang="en-US" sz="21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어떤 사람이 자기 소유 중에서 오직 여호와께 온전히 바친 모든 것은 사람이든지 가축이든지 기업의 밭이든지 </a:t>
            </a:r>
            <a:r>
              <a:rPr lang="ko-KR" altLang="en-US" sz="2100" b="1" u="sng" dirty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팔지도 못하고 무르지도 </a:t>
            </a:r>
            <a:r>
              <a:rPr lang="ko-KR" altLang="en-US" sz="2100" b="1" u="sng" dirty="0" err="1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못하나니</a:t>
            </a:r>
            <a:r>
              <a:rPr lang="ko-KR" altLang="en-US" sz="2100" b="1" u="sng" dirty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바친 것은 </a:t>
            </a:r>
            <a:r>
              <a:rPr lang="ko-KR" altLang="en-US" sz="21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다 여호와께 지극히 </a:t>
            </a:r>
            <a:r>
              <a:rPr lang="ko-KR" altLang="en-US" sz="2100" b="1" dirty="0" err="1">
                <a:latin typeface="바탕체" panose="02030609000101010101" pitchFamily="17" charset="-127"/>
                <a:ea typeface="바탕체" panose="02030609000101010101" pitchFamily="17" charset="-127"/>
              </a:rPr>
              <a:t>거룩함이며</a:t>
            </a:r>
            <a:r>
              <a:rPr lang="en-US" altLang="ko-KR" sz="2100" b="1" dirty="0"/>
              <a:t>(</a:t>
            </a:r>
            <a:r>
              <a:rPr lang="ko-KR" altLang="en-US" sz="2100" b="1" dirty="0"/>
              <a:t>레</a:t>
            </a:r>
            <a:r>
              <a:rPr lang="en-US" altLang="ko-KR" sz="2100" b="1" dirty="0"/>
              <a:t>27:28) </a:t>
            </a:r>
            <a:endParaRPr lang="en-US" altLang="ko-KR" sz="23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본래 </a:t>
            </a:r>
            <a:r>
              <a:rPr lang="ko-KR" altLang="en-US" sz="23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고르반</a:t>
            </a:r>
            <a:r>
              <a:rPr lang="ko-KR" altLang="en-US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서약은 아들 자신이 그것을 무효로 하고 싶다 하더라도 바꿀 수 없는 것으로 여겨졌는데 그렇게 바쳐진 재산은 아버지는 건드릴 수 없었지만 여전히 아들은 사용할 수 있었다</a:t>
            </a:r>
            <a:r>
              <a:rPr lang="en-US" altLang="ko-KR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하나님께 무엇을 드리기 위해서가 아니라 타인이 가질 수 없게 하는 것이 핵심 </a:t>
            </a:r>
            <a:endParaRPr lang="en-US" altLang="ko-KR" sz="23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30000"/>
              </a:lnSpc>
              <a:buNone/>
            </a:pPr>
            <a:endParaRPr lang="en-US" altLang="ko-KR" sz="17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20000"/>
              </a:lnSpc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267CDC81-541F-4D58-BB78-54FAFFD0B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638" y="1450975"/>
            <a:ext cx="5516562" cy="52673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</a:pP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외식하는 자</a:t>
            </a:r>
            <a:r>
              <a:rPr lang="en-US" altLang="ko-KR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(6</a:t>
            </a: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절</a:t>
            </a:r>
            <a:r>
              <a:rPr lang="en-US" altLang="ko-KR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en-US" altLang="ko-KR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위선자</a:t>
            </a:r>
            <a:r>
              <a:rPr lang="en-US" altLang="ko-KR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’ </a:t>
            </a:r>
            <a:r>
              <a:rPr lang="ko-KR" altLang="en-US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무대에서 역할을 연기한다는 뜻의 연극 용어 </a:t>
            </a:r>
            <a:endParaRPr lang="en-US" altLang="ko-KR" sz="23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전통을 지키려 하나님의 계명을 저버림</a:t>
            </a:r>
            <a:r>
              <a:rPr lang="en-US" altLang="ko-KR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(9</a:t>
            </a: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절</a:t>
            </a:r>
            <a:r>
              <a:rPr lang="en-US" altLang="ko-KR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바리새인들은 단순히 하나님의 계명을 무시하는 것이 아니라</a:t>
            </a:r>
            <a:r>
              <a:rPr lang="en-US" altLang="ko-KR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하나님의 계명에 반하는 것을 선택함으로 하나님의 계명을 거부한다</a:t>
            </a:r>
            <a:r>
              <a:rPr lang="en-US" altLang="ko-KR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구전 율법</a:t>
            </a:r>
            <a:r>
              <a:rPr lang="en-US" altLang="ko-KR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전통</a:t>
            </a:r>
            <a:r>
              <a:rPr lang="en-US" altLang="ko-KR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은 하나님의 계명을 고의적으로 대신하는 사람의 고안물</a:t>
            </a:r>
            <a:endParaRPr lang="en-US" altLang="ko-KR" sz="23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예수님은 기록된 율법의 참 의도를 회복하는 일에 헌신하셨다</a:t>
            </a:r>
            <a:r>
              <a:rPr lang="en-US" altLang="ko-KR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23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sz="23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20000"/>
              </a:lnSpc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4014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93284C-A4B4-45F0-812B-5AD4B1409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444" y="69574"/>
            <a:ext cx="9705628" cy="827003"/>
          </a:xfrm>
        </p:spPr>
        <p:txBody>
          <a:bodyPr>
            <a:normAutofit fontScale="90000"/>
          </a:bodyPr>
          <a:lstStyle/>
          <a:p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모든 음식물을 깨끗하다 </a:t>
            </a:r>
            <a:r>
              <a:rPr lang="ko-KR" altLang="en-US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하시니라</a:t>
            </a:r>
            <a:r>
              <a:rPr lang="en-US" altLang="ko-KR" b="1" dirty="0"/>
              <a:t>(19</a:t>
            </a:r>
            <a:r>
              <a:rPr lang="ko-KR" altLang="en-US" b="1" dirty="0"/>
              <a:t>절</a:t>
            </a:r>
            <a:r>
              <a:rPr lang="en-US" altLang="ko-KR" b="1" dirty="0"/>
              <a:t>)</a:t>
            </a:r>
            <a:r>
              <a:rPr lang="ko-KR" altLang="en-US" b="1" dirty="0"/>
              <a:t> </a:t>
            </a:r>
            <a:br>
              <a:rPr lang="en-US" altLang="ko-KR" sz="3600" dirty="0"/>
            </a:br>
            <a:r>
              <a:rPr lang="ko-KR" altLang="en-US" dirty="0"/>
              <a:t> 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1DA5680-72F2-498B-9460-4D4B0B6FB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75811" y="645581"/>
            <a:ext cx="5183999" cy="610525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ko-KR" altLang="en-US" sz="2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베드로의 환상과 이방인 </a:t>
            </a:r>
            <a:r>
              <a:rPr lang="ko-KR" altLang="en-US" sz="22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고넬료</a:t>
            </a:r>
            <a:endParaRPr lang="en-US" altLang="ko-KR" sz="22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하나님께서 깨끗하게 하신 것을 네가 속되다 하지 말라</a:t>
            </a: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행</a:t>
            </a: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10:15)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하나님께서 내게 지시하사</a:t>
            </a: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‘</a:t>
            </a:r>
            <a:r>
              <a:rPr lang="ko-KR" altLang="en-US" sz="2600" b="1" u="sng" dirty="0">
                <a:solidFill>
                  <a:srgbClr val="C0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아무도</a:t>
            </a:r>
            <a:r>
              <a:rPr lang="en-US" altLang="ko-KR" sz="2600" b="1" u="sng" dirty="0">
                <a:solidFill>
                  <a:srgbClr val="C0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’</a:t>
            </a:r>
            <a:r>
              <a:rPr lang="ko-KR" altLang="en-US" sz="1900" b="1" u="sng" dirty="0">
                <a:solidFill>
                  <a:srgbClr val="C0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속되다 하거나 깨끗하지 않다 하지 말라</a:t>
            </a: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 하시기로</a:t>
            </a: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행</a:t>
            </a: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10:28)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ko-KR" altLang="en-US" sz="2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바울과 음식</a:t>
            </a:r>
            <a:r>
              <a:rPr lang="en-US" altLang="ko-KR" sz="2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이방인 </a:t>
            </a:r>
            <a:endParaRPr lang="en-US" altLang="ko-KR" sz="22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내가 </a:t>
            </a:r>
            <a:r>
              <a:rPr lang="ko-KR" altLang="en-US" sz="1900" b="1" u="sng" dirty="0">
                <a:solidFill>
                  <a:srgbClr val="C0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주 예수 안에서</a:t>
            </a: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 알고 </a:t>
            </a:r>
            <a:r>
              <a:rPr lang="ko-KR" altLang="en-US" sz="1900" b="1" dirty="0" err="1">
                <a:latin typeface="바탕체" panose="02030609000101010101" pitchFamily="17" charset="-127"/>
                <a:ea typeface="바탕체" panose="02030609000101010101" pitchFamily="17" charset="-127"/>
              </a:rPr>
              <a:t>확신하노니</a:t>
            </a: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 무엇이든지 스스로 속된 것이 </a:t>
            </a:r>
            <a:r>
              <a:rPr lang="ko-KR" altLang="en-US" sz="1900" b="1" dirty="0" err="1">
                <a:latin typeface="바탕체" panose="02030609000101010101" pitchFamily="17" charset="-127"/>
                <a:ea typeface="바탕체" panose="02030609000101010101" pitchFamily="17" charset="-127"/>
              </a:rPr>
              <a:t>없으되</a:t>
            </a: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 다만 속되게 여기는 그 사람에게는 </a:t>
            </a:r>
            <a:r>
              <a:rPr lang="ko-KR" altLang="en-US" sz="1900" b="1" dirty="0" err="1">
                <a:latin typeface="바탕체" panose="02030609000101010101" pitchFamily="17" charset="-127"/>
                <a:ea typeface="바탕체" panose="02030609000101010101" pitchFamily="17" charset="-127"/>
              </a:rPr>
              <a:t>속되니라</a:t>
            </a: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롬</a:t>
            </a: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14:14)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1900" b="1" dirty="0">
                <a:latin typeface="바탕" panose="02030600000101010101" pitchFamily="18" charset="-127"/>
                <a:ea typeface="바탕" panose="02030600000101010101" pitchFamily="18" charset="-127"/>
              </a:rPr>
              <a:t>음식으로 말미암아 하나님의 사업을 무너지게 하지 말라 </a:t>
            </a:r>
            <a:r>
              <a:rPr lang="ko-KR" altLang="en-US" sz="1900" b="1" u="sng" dirty="0">
                <a:latin typeface="바탕" panose="02030600000101010101" pitchFamily="18" charset="-127"/>
                <a:ea typeface="바탕" panose="02030600000101010101" pitchFamily="18" charset="-127"/>
              </a:rPr>
              <a:t>만물이 다 깨끗하되 </a:t>
            </a:r>
            <a:r>
              <a:rPr lang="ko-KR" altLang="en-US" sz="1900" b="1" dirty="0">
                <a:latin typeface="바탕" panose="02030600000101010101" pitchFamily="18" charset="-127"/>
                <a:ea typeface="바탕" panose="02030600000101010101" pitchFamily="18" charset="-127"/>
              </a:rPr>
              <a:t>거리낌으로 먹는 사람에게는 악한 것이라</a:t>
            </a:r>
            <a:r>
              <a:rPr lang="en-US" altLang="ko-KR" sz="1900" b="1" dirty="0">
                <a:latin typeface="바탕" panose="02030600000101010101" pitchFamily="18" charset="-127"/>
                <a:ea typeface="바탕" panose="02030600000101010101" pitchFamily="18" charset="-127"/>
              </a:rPr>
              <a:t>(</a:t>
            </a:r>
            <a:r>
              <a:rPr lang="ko-KR" altLang="en-US" sz="1900" b="1" dirty="0">
                <a:latin typeface="바탕" panose="02030600000101010101" pitchFamily="18" charset="-127"/>
                <a:ea typeface="바탕" panose="02030600000101010101" pitchFamily="18" charset="-127"/>
              </a:rPr>
              <a:t>롬</a:t>
            </a:r>
            <a:r>
              <a:rPr lang="en-US" altLang="ko-KR" sz="1900" b="1" dirty="0">
                <a:latin typeface="바탕" panose="02030600000101010101" pitchFamily="18" charset="-127"/>
                <a:ea typeface="바탕" panose="02030600000101010101" pitchFamily="18" charset="-127"/>
              </a:rPr>
              <a:t>14:20)</a:t>
            </a:r>
            <a:endParaRPr lang="en-US" altLang="ko-KR" sz="2100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이 은혜는 곧 나로 이방인을 위하여 그리스도 예수의 일꾼이 되어 하나님의 복음의 제사장 직분을 하게 하사 </a:t>
            </a:r>
            <a:r>
              <a:rPr lang="ko-KR" altLang="en-US" sz="1900" b="1" u="sng" dirty="0">
                <a:solidFill>
                  <a:srgbClr val="C0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이방인을 제물로 드리는 것</a:t>
            </a: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이 성령 안에서 거룩하게 되어 받으실 만하게 하려 하심이라</a:t>
            </a: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롬</a:t>
            </a: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15:16)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ko-KR" altLang="en-US" sz="1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행</a:t>
            </a:r>
            <a:r>
              <a:rPr lang="en-US" altLang="ko-KR" sz="1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15:28-29, </a:t>
            </a:r>
            <a:r>
              <a:rPr lang="ko-KR" altLang="en-US" sz="1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갈</a:t>
            </a:r>
            <a:r>
              <a:rPr lang="en-US" altLang="ko-KR" sz="1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2:11-14, </a:t>
            </a:r>
            <a:r>
              <a:rPr lang="ko-KR" altLang="en-US" sz="1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골</a:t>
            </a:r>
            <a:r>
              <a:rPr lang="en-US" altLang="ko-KR" sz="1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2:20-22 </a:t>
            </a:r>
            <a:r>
              <a:rPr lang="ko-KR" altLang="en-US" sz="1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등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CADCEA-B472-4C5B-BAA5-16CAA8D28B55}"/>
              </a:ext>
            </a:extLst>
          </p:cNvPr>
          <p:cNvSpPr txBox="1"/>
          <p:nvPr/>
        </p:nvSpPr>
        <p:spPr>
          <a:xfrm>
            <a:off x="8056712" y="168720"/>
            <a:ext cx="1112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/>
              <a:t>어떻게</a:t>
            </a:r>
            <a:r>
              <a:rPr lang="ko-KR" alt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D71E4C-775A-4C23-9724-2B48610BC2FB}"/>
              </a:ext>
            </a:extLst>
          </p:cNvPr>
          <p:cNvSpPr txBox="1"/>
          <p:nvPr/>
        </p:nvSpPr>
        <p:spPr>
          <a:xfrm>
            <a:off x="9467811" y="160591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/>
              <a:t>무엇을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30765" y="107165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/>
              <a:t>+</a:t>
            </a:r>
            <a:endParaRPr lang="ko-KR" altLang="en-US" sz="2800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633A0B48-C790-4EF0-81B1-1435351D40A8}"/>
              </a:ext>
            </a:extLst>
          </p:cNvPr>
          <p:cNvSpPr txBox="1">
            <a:spLocks/>
          </p:cNvSpPr>
          <p:nvPr/>
        </p:nvSpPr>
        <p:spPr>
          <a:xfrm>
            <a:off x="133024" y="727477"/>
            <a:ext cx="5353376" cy="60609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먹지 못하는 부정한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(unclean)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짐승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레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17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신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14) </a:t>
            </a:r>
            <a:r>
              <a:rPr lang="ko-KR" altLang="en-US" sz="20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음식법</a:t>
            </a:r>
            <a:endParaRPr lang="en-US" altLang="ko-KR" sz="2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모든 짐승 중 굽이 갈라져 쪽발이 되고 새김질하는 것은 너희가 먹되</a:t>
            </a: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…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돼지는 굽이 갈라져 </a:t>
            </a:r>
            <a:r>
              <a:rPr lang="ko-KR" altLang="en-US" sz="1900" b="1" dirty="0" err="1">
                <a:latin typeface="바탕체" panose="02030609000101010101" pitchFamily="17" charset="-127"/>
                <a:ea typeface="바탕체" panose="02030609000101010101" pitchFamily="17" charset="-127"/>
              </a:rPr>
              <a:t>쪽발이로되</a:t>
            </a: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 새김질을 못하므로 너희에게 부정하니 너희는 이러한 고기를 먹지 말고 그 주검도 만지지 말라 이것들은 너희에게 </a:t>
            </a:r>
            <a:r>
              <a:rPr lang="ko-KR" altLang="en-US" sz="1900" b="1" dirty="0" err="1">
                <a:latin typeface="바탕체" panose="02030609000101010101" pitchFamily="17" charset="-127"/>
                <a:ea typeface="바탕체" panose="02030609000101010101" pitchFamily="17" charset="-127"/>
              </a:rPr>
              <a:t>부정하니라</a:t>
            </a:r>
            <a:endParaRPr lang="en-US" altLang="ko-KR" sz="1900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위생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짐승의 특성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도덕적 교훈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영해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 이유가 아니라 하나님 백성의 </a:t>
            </a:r>
            <a:r>
              <a:rPr lang="ko-KR" altLang="en-US" sz="20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거룩하게 구별됨</a:t>
            </a:r>
            <a:r>
              <a:rPr lang="en-US" altLang="ko-KR" sz="20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!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에 음식법의 이유가 있다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내가 거룩하니 너희도 몸을 </a:t>
            </a:r>
            <a:r>
              <a:rPr lang="ko-KR" altLang="en-US" sz="1900" b="1" dirty="0">
                <a:solidFill>
                  <a:srgbClr val="C0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구별</a:t>
            </a: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하여 거룩하게 하고</a:t>
            </a: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레</a:t>
            </a: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11:44)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u"/>
            </a:pPr>
            <a:r>
              <a:rPr lang="ko-KR" altLang="en-US" sz="22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코셔</a:t>
            </a: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Kosher)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  <a:sym typeface="Wingdings" panose="05000000000000000000" pitchFamily="2" charset="2"/>
              </a:rPr>
              <a:t>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먹을 수 있는 음식</a:t>
            </a:r>
            <a:endParaRPr lang="en-US" altLang="ko-KR" sz="2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30000"/>
              </a:lnSpc>
              <a:buFontTx/>
              <a:buChar char="-"/>
            </a:pPr>
            <a:r>
              <a:rPr lang="ko-KR" altLang="en-US" b="1" dirty="0"/>
              <a:t>안식일과 함께 유대인의 정체성 표시</a:t>
            </a:r>
            <a:r>
              <a:rPr lang="en-US" altLang="ko-KR" b="1" dirty="0"/>
              <a:t>, </a:t>
            </a:r>
            <a:r>
              <a:rPr lang="ko-KR" altLang="en-US" b="1" dirty="0"/>
              <a:t>이방인과 중간에 막힌 담</a:t>
            </a:r>
            <a:r>
              <a:rPr lang="en-US" altLang="ko-KR" b="1" dirty="0"/>
              <a:t>(</a:t>
            </a:r>
            <a:r>
              <a:rPr lang="ko-KR" altLang="en-US" b="1" dirty="0"/>
              <a:t>엡</a:t>
            </a:r>
            <a:r>
              <a:rPr lang="en-US" altLang="ko-KR" b="1" dirty="0"/>
              <a:t>2:14) </a:t>
            </a:r>
            <a:r>
              <a:rPr lang="ko-KR" altLang="en-US" b="1" dirty="0"/>
              <a:t>교제 불가</a:t>
            </a:r>
            <a:r>
              <a:rPr lang="en-US" altLang="ko-KR" b="1" dirty="0">
                <a:sym typeface="Wingdings" panose="05000000000000000000" pitchFamily="2" charset="2"/>
              </a:rPr>
              <a:t></a:t>
            </a:r>
            <a:r>
              <a:rPr lang="ko-KR" altLang="en-US" b="1" dirty="0">
                <a:sym typeface="Wingdings" panose="05000000000000000000" pitchFamily="2" charset="2"/>
              </a:rPr>
              <a:t>식사때마다 하나님 백성 확인</a:t>
            </a:r>
            <a:endParaRPr lang="en-US" altLang="ko-KR" b="1" dirty="0"/>
          </a:p>
          <a:p>
            <a:pPr>
              <a:lnSpc>
                <a:spcPct val="130000"/>
              </a:lnSpc>
              <a:buFontTx/>
              <a:buChar char="-"/>
            </a:pPr>
            <a:r>
              <a:rPr lang="ko-KR" altLang="en-US" b="1" dirty="0"/>
              <a:t>이슬람 </a:t>
            </a:r>
            <a:r>
              <a:rPr lang="ko-KR" altLang="en-US" b="1" dirty="0" err="1"/>
              <a:t>할랄</a:t>
            </a:r>
            <a:r>
              <a:rPr lang="en-US" altLang="ko-KR" b="1" dirty="0"/>
              <a:t>(halal</a:t>
            </a:r>
            <a:r>
              <a:rPr lang="en-US" altLang="ko-KR" dirty="0"/>
              <a:t>)</a:t>
            </a:r>
            <a:r>
              <a:rPr lang="ko-KR" altLang="en-US" b="1" dirty="0"/>
              <a:t>과 다름 주의 </a:t>
            </a:r>
          </a:p>
          <a:p>
            <a:pPr marL="0" indent="0">
              <a:lnSpc>
                <a:spcPct val="120000"/>
              </a:lnSpc>
              <a:buFont typeface="Wingdings 3" charset="2"/>
              <a:buNone/>
            </a:pPr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ko-KR" altLang="en-US" dirty="0"/>
          </a:p>
          <a:p>
            <a:pPr marL="0" indent="0">
              <a:lnSpc>
                <a:spcPct val="120000"/>
              </a:lnSpc>
              <a:buFont typeface="Wingdings 3" charset="2"/>
              <a:buNone/>
            </a:pPr>
            <a:endParaRPr lang="en-US" altLang="ko-KR" sz="2800" b="1" dirty="0"/>
          </a:p>
          <a:p>
            <a:pPr marL="0" indent="0">
              <a:lnSpc>
                <a:spcPct val="120000"/>
              </a:lnSpc>
              <a:buFont typeface="Wingdings 3" charset="2"/>
              <a:buNone/>
            </a:pP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Font typeface="Wingdings 3" charset="2"/>
              <a:buNone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Font typeface="Wingdings 3" charset="2"/>
              <a:buNone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2" name="Picture 2" descr="축하해주세요! 대상FNF 종가집, 업계 최초로 코셔(Kosher)인증마크 획득 : 네이버 블로그">
            <a:extLst>
              <a:ext uri="{FF2B5EF4-FFF2-40B4-BE49-F238E27FC236}">
                <a16:creationId xmlns:a16="http://schemas.microsoft.com/office/drawing/2014/main" id="{832FA20C-2374-4876-950D-6EE8D4D77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204" y="4820479"/>
            <a:ext cx="512374" cy="50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두루마리 모양: 세로로 말림 12">
            <a:extLst>
              <a:ext uri="{FF2B5EF4-FFF2-40B4-BE49-F238E27FC236}">
                <a16:creationId xmlns:a16="http://schemas.microsoft.com/office/drawing/2014/main" id="{7C4233C1-6FCD-47FE-A04E-C7BB7F27583E}"/>
              </a:ext>
            </a:extLst>
          </p:cNvPr>
          <p:cNvSpPr/>
          <p:nvPr/>
        </p:nvSpPr>
        <p:spPr>
          <a:xfrm>
            <a:off x="5135326" y="727477"/>
            <a:ext cx="1984429" cy="5403046"/>
          </a:xfrm>
          <a:prstGeom prst="verticalScrol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</a:t>
            </a:r>
            <a:endParaRPr lang="en-US" altLang="ko-K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음식물을</a:t>
            </a:r>
            <a:endParaRPr lang="en-US" altLang="ko-K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깨끗하다</a:t>
            </a:r>
            <a:endParaRPr lang="en-US" altLang="ko-K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</a:pPr>
            <a:r>
              <a:rPr lang="ko-KR" alt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하시니라</a:t>
            </a:r>
            <a:endParaRPr lang="en-US" altLang="ko-K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</a:pP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막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7:19) </a:t>
            </a:r>
          </a:p>
          <a:p>
            <a:pPr algn="ctr">
              <a:lnSpc>
                <a:spcPct val="120000"/>
              </a:lnSpc>
            </a:pPr>
            <a:endParaRPr lang="en-US" altLang="ko-K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</a:pPr>
            <a:r>
              <a:rPr lang="ko-KR" alt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부정한 것은</a:t>
            </a:r>
            <a:endParaRPr lang="en-US" altLang="ko-K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ctr">
              <a:lnSpc>
                <a:spcPct val="120000"/>
              </a:lnSpc>
            </a:pPr>
            <a:r>
              <a:rPr lang="ko-KR" alt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마음에서</a:t>
            </a:r>
            <a:endParaRPr lang="en-US" altLang="ko-K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ctr">
              <a:lnSpc>
                <a:spcPct val="120000"/>
              </a:lnSpc>
            </a:pPr>
            <a:r>
              <a:rPr lang="ko-KR" alt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나옴</a:t>
            </a:r>
            <a:endParaRPr lang="ko-KR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756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6" grpId="0"/>
      <p:bldP spid="7" grpId="0"/>
      <p:bldP spid="11" grpId="0" uiExpand="1" build="p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93284C-A4B4-45F0-812B-5AD4B1409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984" y="624110"/>
            <a:ext cx="9705628" cy="827003"/>
          </a:xfrm>
        </p:spPr>
        <p:txBody>
          <a:bodyPr>
            <a:normAutofit fontScale="90000"/>
          </a:bodyPr>
          <a:lstStyle/>
          <a:p>
            <a:r>
              <a:rPr lang="ko-KR" altLang="en-US" sz="40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수로보니게</a:t>
            </a:r>
            <a:r>
              <a:rPr lang="ko-KR" altLang="en-US" sz="4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여자의 믿음</a:t>
            </a:r>
            <a:r>
              <a:rPr lang="en-US" altLang="ko-KR" sz="4000" b="1" dirty="0"/>
              <a:t>(24</a:t>
            </a:r>
            <a:r>
              <a:rPr lang="ko-KR" altLang="en-US" sz="4000" b="1" dirty="0"/>
              <a:t>절</a:t>
            </a:r>
            <a:r>
              <a:rPr lang="en-US" altLang="ko-KR" sz="4000" b="1" dirty="0"/>
              <a:t>~30</a:t>
            </a:r>
            <a:r>
              <a:rPr lang="ko-KR" altLang="en-US" sz="4000" b="1" dirty="0"/>
              <a:t>절</a:t>
            </a:r>
            <a:r>
              <a:rPr lang="en-US" altLang="ko-KR" sz="4000" b="1" dirty="0"/>
              <a:t>)</a:t>
            </a:r>
            <a:r>
              <a:rPr lang="ko-KR" altLang="en-US" sz="4000" b="1" dirty="0"/>
              <a:t>   </a:t>
            </a:r>
            <a:br>
              <a:rPr lang="en-US" altLang="ko-KR" sz="3600" dirty="0"/>
            </a:br>
            <a:r>
              <a:rPr lang="ko-KR" altLang="en-US" dirty="0"/>
              <a:t>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AE6298-45D5-4AF9-BDA5-E8E761251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5131" y="1451113"/>
            <a:ext cx="5410200" cy="526773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앞선 사건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(1-23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절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즉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부정한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더러운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것과 깨끗한 것에 대한 연장선에 있음</a:t>
            </a:r>
            <a:endParaRPr lang="en-US" altLang="ko-KR" sz="2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30000"/>
              </a:lnSpc>
              <a:buFontTx/>
              <a:buChar char="-"/>
            </a:pP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예수님은 더러운 이교도 지역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두로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으로 들어가시고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더러운 이방 여자와 접촉하시며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더러운 귀신을 쫓아내신다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이후 베드로가 체험한 부정한 짐승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음식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에 대한 환상 및 가르침 이후의 </a:t>
            </a:r>
            <a:r>
              <a:rPr lang="ko-KR" altLang="en-US" b="1" u="sng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고넬료</a:t>
            </a:r>
            <a:r>
              <a:rPr lang="ko-KR" altLang="en-US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사건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행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10)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은 이 사건의 연장선에 있다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en-US" altLang="ko-KR" b="1" dirty="0">
                <a:latin typeface="바탕" panose="02030600000101010101" pitchFamily="18" charset="-127"/>
                <a:ea typeface="바탕" panose="02030600000101010101" pitchFamily="18" charset="-127"/>
              </a:rPr>
              <a:t>“</a:t>
            </a:r>
            <a:r>
              <a:rPr lang="ko-KR" altLang="en-US" b="1" dirty="0">
                <a:latin typeface="바탕" panose="02030600000101010101" pitchFamily="18" charset="-127"/>
                <a:ea typeface="바탕" panose="02030600000101010101" pitchFamily="18" charset="-127"/>
              </a:rPr>
              <a:t>내가 참으로 하나님은 사람의 외모를 보지 아니하시고 각 나라 중 하나님을 경외하며 의를 행하는 사람은 다 받으시는 줄 </a:t>
            </a:r>
            <a:r>
              <a:rPr lang="ko-KR" altLang="en-US" b="1" dirty="0" err="1">
                <a:latin typeface="바탕" panose="02030600000101010101" pitchFamily="18" charset="-127"/>
                <a:ea typeface="바탕" panose="02030600000101010101" pitchFamily="18" charset="-127"/>
              </a:rPr>
              <a:t>깨달았도다</a:t>
            </a:r>
            <a:r>
              <a:rPr lang="en-US" altLang="ko-KR" b="1" dirty="0">
                <a:latin typeface="바탕" panose="02030600000101010101" pitchFamily="18" charset="-127"/>
                <a:ea typeface="바탕" panose="02030600000101010101" pitchFamily="18" charset="-127"/>
              </a:rPr>
              <a:t>”(</a:t>
            </a:r>
            <a:r>
              <a:rPr lang="ko-KR" altLang="en-US" b="1" dirty="0">
                <a:latin typeface="바탕" panose="02030600000101010101" pitchFamily="18" charset="-127"/>
                <a:ea typeface="바탕" panose="02030600000101010101" pitchFamily="18" charset="-127"/>
              </a:rPr>
              <a:t>행</a:t>
            </a:r>
            <a:r>
              <a:rPr lang="en-US" altLang="ko-KR" b="1" dirty="0">
                <a:latin typeface="바탕" panose="02030600000101010101" pitchFamily="18" charset="-127"/>
                <a:ea typeface="바탕" panose="02030600000101010101" pitchFamily="18" charset="-127"/>
              </a:rPr>
              <a:t>10:34,35)</a:t>
            </a:r>
            <a:endParaRPr lang="ko-KR" altLang="en-US" b="1" dirty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30000"/>
              </a:lnSpc>
              <a:buFontTx/>
              <a:buChar char="-"/>
            </a:pPr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30000"/>
              </a:lnSpc>
              <a:buFontTx/>
              <a:buChar char="-"/>
            </a:pP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30000"/>
              </a:lnSpc>
              <a:buFontTx/>
              <a:buChar char="-"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267CDC81-541F-4D58-BB78-54FAFFD0B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638" y="1450975"/>
            <a:ext cx="5516562" cy="52673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ko-KR" altLang="en-US" sz="20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수로보니게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(Syrian Phoenicia) 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여자</a:t>
            </a:r>
            <a:endParaRPr lang="en-US" altLang="ko-KR" sz="2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북부 </a:t>
            </a:r>
            <a:r>
              <a:rPr lang="ko-KR" altLang="en-US" sz="20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수리아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지역의 </a:t>
            </a:r>
            <a:r>
              <a:rPr lang="ko-KR" altLang="en-US" sz="20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베니게의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헬라인 </a:t>
            </a:r>
            <a:endParaRPr lang="en-US" altLang="ko-KR" sz="2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개</a:t>
            </a:r>
            <a:endParaRPr lang="en-US" altLang="ko-KR" sz="2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개들은 쓰레기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썩어가는 고기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시체를 먹었기에 부정함과 연관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여기서는 애완견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랍비들은 세상의 민족들은 개와 같다고 선언</a:t>
            </a: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여자 야곱</a:t>
            </a:r>
            <a:endParaRPr lang="en-US" altLang="ko-KR" sz="2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ko-KR" sz="2000" b="1" dirty="0">
                <a:latin typeface="바탕" panose="02030600000101010101" pitchFamily="18" charset="-127"/>
                <a:ea typeface="바탕" panose="02030600000101010101" pitchFamily="18" charset="-127"/>
              </a:rPr>
              <a:t>“</a:t>
            </a:r>
            <a:r>
              <a:rPr lang="ko-KR" altLang="en-US" b="1" dirty="0">
                <a:latin typeface="바탕" panose="02030600000101010101" pitchFamily="18" charset="-127"/>
                <a:ea typeface="바탕" panose="02030600000101010101" pitchFamily="18" charset="-127"/>
              </a:rPr>
              <a:t>여자여 네 믿음이 </a:t>
            </a:r>
            <a:r>
              <a:rPr lang="ko-KR" altLang="en-US" b="1" dirty="0" err="1">
                <a:latin typeface="바탕" panose="02030600000101010101" pitchFamily="18" charset="-127"/>
                <a:ea typeface="바탕" panose="02030600000101010101" pitchFamily="18" charset="-127"/>
              </a:rPr>
              <a:t>크도다</a:t>
            </a:r>
            <a:r>
              <a:rPr lang="en-US" altLang="ko-KR" b="1" dirty="0">
                <a:latin typeface="바탕" panose="02030600000101010101" pitchFamily="18" charset="-127"/>
                <a:ea typeface="바탕" panose="02030600000101010101" pitchFamily="18" charset="-127"/>
              </a:rPr>
              <a:t>” (</a:t>
            </a:r>
            <a:r>
              <a:rPr lang="ko-KR" altLang="en-US" b="1" dirty="0">
                <a:latin typeface="바탕" panose="02030600000101010101" pitchFamily="18" charset="-127"/>
                <a:ea typeface="바탕" panose="02030600000101010101" pitchFamily="18" charset="-127"/>
              </a:rPr>
              <a:t>마</a:t>
            </a:r>
            <a:r>
              <a:rPr lang="en-US" altLang="ko-KR" b="1" dirty="0">
                <a:latin typeface="바탕" panose="02030600000101010101" pitchFamily="18" charset="-127"/>
                <a:ea typeface="바탕" panose="02030600000101010101" pitchFamily="18" charset="-127"/>
              </a:rPr>
              <a:t>15:28)</a:t>
            </a:r>
          </a:p>
          <a:p>
            <a:pPr>
              <a:lnSpc>
                <a:spcPct val="120000"/>
              </a:lnSpc>
            </a:pP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이방인에게도 베풀어지는 떡 </a:t>
            </a:r>
            <a:endParaRPr lang="en-US" altLang="ko-KR" sz="2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2958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9173E34-D9F4-4E02-A623-FE37DC78E3DA}"/>
              </a:ext>
            </a:extLst>
          </p:cNvPr>
          <p:cNvSpPr txBox="1"/>
          <p:nvPr/>
        </p:nvSpPr>
        <p:spPr>
          <a:xfrm>
            <a:off x="651645" y="89723"/>
            <a:ext cx="240527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해석 원리</a:t>
            </a:r>
            <a:endParaRPr lang="ko-KR" altLang="en-US" sz="2800" b="1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69963" y="612943"/>
            <a:ext cx="10077479" cy="69435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장로들의 해석 전통 </a:t>
            </a:r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  <a:sym typeface="Wingdings" panose="05000000000000000000" pitchFamily="2" charset="2"/>
              </a:rPr>
              <a:t></a:t>
            </a: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과연 </a:t>
            </a:r>
            <a:r>
              <a:rPr lang="ko-KR" altLang="en-US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그러한가</a:t>
            </a:r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?’ </a:t>
            </a: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F0AE6298-45D5-4AF9-BDA5-E8E761251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5637" y="1404851"/>
            <a:ext cx="5777346" cy="524442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ko-KR" altLang="en-US" sz="72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누군가에게서 시작되고 전해 내려와 반복되는 성경해석 </a:t>
            </a:r>
            <a:endParaRPr lang="en-US" altLang="ko-KR" sz="64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ko-KR" altLang="en-US" sz="6400" b="1" dirty="0">
                <a:solidFill>
                  <a:schemeClr val="accent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</a:t>
            </a:r>
            <a:r>
              <a:rPr lang="en-US" altLang="ko-KR" sz="6400" b="1" dirty="0">
                <a:solidFill>
                  <a:schemeClr val="accent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6400" b="1" dirty="0">
                <a:solidFill>
                  <a:schemeClr val="accent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가나안 족속 </a:t>
            </a:r>
            <a:r>
              <a:rPr lang="ko-KR" altLang="en-US" sz="6400" b="1" dirty="0" err="1">
                <a:solidFill>
                  <a:schemeClr val="accent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진멸</a:t>
            </a:r>
            <a:r>
              <a:rPr lang="ko-KR" altLang="en-US" sz="6400" b="1" dirty="0">
                <a:solidFill>
                  <a:schemeClr val="accent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명령 </a:t>
            </a:r>
            <a:endParaRPr lang="en-US" altLang="ko-KR" sz="6400" b="1" dirty="0">
              <a:solidFill>
                <a:schemeClr val="accent1">
                  <a:lumMod val="7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30000"/>
              </a:lnSpc>
              <a:buFontTx/>
              <a:buChar char="-"/>
            </a:pPr>
            <a:r>
              <a:rPr lang="ko-KR" altLang="en-US" sz="5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가나안 다섯 또는 일곱 족속의 이름 뜻을 유추하여 죄의 목록으로 정해 성도 안에 있는 동일한 죄를 진멸하라는 의미로 해석</a:t>
            </a:r>
            <a:r>
              <a:rPr lang="en-US" altLang="ko-KR" sz="5600" dirty="0">
                <a:latin typeface="맑은 고딕" panose="020B0503020000020004" pitchFamily="50" charset="-127"/>
                <a:ea typeface="맑은 고딕" panose="020B0503020000020004" pitchFamily="50" charset="-127"/>
                <a:sym typeface="Wingdings" panose="05000000000000000000" pitchFamily="2" charset="2"/>
              </a:rPr>
              <a:t></a:t>
            </a:r>
            <a:r>
              <a:rPr lang="ko-KR" altLang="en-US" sz="5600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영해</a:t>
            </a:r>
            <a:r>
              <a:rPr lang="en-US" altLang="ko-KR" sz="5600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5600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알레고리 해석의 시작</a:t>
            </a:r>
            <a:r>
              <a:rPr lang="en-US" altLang="ko-KR" sz="5600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ko-KR" altLang="en-US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해석자에 따라 족속 이름 의미</a:t>
            </a:r>
            <a:r>
              <a:rPr lang="en-US" altLang="ko-KR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죄명이 모두 다름 </a:t>
            </a:r>
            <a:r>
              <a:rPr lang="en-US" altLang="ko-KR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자의적</a:t>
            </a:r>
            <a:r>
              <a:rPr lang="en-US" altLang="ko-KR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ko-KR" altLang="en-US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성경적 해석 근거 없고 하나님 뜻인지 확인 불가</a:t>
            </a:r>
            <a:r>
              <a:rPr lang="en-US" altLang="ko-KR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주님 주셨다</a:t>
            </a:r>
            <a:r>
              <a:rPr lang="en-US" altLang="ko-KR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?)</a:t>
            </a:r>
            <a:endParaRPr lang="en-US" altLang="ko-KR" sz="64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ko-KR" altLang="en-US" sz="6400" b="1" dirty="0">
                <a:solidFill>
                  <a:schemeClr val="accent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</a:t>
            </a:r>
            <a:r>
              <a:rPr lang="en-US" altLang="ko-KR" sz="6400" b="1" dirty="0">
                <a:solidFill>
                  <a:schemeClr val="accent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6400" b="1" dirty="0">
                <a:solidFill>
                  <a:schemeClr val="accent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부정한 짐승</a:t>
            </a:r>
            <a:r>
              <a:rPr lang="en-US" altLang="ko-KR" sz="6400" b="1" dirty="0">
                <a:solidFill>
                  <a:schemeClr val="accent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6400" b="1" dirty="0">
                <a:solidFill>
                  <a:schemeClr val="accent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레</a:t>
            </a:r>
            <a:r>
              <a:rPr lang="en-US" altLang="ko-KR" sz="6400" b="1" dirty="0">
                <a:solidFill>
                  <a:schemeClr val="accent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r>
            <a:r>
              <a:rPr lang="ko-KR" altLang="en-US" sz="6400" b="1" dirty="0">
                <a:solidFill>
                  <a:schemeClr val="accent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sz="6400" b="1" dirty="0">
                <a:solidFill>
                  <a:schemeClr val="accent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6400" b="1" dirty="0">
                <a:solidFill>
                  <a:schemeClr val="accent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이유</a:t>
            </a:r>
            <a:r>
              <a:rPr lang="en-US" altLang="ko-KR" sz="6400" b="1" dirty="0">
                <a:solidFill>
                  <a:schemeClr val="accent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6400" b="1" dirty="0">
                <a:solidFill>
                  <a:schemeClr val="accent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교훈</a:t>
            </a:r>
            <a:r>
              <a:rPr lang="en-US" altLang="ko-KR" sz="6400" b="1" dirty="0">
                <a:solidFill>
                  <a:schemeClr val="accent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altLang="ko-KR" sz="5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    </a:t>
            </a:r>
            <a:r>
              <a:rPr lang="ko-KR" altLang="en-US" sz="5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굽이 갈라짐 </a:t>
            </a:r>
            <a:r>
              <a:rPr lang="en-US" altLang="ko-KR" sz="5600" dirty="0">
                <a:latin typeface="맑은 고딕" panose="020B0503020000020004" pitchFamily="50" charset="-127"/>
                <a:ea typeface="맑은 고딕" panose="020B0503020000020004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5600" dirty="0">
                <a:latin typeface="맑은 고딕" panose="020B0503020000020004" pitchFamily="50" charset="-127"/>
                <a:ea typeface="맑은 고딕" panose="020B0503020000020004" pitchFamily="50" charset="-127"/>
                <a:sym typeface="Wingdings" panose="05000000000000000000" pitchFamily="2" charset="2"/>
              </a:rPr>
              <a:t>구별</a:t>
            </a:r>
            <a:r>
              <a:rPr lang="en-US" altLang="ko-KR" sz="5600" dirty="0">
                <a:latin typeface="맑은 고딕" panose="020B0503020000020004" pitchFamily="50" charset="-127"/>
                <a:ea typeface="맑은 고딕" panose="020B0503020000020004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5600" dirty="0">
                <a:latin typeface="맑은 고딕" panose="020B0503020000020004" pitchFamily="50" charset="-127"/>
                <a:ea typeface="맑은 고딕" panose="020B0503020000020004" pitchFamily="50" charset="-127"/>
                <a:sym typeface="Wingdings" panose="05000000000000000000" pitchFamily="2" charset="2"/>
              </a:rPr>
              <a:t>좌우로 치우치지 않아야 한다는 교훈 </a:t>
            </a:r>
            <a:r>
              <a:rPr lang="en-US" altLang="ko-KR" sz="5600" dirty="0">
                <a:latin typeface="맑은 고딕" panose="020B0503020000020004" pitchFamily="50" charset="-127"/>
                <a:ea typeface="맑은 고딕" panose="020B0503020000020004" pitchFamily="50" charset="-127"/>
                <a:sym typeface="Wingdings" panose="05000000000000000000" pitchFamily="2" charset="2"/>
              </a:rPr>
              <a:t> </a:t>
            </a:r>
            <a:r>
              <a:rPr lang="ko-KR" altLang="en-US" sz="5600" dirty="0">
                <a:latin typeface="맑은 고딕" panose="020B0503020000020004" pitchFamily="50" charset="-127"/>
                <a:ea typeface="맑은 고딕" panose="020B0503020000020004" pitchFamily="50" charset="-127"/>
                <a:sym typeface="Wingdings" panose="05000000000000000000" pitchFamily="2" charset="2"/>
              </a:rPr>
              <a:t>말</a:t>
            </a:r>
            <a:endParaRPr lang="en-US" altLang="ko-KR" sz="5600" dirty="0">
              <a:latin typeface="맑은 고딕" panose="020B0503020000020004" pitchFamily="50" charset="-127"/>
              <a:ea typeface="맑은 고딕" panose="020B0503020000020004" pitchFamily="50" charset="-127"/>
              <a:sym typeface="Wingdings" panose="05000000000000000000" pitchFamily="2" charset="2"/>
            </a:endParaRPr>
          </a:p>
          <a:p>
            <a:pPr>
              <a:lnSpc>
                <a:spcPct val="130000"/>
              </a:lnSpc>
              <a:buFontTx/>
              <a:buChar char="-"/>
            </a:pPr>
            <a:r>
              <a:rPr lang="ko-KR" altLang="en-US" sz="5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되새김질 함 </a:t>
            </a:r>
            <a:r>
              <a:rPr lang="en-US" altLang="ko-KR" sz="5600" dirty="0">
                <a:latin typeface="맑은 고딕" panose="020B0503020000020004" pitchFamily="50" charset="-127"/>
                <a:ea typeface="맑은 고딕" panose="020B0503020000020004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5600" dirty="0">
                <a:latin typeface="맑은 고딕" panose="020B0503020000020004" pitchFamily="50" charset="-127"/>
                <a:ea typeface="맑은 고딕" panose="020B0503020000020004" pitchFamily="50" charset="-127"/>
                <a:sym typeface="Wingdings" panose="05000000000000000000" pitchFamily="2" charset="2"/>
              </a:rPr>
              <a:t>성도가 말씀을 반복해서 되새기라는 교훈</a:t>
            </a:r>
            <a:endParaRPr lang="en-US" altLang="ko-KR" sz="5600" dirty="0">
              <a:latin typeface="맑은 고딕" panose="020B0503020000020004" pitchFamily="50" charset="-127"/>
              <a:ea typeface="맑은 고딕" panose="020B0503020000020004" pitchFamily="50" charset="-127"/>
              <a:sym typeface="Wingdings" panose="05000000000000000000" pitchFamily="2" charset="2"/>
            </a:endParaRPr>
          </a:p>
          <a:p>
            <a:pPr>
              <a:lnSpc>
                <a:spcPct val="130000"/>
              </a:lnSpc>
              <a:buFontTx/>
              <a:buChar char="-"/>
            </a:pPr>
            <a:r>
              <a:rPr lang="en-US" altLang="ko-KR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sym typeface="Wingdings" panose="05000000000000000000" pitchFamily="2" charset="2"/>
              </a:rPr>
              <a:t>2000</a:t>
            </a:r>
            <a:r>
              <a:rPr lang="ko-KR" altLang="en-US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sym typeface="Wingdings" panose="05000000000000000000" pitchFamily="2" charset="2"/>
              </a:rPr>
              <a:t>여년 동안 왜 부정한 짐승인지 설명하려는 교사들의 시도 </a:t>
            </a:r>
            <a:r>
              <a:rPr lang="en-US" altLang="ko-KR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sym typeface="Wingdings" panose="05000000000000000000" pitchFamily="2" charset="2"/>
              </a:rPr>
              <a:t> </a:t>
            </a:r>
            <a:r>
              <a:rPr lang="ko-KR" altLang="en-US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sym typeface="Wingdings" panose="05000000000000000000" pitchFamily="2" charset="2"/>
              </a:rPr>
              <a:t>일관된 설명 불가 </a:t>
            </a:r>
            <a:r>
              <a:rPr lang="en-US" altLang="ko-KR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sym typeface="Wingdings" panose="05000000000000000000" pitchFamily="2" charset="2"/>
              </a:rPr>
              <a:t> </a:t>
            </a:r>
            <a:r>
              <a:rPr lang="ko-KR" altLang="en-US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sym typeface="Wingdings" panose="05000000000000000000" pitchFamily="2" charset="2"/>
              </a:rPr>
              <a:t>실패</a:t>
            </a:r>
            <a:r>
              <a:rPr lang="en-US" altLang="ko-KR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sym typeface="Wingdings" panose="05000000000000000000" pitchFamily="2" charset="2"/>
              </a:rPr>
              <a:t>!! </a:t>
            </a:r>
            <a:r>
              <a:rPr lang="ko-KR" altLang="en-US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sym typeface="Wingdings" panose="05000000000000000000" pitchFamily="2" charset="2"/>
              </a:rPr>
              <a:t> </a:t>
            </a:r>
            <a:endParaRPr lang="en-US" altLang="ko-KR" sz="6400" b="1" dirty="0">
              <a:solidFill>
                <a:srgbClr val="002060"/>
              </a:solidFill>
              <a:latin typeface="휴먼모음T" panose="02030504000101010101" pitchFamily="18" charset="-127"/>
              <a:ea typeface="휴먼모음T" panose="02030504000101010101" pitchFamily="18" charset="-127"/>
              <a:sym typeface="Wingdings" panose="05000000000000000000" pitchFamily="2" charset="2"/>
            </a:endParaRPr>
          </a:p>
          <a:p>
            <a:pPr>
              <a:lnSpc>
                <a:spcPct val="130000"/>
              </a:lnSpc>
              <a:buFontTx/>
              <a:buChar char="-"/>
            </a:pPr>
            <a:r>
              <a:rPr lang="ko-KR" altLang="en-US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성경적 해석 근거 없고 하나님 뜻인지 확인 불가</a:t>
            </a:r>
            <a:r>
              <a:rPr lang="en-US" altLang="ko-KR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자의적</a:t>
            </a:r>
            <a:r>
              <a:rPr lang="en-US" altLang="ko-KR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 </a:t>
            </a:r>
            <a:r>
              <a:rPr lang="ko-KR" altLang="en-US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sz="6400" b="1" dirty="0">
              <a:solidFill>
                <a:srgbClr val="00206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lnSpc>
                <a:spcPct val="130000"/>
              </a:lnSpc>
              <a:buFontTx/>
              <a:buChar char="-"/>
            </a:pPr>
            <a:r>
              <a:rPr lang="ko-KR" altLang="en-US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현재 이런 방식으로 해석하는 교사들 찾아볼 수 없다</a:t>
            </a:r>
            <a:r>
              <a:rPr lang="en-US" altLang="ko-KR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  <a:r>
              <a:rPr lang="ko-KR" altLang="en-US" sz="6400" b="1" dirty="0">
                <a:solidFill>
                  <a:srgbClr val="00206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sz="64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lnSpc>
                <a:spcPct val="130000"/>
              </a:lnSpc>
              <a:buFontTx/>
              <a:buChar char="-"/>
            </a:pP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30000"/>
              </a:lnSpc>
              <a:buNone/>
            </a:pPr>
            <a:endParaRPr lang="en-US" altLang="ko-KR" sz="17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20000"/>
              </a:lnSpc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F0AE6298-45D5-4AF9-BDA5-E8E761251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34177" y="1404852"/>
            <a:ext cx="5513265" cy="524442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전통처럼 전해 내려오는 해석은 사람이 이해하기 어려운 말씀이나 모순되어 보이는 말씀에 대한 해석이 많고 대부분 쉽게 자의적인 영해</a:t>
            </a:r>
            <a:r>
              <a:rPr lang="en-US" altLang="ko-KR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알레고리</a:t>
            </a:r>
            <a:r>
              <a:rPr lang="en-US" altLang="ko-KR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로 해결하는데 이것은 이단들의 주된 해석방식으로 대단히 위험하다</a:t>
            </a:r>
            <a:r>
              <a:rPr lang="en-US" altLang="ko-KR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  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이러한 전통적 해석의 큰 문제는 사람의 생각으로 </a:t>
            </a:r>
            <a:r>
              <a:rPr lang="ko-KR" altLang="en-US" sz="2000" b="1" u="sng" dirty="0">
                <a:solidFill>
                  <a:srgbClr val="C0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기록된 말씀을 가려버린다</a:t>
            </a: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는 것이다</a:t>
            </a:r>
            <a:r>
              <a:rPr lang="en-US" altLang="ko-KR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사람이 이해하기 어려운 말씀이 없다면 하나님 말씀이 아니다</a:t>
            </a:r>
            <a:r>
              <a:rPr lang="en-US" altLang="ko-KR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그것을 억지로 풀어 적용까지 </a:t>
            </a:r>
            <a:r>
              <a:rPr lang="ko-KR" altLang="en-US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하려다</a:t>
            </a: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기록된 말씀에서 멀리 흘러 떠내려가거나</a:t>
            </a:r>
            <a:r>
              <a:rPr lang="en-US" altLang="ko-KR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,</a:t>
            </a: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하나님 말씀인 성경을 사람이 다 이해할 수 있는 사람의 수준으로 낮추거나</a:t>
            </a:r>
            <a:r>
              <a:rPr lang="en-US" altLang="ko-KR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,</a:t>
            </a: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성경을 </a:t>
            </a:r>
            <a:r>
              <a:rPr lang="ko-KR" altLang="en-US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도덕교훈</a:t>
            </a: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모음집 정도로 여기는 결과를 초래한다</a:t>
            </a:r>
            <a:r>
              <a:rPr lang="en-US" altLang="ko-KR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이해하기 쉽다는 이유로 전해 내려오지만 이런 전통적 해석들은 반드시 의심해보아야 한다</a:t>
            </a:r>
            <a:r>
              <a:rPr lang="en-US" altLang="ko-KR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</a:p>
          <a:p>
            <a:pPr>
              <a:lnSpc>
                <a:spcPct val="120000"/>
              </a:lnSpc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872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  <p:bldP spid="7" grpId="0" build="p" animBg="1"/>
    </p:bldLst>
  </p:timing>
</p:sld>
</file>

<file path=ppt/theme/theme1.xml><?xml version="1.0" encoding="utf-8"?>
<a:theme xmlns:a="http://schemas.openxmlformats.org/drawingml/2006/main" name="줄기">
  <a:themeElements>
    <a:clrScheme name="줄기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줄기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줄기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2402</TotalTime>
  <Words>1140</Words>
  <Application>Microsoft Office PowerPoint</Application>
  <PresentationFormat>와이드스크린</PresentationFormat>
  <Paragraphs>121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22" baseType="lpstr">
      <vt:lpstr>HY강B</vt:lpstr>
      <vt:lpstr>HY견고딕</vt:lpstr>
      <vt:lpstr>HY나무B</vt:lpstr>
      <vt:lpstr>Malgun Gothic Semilight</vt:lpstr>
      <vt:lpstr>맑은 고딕</vt:lpstr>
      <vt:lpstr>바탕</vt:lpstr>
      <vt:lpstr>바탕체</vt:lpstr>
      <vt:lpstr>휴먼모음T</vt:lpstr>
      <vt:lpstr>휴먼옛체</vt:lpstr>
      <vt:lpstr>Arial</vt:lpstr>
      <vt:lpstr>Century Gothic</vt:lpstr>
      <vt:lpstr>Wingdings</vt:lpstr>
      <vt:lpstr>Wingdings 3</vt:lpstr>
      <vt:lpstr>줄기</vt:lpstr>
      <vt:lpstr>마가복음 7장 </vt:lpstr>
      <vt:lpstr>이야기꾼 마가    </vt:lpstr>
      <vt:lpstr>마가복음 7장 개요 </vt:lpstr>
      <vt:lpstr>율법의 참 의도를 회복시키심(1절~23절)   </vt:lpstr>
      <vt:lpstr>율법의 참 의도를 회복시키심(1절~23절)   </vt:lpstr>
      <vt:lpstr>모든 음식물을 깨끗하다 하시니라(19절)   </vt:lpstr>
      <vt:lpstr>수로보니게 여자의 믿음(24절~30절)     </vt:lpstr>
      <vt:lpstr>장로들의 해석 전통  ‘과연 그러한가?’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마가복음 2장 </dc:title>
  <dc:creator>Kim Dongjin</dc:creator>
  <cp:lastModifiedBy>Kim Dongjin</cp:lastModifiedBy>
  <cp:revision>167</cp:revision>
  <dcterms:created xsi:type="dcterms:W3CDTF">2021-12-13T10:42:23Z</dcterms:created>
  <dcterms:modified xsi:type="dcterms:W3CDTF">2022-01-19T07:10:52Z</dcterms:modified>
</cp:coreProperties>
</file>