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notesMasterIdLst>
    <p:notesMasterId r:id="rId12"/>
  </p:notesMasterIdLst>
  <p:sldIdLst>
    <p:sldId id="256" r:id="rId2"/>
    <p:sldId id="266" r:id="rId3"/>
    <p:sldId id="267" r:id="rId4"/>
    <p:sldId id="275" r:id="rId5"/>
    <p:sldId id="268" r:id="rId6"/>
    <p:sldId id="281" r:id="rId7"/>
    <p:sldId id="282" r:id="rId8"/>
    <p:sldId id="283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Dongjin" initials="KD" lastIdx="1" clrIdx="0">
    <p:extLst>
      <p:ext uri="{19B8F6BF-5375-455C-9EA6-DF929625EA0E}">
        <p15:presenceInfo xmlns:p15="http://schemas.microsoft.com/office/powerpoint/2012/main" userId="7c5ad4cd8a07c0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DD881-C5DE-478F-9B5A-C958F10A0DBB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192FC-D4FF-41A5-B305-168F1DD5F4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00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091D-00F7-4F76-ACFE-73161C3FE1A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64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6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9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7988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50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81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2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49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9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0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0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8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7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0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4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6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2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258305-18E0-40AC-8DB2-9D3DA61D6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927" y="2297609"/>
            <a:ext cx="8915399" cy="2262781"/>
          </a:xfrm>
        </p:spPr>
        <p:txBody>
          <a:bodyPr>
            <a:normAutofit/>
          </a:bodyPr>
          <a:lstStyle/>
          <a:p>
            <a:r>
              <a:rPr lang="ko-KR" altLang="en-US" sz="7200" dirty="0"/>
              <a:t>마가복음 </a:t>
            </a:r>
            <a:r>
              <a:rPr lang="en-US" altLang="ko-KR" sz="7200" dirty="0"/>
              <a:t>5</a:t>
            </a:r>
            <a:r>
              <a:rPr lang="ko-KR" altLang="en-US" sz="7200" dirty="0"/>
              <a:t>장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0EB5F53-066E-46E8-A6BB-CC8CE1BDF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8223" y="4975172"/>
            <a:ext cx="7766936" cy="1096899"/>
          </a:xfrm>
        </p:spPr>
        <p:txBody>
          <a:bodyPr>
            <a:normAutofit/>
          </a:bodyPr>
          <a:lstStyle/>
          <a:p>
            <a:r>
              <a:rPr lang="en-US" altLang="ko-KR" sz="2400" b="1" dirty="0"/>
              <a:t>2022. 1. 5. </a:t>
            </a:r>
            <a:r>
              <a:rPr lang="ko-KR" altLang="en-US" sz="2400" b="1" dirty="0"/>
              <a:t>광교남부교회 수요모임 </a:t>
            </a:r>
          </a:p>
        </p:txBody>
      </p:sp>
    </p:spTree>
    <p:extLst>
      <p:ext uri="{BB962C8B-B14F-4D97-AF65-F5344CB8AC3E}">
        <p14:creationId xmlns:p14="http://schemas.microsoft.com/office/powerpoint/2010/main" val="19295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B63B23-816A-4C0D-BD66-339498D7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69" y="794603"/>
            <a:ext cx="10592366" cy="5968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QT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 성경 해석을 피하라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2976E842-AF31-4B46-A5A5-D341E2DFDAEC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576469" y="1528347"/>
            <a:ext cx="5605672" cy="52055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QT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식 성경 해석은 성경을 읽을 때 순간적으로 마음속에 떠오르는 생각을 성경본문의 의미로 여기는 것이다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QT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성경을 가까이하고 묵상할 수 있는 유익이 있으나 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QT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식 성경 해석은 객관성을 상실하고 주관주의에 빠질 수 있다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QT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식 성경해석의 또 하나의 단점은 어떠한 본문이든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(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단어 조차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)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 의미를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‘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끌어내려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’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한다는 것인데 그로 인해 본문과 상관없는 해석이나 개인적인 생각을 투영한 주관적인 해석과 적용이 나올 수 있다는 점이다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6AF07C-9A98-472E-9221-7A08EA49A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0373" y="1528347"/>
            <a:ext cx="5145158" cy="51010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성경연구나 성경해석은 눈을 감고 묵상을 함으로 되는 것이 아니다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성경을 바로 해석하려면 체계적인 방법에 따른 훈련이 필요하며 집중적인 노력이 필요하다</a:t>
            </a:r>
            <a:r>
              <a:rPr lang="en-US" altLang="ko-KR" sz="28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왜냐하면 아무리 건전한 성도라도 그 생각과 마음이 하나님의 감동으로 된 말씀을 그대로 읽지 못할 정도로 전통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(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유전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), 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편견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선입견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오해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자기 생각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자기 프레임으로 채워져 있기 때문이다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altLang="ko-KR" sz="2800" b="1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173E34-D9F4-4E02-A623-FE37DC78E3DA}"/>
              </a:ext>
            </a:extLst>
          </p:cNvPr>
          <p:cNvSpPr txBox="1"/>
          <p:nvPr/>
        </p:nvSpPr>
        <p:spPr>
          <a:xfrm>
            <a:off x="576469" y="134514"/>
            <a:ext cx="297528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해석 원리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863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4" grpId="0" build="p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DF164390-7BAC-4BFC-98B9-B1ABEEA03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427" y="218809"/>
            <a:ext cx="10253870" cy="49052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tabLst>
                <a:tab pos="3319463" algn="l"/>
              </a:tabLst>
            </a:pPr>
            <a:r>
              <a:rPr lang="ko-KR" altLang="en-US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이야기꾼 마가 </a:t>
            </a:r>
            <a:r>
              <a:rPr lang="en-US" altLang="ko-KR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 </a:t>
            </a:r>
            <a:r>
              <a:rPr lang="ko-KR" altLang="en-US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  </a:t>
            </a:r>
            <a:endParaRPr lang="ko-KR" altLang="en-US" sz="4400" b="1" dirty="0"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6E2769-61A9-44C0-9DA0-52CD6A03B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1236" y="770639"/>
            <a:ext cx="5557981" cy="70567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  </a:t>
            </a:r>
            <a:r>
              <a:rPr lang="en-US" altLang="ko-KR" sz="4000" b="1" dirty="0">
                <a:latin typeface="HY강B" panose="02030600000101010101" pitchFamily="18" charset="-127"/>
                <a:ea typeface="HY강B" panose="02030600000101010101" pitchFamily="18" charset="-127"/>
              </a:rPr>
              <a:t>3</a:t>
            </a:r>
            <a:r>
              <a:rPr lang="ko-KR" altLang="en-US" sz="4000" b="1" dirty="0">
                <a:latin typeface="HY강B" panose="02030600000101010101" pitchFamily="18" charset="-127"/>
                <a:ea typeface="HY강B" panose="02030600000101010101" pitchFamily="18" charset="-127"/>
              </a:rPr>
              <a:t>막의 드라마 </a:t>
            </a:r>
            <a:endParaRPr lang="en-US" altLang="ko-KR" sz="28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2" name="두루마리 모양: 가로로 말림 1">
            <a:extLst>
              <a:ext uri="{FF2B5EF4-FFF2-40B4-BE49-F238E27FC236}">
                <a16:creationId xmlns:a16="http://schemas.microsoft.com/office/drawing/2014/main" id="{5648E4CC-60CF-499B-B8D9-F39FA6F0FDC3}"/>
              </a:ext>
            </a:extLst>
          </p:cNvPr>
          <p:cNvSpPr/>
          <p:nvPr/>
        </p:nvSpPr>
        <p:spPr>
          <a:xfrm>
            <a:off x="935606" y="2279210"/>
            <a:ext cx="3692220" cy="459575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4000" b="1" dirty="0"/>
          </a:p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17CD8C-5892-4951-8416-5F238263081C}"/>
              </a:ext>
            </a:extLst>
          </p:cNvPr>
          <p:cNvSpPr txBox="1"/>
          <p:nvPr/>
        </p:nvSpPr>
        <p:spPr>
          <a:xfrm>
            <a:off x="1216216" y="2781213"/>
            <a:ext cx="29090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막</a:t>
            </a:r>
            <a:endParaRPr lang="en-US" altLang="ko-KR" sz="36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sz="28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(1:13~8:21) </a:t>
            </a:r>
            <a:r>
              <a:rPr lang="ko-KR" altLang="en-US" sz="28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 </a:t>
            </a:r>
          </a:p>
          <a:p>
            <a:pPr algn="ctr"/>
            <a:endParaRPr lang="ko-KR" altLang="en-US" sz="36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848818-8461-4223-8607-2FE2D37DC994}"/>
              </a:ext>
            </a:extLst>
          </p:cNvPr>
          <p:cNvSpPr txBox="1"/>
          <p:nvPr/>
        </p:nvSpPr>
        <p:spPr>
          <a:xfrm>
            <a:off x="1101236" y="3930755"/>
            <a:ext cx="3139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이방의 갈릴리</a:t>
            </a:r>
            <a:endParaRPr lang="en-US" altLang="ko-KR" sz="3600" dirty="0">
              <a:latin typeface="휴먼옛체" panose="02030504000101010101" pitchFamily="18" charset="-127"/>
              <a:ea typeface="휴먼옛체" panose="02030504000101010101" pitchFamily="18" charset="-127"/>
            </a:endParaRPr>
          </a:p>
        </p:txBody>
      </p:sp>
      <p:sp>
        <p:nvSpPr>
          <p:cNvPr id="17" name="두루마리 모양: 가로로 말림 16">
            <a:extLst>
              <a:ext uri="{FF2B5EF4-FFF2-40B4-BE49-F238E27FC236}">
                <a16:creationId xmlns:a16="http://schemas.microsoft.com/office/drawing/2014/main" id="{CB2F8FF0-0254-4619-AAF4-59EA6DD7B44B}"/>
              </a:ext>
            </a:extLst>
          </p:cNvPr>
          <p:cNvSpPr/>
          <p:nvPr/>
        </p:nvSpPr>
        <p:spPr>
          <a:xfrm>
            <a:off x="606286" y="1470504"/>
            <a:ext cx="3899065" cy="1456741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서막</a:t>
            </a:r>
            <a:r>
              <a:rPr lang="ko-KR" altLang="en-US" b="1" dirty="0"/>
              <a:t> </a:t>
            </a:r>
            <a:endParaRPr lang="en-US" altLang="ko-KR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en-US" altLang="ko-KR" sz="1600" b="1" dirty="0"/>
              <a:t>(1:1-1:13)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제목</a:t>
            </a:r>
            <a:r>
              <a:rPr lang="en-US" altLang="ko-KR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배경</a:t>
            </a:r>
            <a:r>
              <a:rPr lang="en-US" altLang="ko-KR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등장인물</a:t>
            </a:r>
            <a:endParaRPr lang="en-US" altLang="ko-KR" sz="1600" dirty="0"/>
          </a:p>
          <a:p>
            <a:pPr algn="ctr"/>
            <a:r>
              <a:rPr lang="en-US" altLang="ko-KR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“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하나님의 아들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예수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그리스도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의 복음의 시작</a:t>
            </a:r>
            <a:r>
              <a:rPr lang="en-US" altLang="ko-KR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”</a:t>
            </a:r>
            <a:endParaRPr lang="ko-KR" altLang="en-US" b="1" dirty="0">
              <a:solidFill>
                <a:schemeClr val="tx1"/>
              </a:solidFill>
              <a:latin typeface="휴먼옛체" panose="02030504000101010101" pitchFamily="18" charset="-127"/>
              <a:ea typeface="휴먼옛체" panose="02030504000101010101" pitchFamily="18" charset="-127"/>
            </a:endParaRPr>
          </a:p>
        </p:txBody>
      </p:sp>
      <p:pic>
        <p:nvPicPr>
          <p:cNvPr id="20" name="Picture 2" descr="마가복음의 배경과 무대">
            <a:extLst>
              <a:ext uri="{FF2B5EF4-FFF2-40B4-BE49-F238E27FC236}">
                <a16:creationId xmlns:a16="http://schemas.microsoft.com/office/drawing/2014/main" id="{8E06044F-0182-412F-90DC-0EF3A58CB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69" y="1572784"/>
            <a:ext cx="4745395" cy="506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5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F3225A-8314-49B4-9D0F-B5B644DF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35" y="528438"/>
            <a:ext cx="8911687" cy="1280890"/>
          </a:xfrm>
        </p:spPr>
        <p:txBody>
          <a:bodyPr>
            <a:normAutofit/>
          </a:bodyPr>
          <a:lstStyle/>
          <a:p>
            <a:r>
              <a:rPr lang="ko-KR" altLang="en-US" sz="4000" b="1" dirty="0"/>
              <a:t>마가복음 </a:t>
            </a:r>
            <a:r>
              <a:rPr lang="en-US" altLang="ko-KR" sz="4000" b="1" dirty="0"/>
              <a:t>6</a:t>
            </a:r>
            <a:r>
              <a:rPr lang="ko-KR" altLang="en-US" sz="4000" b="1" dirty="0"/>
              <a:t>장 개요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20A08C-97B9-452F-9D52-45055137E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757" y="1816984"/>
            <a:ext cx="6916749" cy="46556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>
                <a:latin typeface="+mj-ea"/>
                <a:ea typeface="+mj-ea"/>
              </a:rPr>
              <a:t>군대귀신 들린 자를 고치시다</a:t>
            </a:r>
            <a:r>
              <a:rPr lang="en-US" altLang="ko-KR" sz="2000" b="1" dirty="0">
                <a:latin typeface="+mj-ea"/>
                <a:ea typeface="+mj-ea"/>
              </a:rPr>
              <a:t>(1</a:t>
            </a:r>
            <a:r>
              <a:rPr lang="ko-KR" altLang="en-US" sz="2000" b="1" dirty="0">
                <a:latin typeface="+mj-ea"/>
                <a:ea typeface="+mj-ea"/>
              </a:rPr>
              <a:t>절 </a:t>
            </a:r>
            <a:r>
              <a:rPr lang="en-US" altLang="ko-KR" sz="2000" b="1" dirty="0">
                <a:latin typeface="+mj-ea"/>
                <a:ea typeface="+mj-ea"/>
              </a:rPr>
              <a:t>~ 20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>
                <a:latin typeface="+mj-ea"/>
                <a:ea typeface="+mj-ea"/>
              </a:rPr>
              <a:t>야이로의 병든 딸을 고치러 가심</a:t>
            </a:r>
            <a:r>
              <a:rPr lang="en-US" altLang="ko-KR" sz="2000" b="1" dirty="0">
                <a:latin typeface="+mj-ea"/>
                <a:ea typeface="+mj-ea"/>
              </a:rPr>
              <a:t>(21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~ 23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  <a:endParaRPr lang="en-US" altLang="ko-KR" sz="2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 err="1">
                <a:latin typeface="+mj-ea"/>
                <a:ea typeface="+mj-ea"/>
              </a:rPr>
              <a:t>혈루증</a:t>
            </a:r>
            <a:r>
              <a:rPr lang="ko-KR" altLang="en-US" sz="2600" b="1" dirty="0">
                <a:latin typeface="+mj-ea"/>
                <a:ea typeface="+mj-ea"/>
              </a:rPr>
              <a:t> 앓던 여자가 고침을 받음</a:t>
            </a:r>
            <a:r>
              <a:rPr lang="en-US" altLang="ko-KR" sz="2000" b="1" dirty="0">
                <a:latin typeface="+mj-ea"/>
                <a:ea typeface="+mj-ea"/>
              </a:rPr>
              <a:t>(24</a:t>
            </a:r>
            <a:r>
              <a:rPr lang="ko-KR" altLang="en-US" sz="2000" b="1" dirty="0">
                <a:latin typeface="+mj-ea"/>
                <a:ea typeface="+mj-ea"/>
              </a:rPr>
              <a:t>절 </a:t>
            </a:r>
            <a:r>
              <a:rPr lang="en-US" altLang="ko-KR" sz="2000" b="1" dirty="0">
                <a:latin typeface="+mj-ea"/>
                <a:ea typeface="+mj-ea"/>
              </a:rPr>
              <a:t>~ 34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>
                <a:latin typeface="+mj-ea"/>
                <a:ea typeface="+mj-ea"/>
              </a:rPr>
              <a:t>야이로의 죽은 딸을 살리심 </a:t>
            </a:r>
            <a:r>
              <a:rPr lang="en-US" altLang="ko-KR" sz="2000" b="1" dirty="0">
                <a:latin typeface="+mj-ea"/>
                <a:ea typeface="+mj-ea"/>
              </a:rPr>
              <a:t>(34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~43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  <a:endParaRPr lang="en-US" altLang="ko-KR" sz="26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AutoNum type="arabicPeriod"/>
            </a:pPr>
            <a:endParaRPr lang="en-US" altLang="ko-KR" sz="2400" b="1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3012F71-8E41-4645-832C-BD8A26BEF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3835" y="1414636"/>
            <a:ext cx="4299930" cy="43329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ko-KR" altLang="en-US" sz="35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하나님의 권위와 </a:t>
            </a: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ko-KR" altLang="en-US" sz="35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능력을 나타내심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735D85-0703-405C-954B-78A4555CC3C5}"/>
              </a:ext>
            </a:extLst>
          </p:cNvPr>
          <p:cNvSpPr txBox="1"/>
          <p:nvPr/>
        </p:nvSpPr>
        <p:spPr>
          <a:xfrm>
            <a:off x="7766067" y="3729290"/>
            <a:ext cx="149432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부정함</a:t>
            </a:r>
            <a:endParaRPr lang="en-US" altLang="ko-K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2400" dirty="0"/>
              <a:t>(Unclean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9" name="화살표: 오른쪽 8">
            <a:extLst>
              <a:ext uri="{FF2B5EF4-FFF2-40B4-BE49-F238E27FC236}">
                <a16:creationId xmlns:a16="http://schemas.microsoft.com/office/drawing/2014/main" id="{9D368A53-CDEE-4706-B862-9C914DDBEE2A}"/>
              </a:ext>
            </a:extLst>
          </p:cNvPr>
          <p:cNvSpPr/>
          <p:nvPr/>
        </p:nvSpPr>
        <p:spPr>
          <a:xfrm>
            <a:off x="9392619" y="3936238"/>
            <a:ext cx="510154" cy="417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D62092-9CBA-42CA-9245-E4DAD4815C6D}"/>
              </a:ext>
            </a:extLst>
          </p:cNvPr>
          <p:cNvSpPr txBox="1"/>
          <p:nvPr/>
        </p:nvSpPr>
        <p:spPr>
          <a:xfrm>
            <a:off x="10074367" y="3729289"/>
            <a:ext cx="180850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2400" b="1" dirty="0"/>
              <a:t>정하게 하심</a:t>
            </a:r>
            <a:endParaRPr lang="en-US" altLang="ko-KR" sz="2400" b="1" dirty="0"/>
          </a:p>
          <a:p>
            <a:r>
              <a:rPr lang="en-US" altLang="ko-KR" sz="2400" dirty="0"/>
              <a:t>(Clean) </a:t>
            </a:r>
            <a:endParaRPr lang="ko-KR" alt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11C043-8082-4150-9D0B-2B91399F6F27}"/>
              </a:ext>
            </a:extLst>
          </p:cNvPr>
          <p:cNvSpPr txBox="1"/>
          <p:nvPr/>
        </p:nvSpPr>
        <p:spPr>
          <a:xfrm>
            <a:off x="7766067" y="4923100"/>
            <a:ext cx="1630575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죽음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절망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76DE71-365D-49D2-874B-7B9235A5E3C9}"/>
              </a:ext>
            </a:extLst>
          </p:cNvPr>
          <p:cNvSpPr txBox="1"/>
          <p:nvPr/>
        </p:nvSpPr>
        <p:spPr>
          <a:xfrm flipH="1">
            <a:off x="10146445" y="4887737"/>
            <a:ext cx="17521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2400" b="1" dirty="0"/>
              <a:t>생명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희망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2F290E3B-EED4-4DF1-B180-A9F16DFB8C1F}"/>
              </a:ext>
            </a:extLst>
          </p:cNvPr>
          <p:cNvSpPr/>
          <p:nvPr/>
        </p:nvSpPr>
        <p:spPr>
          <a:xfrm>
            <a:off x="9504768" y="4932304"/>
            <a:ext cx="510154" cy="417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23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allAtOnce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8584" y="684928"/>
            <a:ext cx="10450883" cy="979222"/>
          </a:xfrm>
        </p:spPr>
        <p:txBody>
          <a:bodyPr>
            <a:normAutofit/>
          </a:bodyPr>
          <a:lstStyle/>
          <a:p>
            <a:r>
              <a:rPr lang="ko-KR" altLang="en-US" sz="4000" b="1" dirty="0"/>
              <a:t> </a:t>
            </a:r>
            <a:r>
              <a:rPr lang="ko-KR" altLang="en-US" sz="4000" b="1" dirty="0" err="1"/>
              <a:t>거라사인의</a:t>
            </a:r>
            <a:r>
              <a:rPr lang="ko-KR" altLang="en-US" sz="4000" b="1" dirty="0"/>
              <a:t> 지방</a:t>
            </a:r>
            <a:r>
              <a:rPr lang="en-US" altLang="ko-KR" sz="4000" b="1" dirty="0"/>
              <a:t>?</a:t>
            </a:r>
            <a:endParaRPr lang="ko-KR" alt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E498F75-90B6-43FF-95E6-B91798D4078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90896"/>
            <a:ext cx="5478426" cy="55469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B02E7D-7367-4508-AC77-AC7D4806B0D5}"/>
              </a:ext>
            </a:extLst>
          </p:cNvPr>
          <p:cNvSpPr txBox="1"/>
          <p:nvPr/>
        </p:nvSpPr>
        <p:spPr>
          <a:xfrm>
            <a:off x="740156" y="1938131"/>
            <a:ext cx="5133870" cy="23413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/>
              <a:t>돼지들이 빠져 죽었다는 </a:t>
            </a:r>
            <a:r>
              <a:rPr lang="ko-KR" altLang="en-US" sz="2000" b="1" dirty="0" err="1"/>
              <a:t>데가볼리의</a:t>
            </a:r>
            <a:r>
              <a:rPr lang="ko-KR" altLang="en-US" sz="2000" b="1" dirty="0"/>
              <a:t> 도시</a:t>
            </a:r>
            <a:endParaRPr lang="en-US" altLang="ko-KR" sz="2000" b="1" dirty="0"/>
          </a:p>
          <a:p>
            <a:pPr>
              <a:lnSpc>
                <a:spcPct val="150000"/>
              </a:lnSpc>
            </a:pPr>
            <a:r>
              <a:rPr lang="ko-KR" altLang="en-US" sz="2000" b="1" dirty="0" err="1"/>
              <a:t>거라사는</a:t>
            </a:r>
            <a:r>
              <a:rPr lang="en-US" altLang="ko-KR" sz="2000" b="1" dirty="0"/>
              <a:t> </a:t>
            </a:r>
            <a:r>
              <a:rPr lang="ko-KR" altLang="en-US" sz="2000" b="1" dirty="0" err="1"/>
              <a:t>갈릴리로부터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60km </a:t>
            </a:r>
            <a:r>
              <a:rPr lang="ko-KR" altLang="en-US" sz="2000" b="1" dirty="0"/>
              <a:t>떨어져 있어 </a:t>
            </a:r>
            <a:endParaRPr lang="en-US" altLang="ko-KR" sz="2000" b="1" dirty="0"/>
          </a:p>
          <a:p>
            <a:pPr>
              <a:lnSpc>
                <a:spcPct val="150000"/>
              </a:lnSpc>
            </a:pPr>
            <a:r>
              <a:rPr lang="ko-KR" altLang="en-US" sz="2000" b="1" dirty="0"/>
              <a:t>너무 멀다</a:t>
            </a:r>
            <a:r>
              <a:rPr lang="en-US" altLang="ko-KR" sz="2000" b="1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/>
              <a:t>학자들은 갈릴리에 접해 있고 바다를 향한</a:t>
            </a:r>
            <a:endParaRPr lang="en-US" altLang="ko-KR" sz="2000" b="1" dirty="0"/>
          </a:p>
          <a:p>
            <a:pPr>
              <a:lnSpc>
                <a:spcPct val="150000"/>
              </a:lnSpc>
            </a:pPr>
            <a:r>
              <a:rPr lang="ko-KR" altLang="en-US" sz="2000" b="1" dirty="0"/>
              <a:t>비탈이 있는 </a:t>
            </a:r>
            <a:r>
              <a:rPr lang="ko-KR" altLang="en-US" sz="2000" b="1" dirty="0" err="1"/>
              <a:t>거르거사</a:t>
            </a:r>
            <a:r>
              <a:rPr lang="en-US" altLang="ko-KR" sz="2000" b="1" dirty="0"/>
              <a:t>(</a:t>
            </a:r>
            <a:r>
              <a:rPr lang="en-US" altLang="ko-KR" sz="2000" b="1" dirty="0" err="1"/>
              <a:t>Gergesa</a:t>
            </a:r>
            <a:r>
              <a:rPr lang="en-US" altLang="ko-KR" sz="2000" b="1" dirty="0"/>
              <a:t>)</a:t>
            </a:r>
            <a:r>
              <a:rPr lang="ko-KR" altLang="en-US" sz="2000" b="1" dirty="0"/>
              <a:t>로 추정한다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0241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94472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/>
              <a:t>군대 귀신들린 사람을 고치심</a:t>
            </a:r>
            <a:r>
              <a:rPr lang="en-US" altLang="ko-KR" sz="4000" b="1" dirty="0">
                <a:latin typeface="+mj-ea"/>
                <a:ea typeface="+mj-ea"/>
              </a:rPr>
              <a:t>(1</a:t>
            </a:r>
            <a:r>
              <a:rPr lang="ko-KR" altLang="en-US" sz="4000" b="1" dirty="0">
                <a:latin typeface="+mj-ea"/>
                <a:ea typeface="+mj-ea"/>
              </a:rPr>
              <a:t>절 </a:t>
            </a:r>
            <a:r>
              <a:rPr lang="en-US" altLang="ko-KR" sz="4000" b="1" dirty="0">
                <a:latin typeface="+mj-ea"/>
                <a:ea typeface="+mj-ea"/>
              </a:rPr>
              <a:t>~ 20</a:t>
            </a:r>
            <a:r>
              <a:rPr lang="ko-KR" altLang="en-US" sz="4000" b="1" dirty="0">
                <a:latin typeface="+mj-ea"/>
                <a:ea typeface="+mj-ea"/>
              </a:rPr>
              <a:t>절</a:t>
            </a:r>
            <a:r>
              <a:rPr lang="en-US" altLang="ko-KR" sz="4000" b="1" dirty="0">
                <a:latin typeface="+mj-ea"/>
                <a:ea typeface="+mj-ea"/>
              </a:rPr>
              <a:t>)</a:t>
            </a:r>
            <a:br>
              <a:rPr lang="en-US" altLang="ko-KR" sz="4000" b="1" dirty="0">
                <a:latin typeface="+mj-ea"/>
                <a:ea typeface="+mj-ea"/>
              </a:rPr>
            </a:br>
            <a:r>
              <a:rPr lang="ko-KR" altLang="en-US" sz="4000" b="1" dirty="0"/>
              <a:t> </a:t>
            </a:r>
            <a:r>
              <a:rPr lang="en-US" altLang="ko-KR" sz="3600" dirty="0"/>
              <a:t/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379909"/>
            <a:ext cx="5026152" cy="46415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1" dirty="0" err="1">
                <a:latin typeface="+mj-ea"/>
                <a:ea typeface="+mj-ea"/>
              </a:rPr>
              <a:t>데가볼리</a:t>
            </a:r>
            <a:r>
              <a:rPr lang="en-US" altLang="ko-KR" sz="2400" b="1" dirty="0">
                <a:latin typeface="+mj-ea"/>
                <a:ea typeface="+mj-ea"/>
              </a:rPr>
              <a:t>(</a:t>
            </a:r>
            <a:r>
              <a:rPr lang="ko-KR" altLang="en-US" sz="2400" b="1" dirty="0">
                <a:latin typeface="+mj-ea"/>
                <a:ea typeface="+mj-ea"/>
              </a:rPr>
              <a:t>이방인 지역</a:t>
            </a:r>
            <a:r>
              <a:rPr lang="en-US" altLang="ko-KR" sz="24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/>
              <a:t>이방 헬레니즘 문화와 사상을 추구하던 시범도시 </a:t>
            </a:r>
            <a:endParaRPr lang="en-US" altLang="ko-KR" sz="20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1" dirty="0">
                <a:latin typeface="+mj-ea"/>
                <a:ea typeface="+mj-ea"/>
              </a:rPr>
              <a:t>부정한 영</a:t>
            </a:r>
            <a:r>
              <a:rPr lang="en-US" altLang="ko-KR" sz="2400" b="1" dirty="0">
                <a:latin typeface="+mj-ea"/>
                <a:ea typeface="+mj-ea"/>
              </a:rPr>
              <a:t>(‘</a:t>
            </a:r>
            <a:r>
              <a:rPr lang="ko-KR" altLang="en-US" sz="2400" b="1" dirty="0">
                <a:latin typeface="+mj-ea"/>
                <a:ea typeface="+mj-ea"/>
              </a:rPr>
              <a:t>더러운 귀신</a:t>
            </a:r>
            <a:r>
              <a:rPr lang="en-US" altLang="ko-KR" sz="2400" b="1" dirty="0">
                <a:latin typeface="+mj-ea"/>
                <a:ea typeface="+mj-ea"/>
              </a:rPr>
              <a:t>’)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1" dirty="0">
                <a:latin typeface="+mj-ea"/>
                <a:ea typeface="+mj-ea"/>
              </a:rPr>
              <a:t>무덤</a:t>
            </a:r>
            <a:r>
              <a:rPr lang="en-US" altLang="ko-KR" sz="2400" b="1" dirty="0">
                <a:latin typeface="+mj-ea"/>
                <a:ea typeface="+mj-ea"/>
              </a:rPr>
              <a:t> 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sz="2000" dirty="0"/>
              <a:t>사람의 시체를 만진 자는 이레 동안 </a:t>
            </a:r>
            <a:r>
              <a:rPr lang="ko-KR" altLang="en-US" sz="2000" dirty="0" err="1"/>
              <a:t>부정하리니</a:t>
            </a:r>
            <a:r>
              <a:rPr lang="en-US" altLang="ko-KR" sz="2000" dirty="0"/>
              <a:t>(</a:t>
            </a:r>
            <a:r>
              <a:rPr lang="ko-KR" altLang="en-US" sz="2000" dirty="0"/>
              <a:t>민</a:t>
            </a:r>
            <a:r>
              <a:rPr lang="en-US" altLang="ko-KR" sz="2000" dirty="0"/>
              <a:t>19:11) </a:t>
            </a:r>
            <a:endParaRPr lang="ko-KR" altLang="en-US" sz="20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돼지 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부정한 짐승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레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11) </a:t>
            </a: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063BFD03-EF8A-403F-9A60-E2B8C4A5C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8691" y="2140711"/>
            <a:ext cx="4184034" cy="3880773"/>
          </a:xfrm>
        </p:spPr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7" name="설명선: 왼쪽 화살표 6">
            <a:extLst>
              <a:ext uri="{FF2B5EF4-FFF2-40B4-BE49-F238E27FC236}">
                <a16:creationId xmlns:a16="http://schemas.microsoft.com/office/drawing/2014/main" id="{5BCA8DE0-F1FB-45EB-9C34-117C884ADBFD}"/>
              </a:ext>
            </a:extLst>
          </p:cNvPr>
          <p:cNvSpPr/>
          <p:nvPr/>
        </p:nvSpPr>
        <p:spPr>
          <a:xfrm>
            <a:off x="6220304" y="1754832"/>
            <a:ext cx="3935896" cy="3627783"/>
          </a:xfrm>
          <a:prstGeom prst="lef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부정함 </a:t>
            </a:r>
            <a:r>
              <a:rPr lang="ko-KR" alt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9C90BB-7910-417A-B623-E60E9F798665}"/>
              </a:ext>
            </a:extLst>
          </p:cNvPr>
          <p:cNvSpPr txBox="1"/>
          <p:nvPr/>
        </p:nvSpPr>
        <p:spPr>
          <a:xfrm>
            <a:off x="1069848" y="6188702"/>
            <a:ext cx="4972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</a:t>
            </a:r>
            <a:r>
              <a:rPr lang="ko-KR" altLang="en-US" b="1" dirty="0"/>
              <a:t>참고</a:t>
            </a:r>
            <a:r>
              <a:rPr lang="en-US" altLang="ko-KR" b="1" dirty="0"/>
              <a:t>)</a:t>
            </a:r>
            <a:r>
              <a:rPr lang="ko-KR" altLang="en-US" b="1" dirty="0"/>
              <a:t> 군대</a:t>
            </a:r>
            <a:r>
              <a:rPr lang="en-US" altLang="ko-KR" b="1" dirty="0"/>
              <a:t>(</a:t>
            </a:r>
            <a:r>
              <a:rPr lang="ko-KR" altLang="en-US" b="1" dirty="0" err="1"/>
              <a:t>레기온</a:t>
            </a:r>
            <a:r>
              <a:rPr lang="en-US" altLang="ko-KR" b="1" dirty="0"/>
              <a:t>)- </a:t>
            </a:r>
            <a:r>
              <a:rPr lang="ko-KR" altLang="en-US" b="1" dirty="0"/>
              <a:t>로마군대 단위 약 </a:t>
            </a:r>
            <a:r>
              <a:rPr lang="en-US" altLang="ko-KR" b="1" dirty="0"/>
              <a:t>5600</a:t>
            </a:r>
            <a:r>
              <a:rPr lang="ko-KR" altLang="en-US" b="1" dirty="0"/>
              <a:t>명 </a:t>
            </a:r>
          </a:p>
        </p:txBody>
      </p:sp>
    </p:spTree>
    <p:extLst>
      <p:ext uri="{BB962C8B-B14F-4D97-AF65-F5344CB8AC3E}">
        <p14:creationId xmlns:p14="http://schemas.microsoft.com/office/powerpoint/2010/main" val="141756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280" y="427383"/>
            <a:ext cx="9705628" cy="827003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 err="1"/>
              <a:t>혈루증</a:t>
            </a:r>
            <a:r>
              <a:rPr lang="ko-KR" altLang="en-US" sz="4000" b="1" dirty="0"/>
              <a:t> 여인을 고치심 </a:t>
            </a:r>
            <a:r>
              <a:rPr lang="en-US" altLang="ko-KR" sz="4000" b="1" dirty="0">
                <a:latin typeface="+mj-ea"/>
                <a:ea typeface="+mj-ea"/>
              </a:rPr>
              <a:t>(21</a:t>
            </a:r>
            <a:r>
              <a:rPr lang="ko-KR" altLang="en-US" sz="4000" b="1" dirty="0">
                <a:latin typeface="+mj-ea"/>
                <a:ea typeface="+mj-ea"/>
              </a:rPr>
              <a:t>절</a:t>
            </a:r>
            <a:r>
              <a:rPr lang="en-US" altLang="ko-KR" sz="4000" b="1" dirty="0">
                <a:latin typeface="+mj-ea"/>
                <a:ea typeface="+mj-ea"/>
              </a:rPr>
              <a:t>~ 23</a:t>
            </a:r>
            <a:r>
              <a:rPr lang="ko-KR" altLang="en-US" sz="4000" b="1" dirty="0">
                <a:latin typeface="+mj-ea"/>
                <a:ea typeface="+mj-ea"/>
              </a:rPr>
              <a:t>절</a:t>
            </a:r>
            <a:r>
              <a:rPr lang="en-US" altLang="ko-KR" sz="4000" b="1" dirty="0">
                <a:latin typeface="+mj-ea"/>
                <a:ea typeface="+mj-ea"/>
              </a:rPr>
              <a:t>)</a:t>
            </a:r>
            <a:r>
              <a:rPr lang="en-US" altLang="ko-KR" sz="4400" b="1" dirty="0">
                <a:latin typeface="+mj-ea"/>
                <a:ea typeface="+mj-ea"/>
              </a:rPr>
              <a:t/>
            </a:r>
            <a:br>
              <a:rPr lang="en-US" altLang="ko-KR" sz="4400" b="1" dirty="0">
                <a:latin typeface="+mj-ea"/>
                <a:ea typeface="+mj-ea"/>
              </a:rPr>
            </a:br>
            <a:r>
              <a:rPr lang="ko-KR" altLang="en-US" sz="4000" b="1" dirty="0"/>
              <a:t> </a:t>
            </a:r>
            <a:r>
              <a:rPr lang="en-US" altLang="ko-KR" sz="3600" dirty="0"/>
              <a:t/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957" y="1451113"/>
            <a:ext cx="4782165" cy="49795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000" b="1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혈루증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레</a:t>
            </a:r>
            <a:r>
              <a:rPr lang="en-US" altLang="ko-KR" sz="2400" b="1" dirty="0"/>
              <a:t>15:25-31)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25 </a:t>
            </a:r>
            <a:r>
              <a:rPr lang="ko-KR" altLang="en-US" dirty="0"/>
              <a:t>만일 여인의 피의 유출이 그의 불결기가 </a:t>
            </a:r>
            <a:r>
              <a:rPr lang="ko-KR" altLang="en-US" dirty="0" err="1"/>
              <a:t>아닌데도</a:t>
            </a:r>
            <a:r>
              <a:rPr lang="ko-KR" altLang="en-US" dirty="0"/>
              <a:t> 여러 날이 </a:t>
            </a:r>
            <a:r>
              <a:rPr lang="ko-KR" altLang="en-US" dirty="0" err="1"/>
              <a:t>간다든지</a:t>
            </a:r>
            <a:r>
              <a:rPr lang="ko-KR" altLang="en-US" dirty="0"/>
              <a:t> 그 유출이 그의 불결기를 지나도 계속되면 그 부정을 유출하는 모든 날 동안은 그 불결한 때와 같이 </a:t>
            </a:r>
            <a:r>
              <a:rPr lang="ko-KR" altLang="en-US" dirty="0" err="1"/>
              <a:t>부정한즉</a:t>
            </a:r>
            <a:endParaRPr lang="en-US" altLang="ko-KR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26 </a:t>
            </a:r>
            <a:r>
              <a:rPr lang="ko-KR" altLang="en-US" dirty="0"/>
              <a:t>그의 유출이 있는 모든 날 동안에 그가 눕는 침상은 그에게 불결한 때의 침상과 같고 그가 앉는 모든 자리도 부정함이 불결한 때의 부정과 같으니</a:t>
            </a:r>
            <a:endParaRPr lang="en-US" altLang="ko-KR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27 </a:t>
            </a:r>
            <a:r>
              <a:rPr lang="ko-KR" altLang="en-US" dirty="0"/>
              <a:t>그것들을 만지는 자는 다 </a:t>
            </a:r>
            <a:r>
              <a:rPr lang="ko-KR" altLang="en-US" dirty="0" err="1"/>
              <a:t>부정한즉</a:t>
            </a:r>
            <a:r>
              <a:rPr lang="ko-KR" altLang="en-US" dirty="0"/>
              <a:t> 그의 옷을 빨고 물로 몸을 씻을 것이며 저녁까지 부정할 것이요</a:t>
            </a:r>
            <a:endParaRPr lang="en-US" altLang="ko-KR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28 </a:t>
            </a:r>
            <a:r>
              <a:rPr lang="ko-KR" altLang="en-US" dirty="0"/>
              <a:t>그의 유출이 그치면 이레를 센 </a:t>
            </a:r>
            <a:r>
              <a:rPr lang="ko-KR" altLang="en-US" dirty="0" err="1"/>
              <a:t>후에야</a:t>
            </a:r>
            <a:r>
              <a:rPr lang="ko-KR" altLang="en-US" dirty="0"/>
              <a:t> </a:t>
            </a:r>
            <a:r>
              <a:rPr lang="ko-KR" altLang="en-US" dirty="0" err="1"/>
              <a:t>정하리니</a:t>
            </a:r>
            <a:endParaRPr lang="en-US" altLang="ko-KR" dirty="0"/>
          </a:p>
          <a:p>
            <a:pPr>
              <a:lnSpc>
                <a:spcPct val="120000"/>
              </a:lnSpc>
              <a:buFontTx/>
              <a:buChar char="-"/>
            </a:pPr>
            <a:endParaRPr lang="en-US" altLang="ko-KR" dirty="0"/>
          </a:p>
          <a:p>
            <a:pPr>
              <a:lnSpc>
                <a:spcPct val="120000"/>
              </a:lnSpc>
              <a:buFontTx/>
              <a:buChar char="-"/>
            </a:pPr>
            <a:endParaRPr lang="ko-KR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2400" b="1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F2DEAF5-5BB4-43C4-B4BA-2B222457B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9817" y="1451113"/>
            <a:ext cx="4313864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29 </a:t>
            </a:r>
            <a:r>
              <a:rPr lang="ko-KR" altLang="en-US" dirty="0"/>
              <a:t>그는 여덟째 날에 산비둘기 두 마리나 집비둘기 새끼 두 마리를 자기를 위하여 </a:t>
            </a:r>
            <a:r>
              <a:rPr lang="ko-KR" altLang="en-US" dirty="0" err="1"/>
              <a:t>가져다가</a:t>
            </a:r>
            <a:r>
              <a:rPr lang="ko-KR" altLang="en-US" dirty="0"/>
              <a:t> </a:t>
            </a:r>
            <a:r>
              <a:rPr lang="ko-KR" altLang="en-US" dirty="0" err="1"/>
              <a:t>회막</a:t>
            </a:r>
            <a:r>
              <a:rPr lang="ko-KR" altLang="en-US" dirty="0"/>
              <a:t> 문 앞 </a:t>
            </a:r>
            <a:r>
              <a:rPr lang="ko-KR" altLang="en-US" dirty="0" err="1"/>
              <a:t>제사장에게로</a:t>
            </a:r>
            <a:r>
              <a:rPr lang="ko-KR" altLang="en-US" dirty="0"/>
              <a:t> 가져갈 것이요</a:t>
            </a:r>
            <a:endParaRPr lang="en-US" altLang="ko-KR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30 </a:t>
            </a:r>
            <a:r>
              <a:rPr lang="ko-KR" altLang="en-US" dirty="0"/>
              <a:t>제사장은 그 한 마리는 속죄제로</a:t>
            </a:r>
            <a:r>
              <a:rPr lang="en-US" altLang="ko-KR" dirty="0"/>
              <a:t>, </a:t>
            </a:r>
            <a:r>
              <a:rPr lang="ko-KR" altLang="en-US" dirty="0"/>
              <a:t>다른 한 마리는 </a:t>
            </a:r>
            <a:r>
              <a:rPr lang="ko-KR" altLang="en-US" dirty="0" err="1"/>
              <a:t>번제로</a:t>
            </a:r>
            <a:r>
              <a:rPr lang="ko-KR" altLang="en-US" dirty="0"/>
              <a:t> 드려 유출로 부정한 여인을 위하여 여호와 앞에서 </a:t>
            </a:r>
            <a:r>
              <a:rPr lang="ko-KR" altLang="en-US" dirty="0" err="1"/>
              <a:t>속죄할지니라</a:t>
            </a:r>
            <a:endParaRPr lang="en-US" altLang="ko-KR" dirty="0">
              <a:solidFill>
                <a:srgbClr val="202020"/>
              </a:solidFill>
              <a:latin typeface="굴림,seoul,helvetica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sz="1800" b="0" i="0" dirty="0">
                <a:solidFill>
                  <a:srgbClr val="202020"/>
                </a:solidFill>
                <a:effectLst/>
                <a:latin typeface="굴림,seoul,helvetica"/>
              </a:rPr>
              <a:t>32 </a:t>
            </a:r>
            <a:r>
              <a:rPr lang="ko-KR" altLang="en-US" sz="1800" b="0" i="0" dirty="0">
                <a:solidFill>
                  <a:srgbClr val="202020"/>
                </a:solidFill>
                <a:effectLst/>
                <a:latin typeface="굴림,seoul,helvetica"/>
              </a:rPr>
              <a:t>너희는 이와 같이 </a:t>
            </a:r>
            <a:r>
              <a:rPr lang="ko-KR" altLang="en-US" sz="1800" b="1" i="0" u="sng" strike="noStrike" dirty="0">
                <a:solidFill>
                  <a:srgbClr val="07009A"/>
                </a:solidFill>
                <a:effectLst/>
                <a:latin typeface="굴림,seoul,helvetica"/>
              </a:rPr>
              <a:t>이스라엘</a:t>
            </a:r>
            <a:r>
              <a:rPr lang="ko-KR" altLang="en-US" sz="1800" b="1" i="0" u="sng" dirty="0">
                <a:solidFill>
                  <a:srgbClr val="202020"/>
                </a:solidFill>
                <a:effectLst/>
                <a:latin typeface="굴림,seoul,helvetica"/>
              </a:rPr>
              <a:t> 자손이 그들의 부정에서 떠나게 하여 </a:t>
            </a:r>
            <a:r>
              <a:rPr lang="ko-KR" altLang="en-US" sz="1800" b="0" i="0" dirty="0">
                <a:solidFill>
                  <a:srgbClr val="202020"/>
                </a:solidFill>
                <a:effectLst/>
                <a:latin typeface="굴림,seoul,helvetica"/>
              </a:rPr>
              <a:t>그들 가운데에 있는 내 성막을 그들이 더럽히고 그들이 부정한 중에서 죽지 않도록 </a:t>
            </a:r>
            <a:r>
              <a:rPr lang="ko-KR" altLang="en-US" sz="1800" b="0" i="0" dirty="0" err="1">
                <a:solidFill>
                  <a:srgbClr val="202020"/>
                </a:solidFill>
                <a:effectLst/>
                <a:latin typeface="굴림,seoul,helvetica"/>
              </a:rPr>
              <a:t>할지니라</a:t>
            </a:r>
            <a:endParaRPr lang="ko-KR" altLang="en-US" b="0" i="0" dirty="0">
              <a:solidFill>
                <a:srgbClr val="556777"/>
              </a:solidFill>
              <a:effectLst/>
              <a:latin typeface="굴림,seoul,helvetica"/>
            </a:endParaRPr>
          </a:p>
          <a:p>
            <a:endParaRPr lang="ko-KR" altLang="en-US" dirty="0"/>
          </a:p>
        </p:txBody>
      </p:sp>
      <p:sp>
        <p:nvSpPr>
          <p:cNvPr id="7" name="설명선: 왼쪽 화살표 6">
            <a:extLst>
              <a:ext uri="{FF2B5EF4-FFF2-40B4-BE49-F238E27FC236}">
                <a16:creationId xmlns:a16="http://schemas.microsoft.com/office/drawing/2014/main" id="{5BCA8DE0-F1FB-45EB-9C34-117C884ADBFD}"/>
              </a:ext>
            </a:extLst>
          </p:cNvPr>
          <p:cNvSpPr/>
          <p:nvPr/>
        </p:nvSpPr>
        <p:spPr>
          <a:xfrm>
            <a:off x="9929191" y="1451113"/>
            <a:ext cx="2144982" cy="3627783"/>
          </a:xfrm>
          <a:prstGeom prst="lef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b="1" dirty="0"/>
              <a:t>부정함 </a:t>
            </a:r>
          </a:p>
        </p:txBody>
      </p:sp>
      <p:sp>
        <p:nvSpPr>
          <p:cNvPr id="4" name="설명선: 위쪽 화살표 3">
            <a:extLst>
              <a:ext uri="{FF2B5EF4-FFF2-40B4-BE49-F238E27FC236}">
                <a16:creationId xmlns:a16="http://schemas.microsoft.com/office/drawing/2014/main" id="{E2E58056-0837-459D-86CE-BA078B5781E5}"/>
              </a:ext>
            </a:extLst>
          </p:cNvPr>
          <p:cNvSpPr/>
          <p:nvPr/>
        </p:nvSpPr>
        <p:spPr>
          <a:xfrm>
            <a:off x="6510131" y="5078896"/>
            <a:ext cx="2912165" cy="1081310"/>
          </a:xfrm>
          <a:prstGeom prst="up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분리 </a:t>
            </a:r>
            <a:r>
              <a:rPr lang="en-US" altLang="ko-KR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ko-KR" alt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격리</a:t>
            </a:r>
          </a:p>
        </p:txBody>
      </p:sp>
    </p:spTree>
    <p:extLst>
      <p:ext uri="{BB962C8B-B14F-4D97-AF65-F5344CB8AC3E}">
        <p14:creationId xmlns:p14="http://schemas.microsoft.com/office/powerpoint/2010/main" val="62241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6" grpId="0" build="allAtOnce" animBg="1"/>
      <p:bldP spid="7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7388" y="1073426"/>
            <a:ext cx="4958038" cy="56454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시체 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민</a:t>
            </a:r>
            <a:r>
              <a:rPr lang="en-US" altLang="ko-KR" sz="2000" b="1" dirty="0"/>
              <a:t>19:11-20)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11 </a:t>
            </a:r>
            <a:r>
              <a:rPr lang="ko-KR" altLang="en-US" sz="1600" b="1" u="sng" dirty="0"/>
              <a:t>사람의 시체를 </a:t>
            </a:r>
            <a:r>
              <a:rPr lang="ko-KR" altLang="en-US" sz="1600" u="sng" dirty="0"/>
              <a:t>만진 자는 </a:t>
            </a:r>
            <a:r>
              <a:rPr lang="ko-KR" altLang="en-US" sz="1600" dirty="0"/>
              <a:t>이레 동안 </a:t>
            </a:r>
            <a:r>
              <a:rPr lang="ko-KR" altLang="en-US" sz="1600" dirty="0" err="1"/>
              <a:t>부정하리니</a:t>
            </a:r>
            <a:endParaRPr lang="en-US" altLang="ko-KR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12 </a:t>
            </a:r>
            <a:r>
              <a:rPr lang="ko-KR" altLang="en-US" sz="1600" dirty="0"/>
              <a:t>그는 셋째 날과 일곱째 날에 잿물로 자신을 정결하게 할 것이라 그리하면 </a:t>
            </a:r>
            <a:r>
              <a:rPr lang="ko-KR" altLang="en-US" sz="1600" dirty="0" err="1"/>
              <a:t>정하려니와</a:t>
            </a:r>
            <a:r>
              <a:rPr lang="ko-KR" altLang="en-US" sz="1600" dirty="0"/>
              <a:t> 셋째 날과 일곱째 날에 자신을 정결하게 하지 아니하면 그냥 부정하니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13 </a:t>
            </a:r>
            <a:r>
              <a:rPr lang="ko-KR" altLang="en-US" sz="1600" b="1" u="sng" dirty="0"/>
              <a:t>누구든지 죽은 사람의 시체를 만지고 자신을 정결하게 하지 아니하는 자는 여호와의 성막을 더럽힘이라 그가 이스라엘에서 끊어질 것은 </a:t>
            </a:r>
            <a:r>
              <a:rPr lang="ko-KR" altLang="en-US" sz="1600" dirty="0"/>
              <a:t>정결하게 하는 물을 그에게 뿌리지 아니하므로 깨끗하게 되지 못하고 그 부정함이 그대로 </a:t>
            </a:r>
            <a:r>
              <a:rPr lang="ko-KR" altLang="en-US" sz="1600" dirty="0" err="1"/>
              <a:t>있음이니라</a:t>
            </a:r>
            <a:endParaRPr lang="en-US" altLang="ko-KR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14 </a:t>
            </a:r>
            <a:r>
              <a:rPr lang="ko-KR" altLang="en-US" sz="1600" dirty="0"/>
              <a:t>장막에서 사람이 죽을 때의 법은 이러하니 누구든지 그 장막에 들어가는 자와 그 장막에 있는 자가 이레 동안 부정할 것이며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15 </a:t>
            </a:r>
            <a:r>
              <a:rPr lang="ko-KR" altLang="en-US" sz="1600" dirty="0"/>
              <a:t>뚜껑을 열어 놓고 덮지 아니한 그릇은 모두 </a:t>
            </a:r>
            <a:r>
              <a:rPr lang="ko-KR" altLang="en-US" sz="1600" dirty="0" err="1"/>
              <a:t>부정하니라</a:t>
            </a:r>
            <a:endParaRPr lang="en-US" altLang="ko-KR" sz="1600" b="1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F2DEAF5-5BB4-43C4-B4BA-2B222457B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9634" y="1073426"/>
            <a:ext cx="4653382" cy="54466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  <a:buFont typeface="+mj-lt"/>
              <a:buAutoNum type="arabicPeriod" startAt="16"/>
            </a:pP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누구든지 들에서 칼에 죽은 자나 시체나 사람의 뼈나 </a:t>
            </a:r>
            <a:r>
              <a:rPr lang="ko-KR" altLang="en-US" sz="6400" b="1" i="0" u="sng" dirty="0">
                <a:solidFill>
                  <a:srgbClr val="202020"/>
                </a:solidFill>
                <a:effectLst/>
                <a:latin typeface="굴림,seoul,helvetica"/>
              </a:rPr>
              <a:t>무덤을 만졌으면 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이레 동안 </a:t>
            </a:r>
            <a:r>
              <a:rPr lang="ko-KR" altLang="en-US" sz="6400" b="0" i="0" dirty="0" err="1">
                <a:solidFill>
                  <a:srgbClr val="202020"/>
                </a:solidFill>
                <a:effectLst/>
                <a:latin typeface="굴림,seoul,helvetica"/>
              </a:rPr>
              <a:t>부정하리니</a:t>
            </a:r>
            <a:endParaRPr lang="ko-KR" altLang="en-US" sz="6400" b="0" i="0" dirty="0">
              <a:solidFill>
                <a:srgbClr val="556777"/>
              </a:solidFill>
              <a:effectLst/>
              <a:latin typeface="굴림,seoul,helvetica"/>
            </a:endParaRPr>
          </a:p>
          <a:p>
            <a:pPr algn="l">
              <a:lnSpc>
                <a:spcPct val="120000"/>
              </a:lnSpc>
              <a:buFont typeface="+mj-lt"/>
              <a:buAutoNum type="arabicPeriod" startAt="16"/>
            </a:pP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그 부정한 자를 위하여 </a:t>
            </a:r>
            <a:r>
              <a:rPr lang="ko-KR" altLang="en-US" sz="64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죄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를 깨끗하게 하려고 불사른 재를 </a:t>
            </a:r>
            <a:r>
              <a:rPr lang="ko-KR" altLang="en-US" sz="6400" b="0" i="0" dirty="0" err="1">
                <a:solidFill>
                  <a:srgbClr val="202020"/>
                </a:solidFill>
                <a:effectLst/>
                <a:latin typeface="굴림,seoul,helvetica"/>
              </a:rPr>
              <a:t>가져다가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 흐르는 </a:t>
            </a:r>
            <a:r>
              <a:rPr lang="ko-KR" altLang="en-US" sz="64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물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과 함께 그릇에 담고</a:t>
            </a:r>
            <a:endParaRPr lang="ko-KR" altLang="en-US" sz="6400" b="0" i="0" dirty="0">
              <a:solidFill>
                <a:srgbClr val="556777"/>
              </a:solidFill>
              <a:effectLst/>
              <a:latin typeface="굴림,seoul,helvetica"/>
            </a:endParaRPr>
          </a:p>
          <a:p>
            <a:pPr algn="l">
              <a:lnSpc>
                <a:spcPct val="120000"/>
              </a:lnSpc>
              <a:buFont typeface="+mj-lt"/>
              <a:buAutoNum type="arabicPeriod" startAt="16"/>
            </a:pP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정결한 자가 </a:t>
            </a:r>
            <a:r>
              <a:rPr lang="ko-KR" altLang="en-US" sz="6400" b="0" i="0" dirty="0" err="1">
                <a:solidFill>
                  <a:srgbClr val="202020"/>
                </a:solidFill>
                <a:effectLst/>
                <a:latin typeface="굴림,seoul,helvetica"/>
              </a:rPr>
              <a:t>우슬초를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 </a:t>
            </a:r>
            <a:r>
              <a:rPr lang="ko-KR" altLang="en-US" sz="6400" b="0" i="0" dirty="0" err="1">
                <a:solidFill>
                  <a:srgbClr val="202020"/>
                </a:solidFill>
                <a:effectLst/>
                <a:latin typeface="굴림,seoul,helvetica"/>
              </a:rPr>
              <a:t>가져다가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 그 </a:t>
            </a:r>
            <a:r>
              <a:rPr lang="ko-KR" altLang="en-US" sz="64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물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을 찍어 장막과 그 모든 기구와 거기 있는 사람들에게 뿌리고 또 뼈나 죽임을 당한 자나 시체나 무덤을 만진 자에게 뿌리되</a:t>
            </a:r>
            <a:endParaRPr lang="ko-KR" altLang="en-US" sz="6400" b="0" i="0" dirty="0">
              <a:solidFill>
                <a:srgbClr val="556777"/>
              </a:solidFill>
              <a:effectLst/>
              <a:latin typeface="굴림,seoul,helvetica"/>
            </a:endParaRPr>
          </a:p>
          <a:p>
            <a:pPr algn="l">
              <a:lnSpc>
                <a:spcPct val="120000"/>
              </a:lnSpc>
              <a:buFont typeface="+mj-lt"/>
              <a:buAutoNum type="arabicPeriod" startAt="16"/>
            </a:pP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그 정결한 자가 셋째 </a:t>
            </a:r>
            <a:r>
              <a:rPr lang="ko-KR" altLang="en-US" sz="64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날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과 일곱째 </a:t>
            </a:r>
            <a:r>
              <a:rPr lang="ko-KR" altLang="en-US" sz="64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날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에 그 부정한 자에게 뿌려서 일곱째 </a:t>
            </a:r>
            <a:r>
              <a:rPr lang="ko-KR" altLang="en-US" sz="64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날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에 그를 정결하게 할 것이며 그는 자기 옷을 빨고 </a:t>
            </a:r>
            <a:r>
              <a:rPr lang="ko-KR" altLang="en-US" sz="64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물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로 몸을 씻을 것이라 </a:t>
            </a:r>
            <a:r>
              <a:rPr lang="ko-KR" altLang="en-US" sz="64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저녁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이면 정결하리라</a:t>
            </a:r>
            <a:endParaRPr lang="ko-KR" altLang="en-US" sz="6400" b="0" i="0" dirty="0">
              <a:solidFill>
                <a:srgbClr val="556777"/>
              </a:solidFill>
              <a:effectLst/>
              <a:latin typeface="굴림,seoul,helvetica"/>
            </a:endParaRPr>
          </a:p>
          <a:p>
            <a:pPr algn="l">
              <a:lnSpc>
                <a:spcPct val="120000"/>
              </a:lnSpc>
              <a:buFont typeface="+mj-lt"/>
              <a:buAutoNum type="arabicPeriod" startAt="16"/>
            </a:pP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사람이 부정하고도 자신을 정결하게 하지 아니하면 </a:t>
            </a:r>
            <a:r>
              <a:rPr lang="ko-KR" altLang="en-US" sz="6400" b="1" u="sng" dirty="0">
                <a:solidFill>
                  <a:srgbClr val="202020"/>
                </a:solidFill>
                <a:effectLst/>
                <a:latin typeface="굴림,seoul,helvetica"/>
              </a:rPr>
              <a:t>여호와의 성소를 </a:t>
            </a:r>
            <a:r>
              <a:rPr lang="ko-KR" altLang="en-US" sz="6400" b="1" u="sng" dirty="0" err="1">
                <a:solidFill>
                  <a:srgbClr val="202020"/>
                </a:solidFill>
                <a:effectLst/>
                <a:latin typeface="굴림,seoul,helvetica"/>
              </a:rPr>
              <a:t>더럽힘이니</a:t>
            </a:r>
            <a:r>
              <a:rPr lang="ko-KR" altLang="en-US" sz="6400" b="1" u="sng" dirty="0">
                <a:solidFill>
                  <a:srgbClr val="202020"/>
                </a:solidFill>
                <a:effectLst/>
                <a:latin typeface="굴림,seoul,helvetica"/>
              </a:rPr>
              <a:t> 그러므로 회중 가운데에서 끊어질 </a:t>
            </a:r>
            <a:r>
              <a:rPr lang="ko-KR" altLang="en-US" sz="6400" b="1" u="sng" dirty="0" err="1">
                <a:solidFill>
                  <a:srgbClr val="202020"/>
                </a:solidFill>
                <a:effectLst/>
                <a:latin typeface="굴림,seoul,helvetica"/>
              </a:rPr>
              <a:t>것이니라</a:t>
            </a:r>
            <a:r>
              <a:rPr lang="ko-KR" altLang="en-US" sz="6400" b="1" u="sng" dirty="0">
                <a:solidFill>
                  <a:srgbClr val="202020"/>
                </a:solidFill>
                <a:effectLst/>
                <a:latin typeface="굴림,seoul,helvetica"/>
              </a:rPr>
              <a:t> 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그는 정결하게 하는 </a:t>
            </a:r>
            <a:r>
              <a:rPr lang="ko-KR" altLang="en-US" sz="64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물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로 뿌림을 받지 </a:t>
            </a:r>
            <a:r>
              <a:rPr lang="ko-KR" altLang="en-US" sz="6400" b="0" i="0" dirty="0" err="1">
                <a:solidFill>
                  <a:srgbClr val="202020"/>
                </a:solidFill>
                <a:effectLst/>
                <a:latin typeface="굴림,seoul,helvetica"/>
              </a:rPr>
              <a:t>아니하였은즉</a:t>
            </a:r>
            <a:r>
              <a:rPr lang="ko-KR" altLang="en-US" sz="6400" b="0" i="0" dirty="0">
                <a:solidFill>
                  <a:srgbClr val="202020"/>
                </a:solidFill>
                <a:effectLst/>
                <a:latin typeface="굴림,seoul,helvetica"/>
              </a:rPr>
              <a:t> </a:t>
            </a:r>
            <a:r>
              <a:rPr lang="ko-KR" altLang="en-US" sz="6400" b="0" i="0" dirty="0" err="1">
                <a:solidFill>
                  <a:srgbClr val="202020"/>
                </a:solidFill>
                <a:effectLst/>
                <a:latin typeface="굴림,seoul,helvetica"/>
              </a:rPr>
              <a:t>부정하니라</a:t>
            </a:r>
            <a:endParaRPr lang="ko-KR" altLang="en-US" sz="6400" b="0" i="0" dirty="0">
              <a:solidFill>
                <a:srgbClr val="556777"/>
              </a:solidFill>
              <a:effectLst/>
              <a:latin typeface="굴림,seoul,helvetica"/>
            </a:endParaRPr>
          </a:p>
          <a:p>
            <a:endParaRPr lang="ko-KR" altLang="en-US" dirty="0"/>
          </a:p>
        </p:txBody>
      </p:sp>
      <p:sp>
        <p:nvSpPr>
          <p:cNvPr id="7" name="설명선: 왼쪽 화살표 6">
            <a:extLst>
              <a:ext uri="{FF2B5EF4-FFF2-40B4-BE49-F238E27FC236}">
                <a16:creationId xmlns:a16="http://schemas.microsoft.com/office/drawing/2014/main" id="{5BCA8DE0-F1FB-45EB-9C34-117C884ADBFD}"/>
              </a:ext>
            </a:extLst>
          </p:cNvPr>
          <p:cNvSpPr/>
          <p:nvPr/>
        </p:nvSpPr>
        <p:spPr>
          <a:xfrm>
            <a:off x="10118034" y="1617593"/>
            <a:ext cx="1846808" cy="3627783"/>
          </a:xfrm>
          <a:prstGeom prst="lef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/>
              <a:t>부정함</a:t>
            </a:r>
            <a:r>
              <a:rPr lang="ko-KR" altLang="en-US" sz="3200" b="1"/>
              <a:t> </a:t>
            </a:r>
            <a:endParaRPr lang="ko-KR" altLang="en-US" sz="3200" b="1" dirty="0"/>
          </a:p>
        </p:txBody>
      </p:sp>
      <p:sp>
        <p:nvSpPr>
          <p:cNvPr id="8" name="제목 7">
            <a:extLst>
              <a:ext uri="{FF2B5EF4-FFF2-40B4-BE49-F238E27FC236}">
                <a16:creationId xmlns:a16="http://schemas.microsoft.com/office/drawing/2014/main" id="{C197468D-0C9C-4C5C-94FE-9690FC576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296794"/>
            <a:ext cx="8596668" cy="627546"/>
          </a:xfrm>
        </p:spPr>
        <p:txBody>
          <a:bodyPr>
            <a:normAutofit fontScale="90000"/>
          </a:bodyPr>
          <a:lstStyle/>
          <a:p>
            <a:r>
              <a:rPr lang="ko-KR" altLang="en-US" b="1" dirty="0"/>
              <a:t>야이로의 딸을 살리심 </a:t>
            </a:r>
            <a:r>
              <a:rPr lang="en-US" altLang="ko-KR" sz="3600" b="1" dirty="0">
                <a:latin typeface="+mj-ea"/>
                <a:ea typeface="+mj-ea"/>
              </a:rPr>
              <a:t>(34</a:t>
            </a:r>
            <a:r>
              <a:rPr lang="ko-KR" altLang="en-US" sz="3600" b="1" dirty="0">
                <a:latin typeface="+mj-ea"/>
                <a:ea typeface="+mj-ea"/>
              </a:rPr>
              <a:t>절</a:t>
            </a:r>
            <a:r>
              <a:rPr lang="en-US" altLang="ko-KR" sz="3600" b="1" dirty="0">
                <a:latin typeface="+mj-ea"/>
                <a:ea typeface="+mj-ea"/>
              </a:rPr>
              <a:t>~43</a:t>
            </a:r>
            <a:r>
              <a:rPr lang="ko-KR" altLang="en-US" sz="3600" b="1" dirty="0">
                <a:latin typeface="+mj-ea"/>
                <a:ea typeface="+mj-ea"/>
              </a:rPr>
              <a:t>절</a:t>
            </a:r>
            <a:r>
              <a:rPr lang="en-US" altLang="ko-KR" sz="3600" b="1" dirty="0">
                <a:latin typeface="+mj-ea"/>
                <a:ea typeface="+mj-ea"/>
              </a:rPr>
              <a:t>)</a:t>
            </a:r>
            <a:r>
              <a:rPr lang="en-US" altLang="ko-KR" sz="4400" b="1" dirty="0">
                <a:latin typeface="+mj-ea"/>
                <a:ea typeface="+mj-ea"/>
              </a:rPr>
              <a:t/>
            </a:r>
            <a:br>
              <a:rPr lang="en-US" altLang="ko-KR" sz="4400" b="1" dirty="0">
                <a:latin typeface="+mj-ea"/>
                <a:ea typeface="+mj-ea"/>
              </a:rPr>
            </a:b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8824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6" grpId="0" build="allAtOnce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64182B-B864-4549-977F-9A5B8D7F5D9F}"/>
              </a:ext>
            </a:extLst>
          </p:cNvPr>
          <p:cNvSpPr txBox="1"/>
          <p:nvPr/>
        </p:nvSpPr>
        <p:spPr>
          <a:xfrm>
            <a:off x="397567" y="2231837"/>
            <a:ext cx="3727173" cy="1948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 dirty="0"/>
              <a:t>군대귀신 들린 사람</a:t>
            </a:r>
            <a:endParaRPr lang="en-US" altLang="ko-KR" sz="2800" b="1" dirty="0"/>
          </a:p>
          <a:p>
            <a:pPr>
              <a:lnSpc>
                <a:spcPct val="150000"/>
              </a:lnSpc>
            </a:pPr>
            <a:r>
              <a:rPr lang="ko-KR" altLang="en-US" sz="2800" b="1" dirty="0" err="1"/>
              <a:t>혈루증</a:t>
            </a:r>
            <a:r>
              <a:rPr lang="ko-KR" altLang="en-US" sz="2800" b="1" dirty="0"/>
              <a:t> 앓는 여인</a:t>
            </a:r>
            <a:endParaRPr lang="en-US" altLang="ko-KR" sz="2800" b="1" dirty="0"/>
          </a:p>
          <a:p>
            <a:pPr>
              <a:lnSpc>
                <a:spcPct val="150000"/>
              </a:lnSpc>
            </a:pPr>
            <a:r>
              <a:rPr lang="ko-KR" altLang="en-US" sz="2800" b="1" dirty="0"/>
              <a:t>죽은 야이로의 딸 </a:t>
            </a:r>
          </a:p>
        </p:txBody>
      </p:sp>
      <p:sp>
        <p:nvSpPr>
          <p:cNvPr id="6" name="화살표: 아래쪽 5">
            <a:extLst>
              <a:ext uri="{FF2B5EF4-FFF2-40B4-BE49-F238E27FC236}">
                <a16:creationId xmlns:a16="http://schemas.microsoft.com/office/drawing/2014/main" id="{12E3C07D-5A07-4F19-9B35-EC7ADC743254}"/>
              </a:ext>
            </a:extLst>
          </p:cNvPr>
          <p:cNvSpPr/>
          <p:nvPr/>
        </p:nvSpPr>
        <p:spPr>
          <a:xfrm>
            <a:off x="4025347" y="1033670"/>
            <a:ext cx="3548270" cy="3329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꾸짖으심</a:t>
            </a:r>
            <a:endParaRPr lang="en-US" altLang="ko-KR" sz="2400" b="1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예수님께</a:t>
            </a:r>
            <a:r>
              <a:rPr lang="en-US" altLang="ko-KR" sz="2400" b="1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400" b="1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손을 댐</a:t>
            </a:r>
            <a:endParaRPr lang="en-US" altLang="ko-KR" sz="2400" b="1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손을 잡으심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3D40D6-CDC7-41F2-A385-550D4C642F2A}"/>
              </a:ext>
            </a:extLst>
          </p:cNvPr>
          <p:cNvSpPr txBox="1"/>
          <p:nvPr/>
        </p:nvSpPr>
        <p:spPr>
          <a:xfrm>
            <a:off x="397566" y="1798260"/>
            <a:ext cx="37271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/>
              <a:t>부정함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분리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격리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5D48D9-A002-4AFB-A7F8-D51EE59CEF55}"/>
              </a:ext>
            </a:extLst>
          </p:cNvPr>
          <p:cNvSpPr txBox="1"/>
          <p:nvPr/>
        </p:nvSpPr>
        <p:spPr>
          <a:xfrm>
            <a:off x="7474226" y="2166729"/>
            <a:ext cx="3861955" cy="19482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 dirty="0"/>
              <a:t>정신이 돌아옴</a:t>
            </a:r>
            <a:endParaRPr lang="en-US" altLang="ko-KR" sz="2800" b="1" dirty="0"/>
          </a:p>
          <a:p>
            <a:pPr>
              <a:lnSpc>
                <a:spcPct val="150000"/>
              </a:lnSpc>
            </a:pPr>
            <a:r>
              <a:rPr lang="ko-KR" altLang="en-US" sz="2800" b="1" dirty="0"/>
              <a:t>병이 나음</a:t>
            </a:r>
            <a:endParaRPr lang="en-US" altLang="ko-KR" sz="2800" b="1" dirty="0"/>
          </a:p>
          <a:p>
            <a:pPr>
              <a:lnSpc>
                <a:spcPct val="150000"/>
              </a:lnSpc>
            </a:pPr>
            <a:r>
              <a:rPr lang="ko-KR" altLang="en-US" sz="2800" b="1" dirty="0"/>
              <a:t>죽었다 살아남</a:t>
            </a:r>
            <a:r>
              <a:rPr lang="ko-KR" alt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35DCE4-AECA-491B-ACC4-52E152F09735}"/>
              </a:ext>
            </a:extLst>
          </p:cNvPr>
          <p:cNvSpPr txBox="1"/>
          <p:nvPr/>
        </p:nvSpPr>
        <p:spPr>
          <a:xfrm>
            <a:off x="7474225" y="1798260"/>
            <a:ext cx="386195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2400" dirty="0"/>
              <a:t>정하게 됨</a:t>
            </a:r>
            <a:r>
              <a:rPr lang="en-US" altLang="ko-KR" sz="2400" dirty="0"/>
              <a:t>, </a:t>
            </a:r>
            <a:r>
              <a:rPr lang="ko-KR" altLang="en-US" sz="2400" dirty="0"/>
              <a:t>회복됨</a:t>
            </a:r>
            <a:r>
              <a:rPr lang="en-US" altLang="ko-KR" sz="2400" dirty="0"/>
              <a:t>, </a:t>
            </a:r>
            <a:r>
              <a:rPr lang="ko-KR" altLang="en-US" sz="2400" dirty="0"/>
              <a:t>살아남 </a:t>
            </a:r>
          </a:p>
        </p:txBody>
      </p:sp>
    </p:spTree>
    <p:extLst>
      <p:ext uri="{BB962C8B-B14F-4D97-AF65-F5344CB8AC3E}">
        <p14:creationId xmlns:p14="http://schemas.microsoft.com/office/powerpoint/2010/main" val="179286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>
            <a:extLst>
              <a:ext uri="{FF2B5EF4-FFF2-40B4-BE49-F238E27FC236}">
                <a16:creationId xmlns:a16="http://schemas.microsoft.com/office/drawing/2014/main" id="{C04801EC-155F-4CC3-8EFB-0398FBAA5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30905"/>
            <a:ext cx="9804270" cy="856820"/>
          </a:xfrm>
        </p:spPr>
        <p:txBody>
          <a:bodyPr>
            <a:normAutofit/>
          </a:bodyPr>
          <a:lstStyle/>
          <a:p>
            <a:r>
              <a:rPr lang="ko-KR" altLang="en-US" b="1" dirty="0" err="1"/>
              <a:t>마가의</a:t>
            </a:r>
            <a:r>
              <a:rPr lang="ko-KR" altLang="en-US" b="1" dirty="0"/>
              <a:t> 샌드위치 </a:t>
            </a: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6647001"/>
              </p:ext>
            </p:extLst>
          </p:nvPr>
        </p:nvGraphicFramePr>
        <p:xfrm>
          <a:off x="3001617" y="1187724"/>
          <a:ext cx="6937514" cy="49049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937514">
                  <a:extLst>
                    <a:ext uri="{9D8B030D-6E8A-4147-A177-3AD203B41FA5}">
                      <a16:colId xmlns:a16="http://schemas.microsoft.com/office/drawing/2014/main" val="1699771885"/>
                    </a:ext>
                  </a:extLst>
                </a:gridCol>
              </a:tblGrid>
              <a:tr h="150830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 </a:t>
                      </a:r>
                      <a:endParaRPr lang="en-US" altLang="ko-KR" dirty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400" dirty="0" err="1"/>
                        <a:t>회당장</a:t>
                      </a:r>
                      <a:r>
                        <a:rPr lang="ko-KR" altLang="en-US" sz="2400" dirty="0"/>
                        <a:t> </a:t>
                      </a:r>
                      <a:r>
                        <a:rPr lang="ko-KR" altLang="en-US" sz="2400" dirty="0" err="1"/>
                        <a:t>야이로가</a:t>
                      </a:r>
                      <a:r>
                        <a:rPr lang="ko-KR" altLang="en-US" sz="2400" dirty="0"/>
                        <a:t> 딸이 죽게 되었다고 예수님께 </a:t>
                      </a:r>
                      <a:r>
                        <a:rPr lang="ko-KR" altLang="en-US" sz="2400" dirty="0" err="1"/>
                        <a:t>살려달라고</a:t>
                      </a:r>
                      <a:r>
                        <a:rPr lang="ko-KR" altLang="en-US" sz="2400" dirty="0"/>
                        <a:t> 간청하여 그와 함께 가심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829899"/>
                  </a:ext>
                </a:extLst>
              </a:tr>
              <a:tr h="169832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374294"/>
                  </a:ext>
                </a:extLst>
              </a:tr>
              <a:tr h="1698328">
                <a:tc>
                  <a:txBody>
                    <a:bodyPr/>
                    <a:lstStyle/>
                    <a:p>
                      <a:pPr latinLnBrk="1">
                        <a:lnSpc>
                          <a:spcPct val="120000"/>
                        </a:lnSpc>
                      </a:pPr>
                      <a:endParaRPr lang="en-US" altLang="ko-KR" sz="2400" b="1" dirty="0"/>
                    </a:p>
                    <a:p>
                      <a:pPr latinLnBrk="1">
                        <a:lnSpc>
                          <a:spcPct val="120000"/>
                        </a:lnSpc>
                      </a:pPr>
                      <a:r>
                        <a:rPr lang="ko-KR" altLang="en-US" sz="2400" b="1" dirty="0"/>
                        <a:t>죽은 야이로의 딸을 손을 잡아 일어나라 하심으로 살리심 </a:t>
                      </a:r>
                      <a:endParaRPr lang="en-US" altLang="ko-K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79383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4297" y="2952906"/>
            <a:ext cx="6230745" cy="1096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28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열두해</a:t>
            </a:r>
            <a:r>
              <a:rPr lang="ko-KR" altLang="en-US" sz="2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8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혈루증</a:t>
            </a:r>
            <a:r>
              <a:rPr lang="ko-KR" altLang="en-US" sz="2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앓던 여인이 예수님의 옷에 손을 대 고침을 받음 </a:t>
            </a:r>
            <a:r>
              <a:rPr lang="en-US" altLang="ko-KR" sz="2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5F77D64E-4298-4246-8A15-4A4474E02D8B}"/>
              </a:ext>
            </a:extLst>
          </p:cNvPr>
          <p:cNvSpPr/>
          <p:nvPr/>
        </p:nvSpPr>
        <p:spPr>
          <a:xfrm>
            <a:off x="114380" y="2114333"/>
            <a:ext cx="3389917" cy="305174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ko-KR" sz="2800" b="1" dirty="0"/>
              <a:t>“</a:t>
            </a:r>
            <a:r>
              <a:rPr lang="ko-KR" altLang="en-US" sz="2800" b="1" dirty="0"/>
              <a:t>믿기만 하라</a:t>
            </a:r>
            <a:r>
              <a:rPr lang="en-US" altLang="ko-KR" sz="2800" b="1" dirty="0"/>
              <a:t>”</a:t>
            </a:r>
          </a:p>
          <a:p>
            <a:pPr algn="ctr">
              <a:lnSpc>
                <a:spcPct val="120000"/>
              </a:lnSpc>
            </a:pPr>
            <a:r>
              <a:rPr lang="ko-KR" altLang="en-US" sz="2800" b="1" dirty="0"/>
              <a:t>믿음으로 산다 </a:t>
            </a:r>
          </a:p>
        </p:txBody>
      </p:sp>
    </p:spTree>
    <p:extLst>
      <p:ext uri="{BB962C8B-B14F-4D97-AF65-F5344CB8AC3E}">
        <p14:creationId xmlns:p14="http://schemas.microsoft.com/office/powerpoint/2010/main" val="295020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TM02900688[[fn=패싯]]</Template>
  <TotalTime>1297</TotalTime>
  <Words>477</Words>
  <Application>Microsoft Office PowerPoint</Application>
  <PresentationFormat>와이드스크린</PresentationFormat>
  <Paragraphs>95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24" baseType="lpstr">
      <vt:lpstr>HY강B</vt:lpstr>
      <vt:lpstr>HY견고딕</vt:lpstr>
      <vt:lpstr>HY그래픽M</vt:lpstr>
      <vt:lpstr>HY나무B</vt:lpstr>
      <vt:lpstr>굴림,seoul,helvetica</vt:lpstr>
      <vt:lpstr>맑은 고딕</vt:lpstr>
      <vt:lpstr>휴먼모음T</vt:lpstr>
      <vt:lpstr>휴먼옛체</vt:lpstr>
      <vt:lpstr>휴먼편지체</vt:lpstr>
      <vt:lpstr>Arial</vt:lpstr>
      <vt:lpstr>Trebuchet MS</vt:lpstr>
      <vt:lpstr>Wingdings</vt:lpstr>
      <vt:lpstr>Wingdings 3</vt:lpstr>
      <vt:lpstr>패싯</vt:lpstr>
      <vt:lpstr>마가복음 5장 </vt:lpstr>
      <vt:lpstr>이야기꾼 마가    </vt:lpstr>
      <vt:lpstr>마가복음 6장 개요 </vt:lpstr>
      <vt:lpstr> 거라사인의 지방?</vt:lpstr>
      <vt:lpstr>군대 귀신들린 사람을 고치심(1절 ~ 20절)    </vt:lpstr>
      <vt:lpstr>혈루증 여인을 고치심 (21절~ 23절)    </vt:lpstr>
      <vt:lpstr>야이로의 딸을 살리심 (34절~43절) </vt:lpstr>
      <vt:lpstr>PowerPoint 프레젠테이션</vt:lpstr>
      <vt:lpstr>마가의 샌드위치 </vt:lpstr>
      <vt:lpstr>QT식 성경 해석을 피하라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마가복음 2장 </dc:title>
  <dc:creator>Kim Dongjin</dc:creator>
  <cp:lastModifiedBy>Windows 사용자</cp:lastModifiedBy>
  <cp:revision>68</cp:revision>
  <dcterms:created xsi:type="dcterms:W3CDTF">2021-12-13T10:42:23Z</dcterms:created>
  <dcterms:modified xsi:type="dcterms:W3CDTF">2022-01-05T12:43:17Z</dcterms:modified>
</cp:coreProperties>
</file>