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3"/>
  </p:notesMasterIdLst>
  <p:sldIdLst>
    <p:sldId id="256" r:id="rId2"/>
    <p:sldId id="266" r:id="rId3"/>
    <p:sldId id="267" r:id="rId4"/>
    <p:sldId id="282" r:id="rId5"/>
    <p:sldId id="268" r:id="rId6"/>
    <p:sldId id="283" r:id="rId7"/>
    <p:sldId id="284" r:id="rId8"/>
    <p:sldId id="278" r:id="rId9"/>
    <p:sldId id="281" r:id="rId10"/>
    <p:sldId id="271" r:id="rId11"/>
    <p:sldId id="28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Dongjin" initials="KD" lastIdx="1" clrIdx="0">
    <p:extLst>
      <p:ext uri="{19B8F6BF-5375-455C-9EA6-DF929625EA0E}">
        <p15:presenceInfo xmlns:p15="http://schemas.microsoft.com/office/powerpoint/2012/main" userId="7c5ad4cd8a07c0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D881-C5DE-478F-9B5A-C958F10A0DBB}" type="datetimeFigureOut">
              <a:rPr lang="ko-KR" altLang="en-US" smtClean="0"/>
              <a:t>2022-02-06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92FC-D4FF-41A5-B305-168F1DD5F4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0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091D-00F7-4F76-ACFE-73161C3FE1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64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71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8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494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99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4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8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1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5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58305-18E0-40AC-8DB2-9D3DA61D6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8605" y="2514598"/>
            <a:ext cx="8915399" cy="2262781"/>
          </a:xfrm>
        </p:spPr>
        <p:txBody>
          <a:bodyPr>
            <a:normAutofit/>
          </a:bodyPr>
          <a:lstStyle/>
          <a:p>
            <a:r>
              <a:rPr lang="ko-KR" altLang="en-US" sz="7200" dirty="0"/>
              <a:t>마가복음 </a:t>
            </a:r>
            <a:r>
              <a:rPr lang="en-US" altLang="ko-KR" sz="7200" dirty="0"/>
              <a:t>6</a:t>
            </a:r>
            <a:r>
              <a:rPr lang="ko-KR" altLang="en-US" sz="7200" dirty="0"/>
              <a:t>장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EB5F53-066E-46E8-A6BB-CC8CE1BDF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/>
              <a:t>2022. 1. 12. </a:t>
            </a:r>
            <a:r>
              <a:rPr lang="ko-KR" altLang="en-US" sz="2400" b="1" dirty="0"/>
              <a:t>광교남부교회 수요모임 </a:t>
            </a:r>
          </a:p>
        </p:txBody>
      </p:sp>
    </p:spTree>
    <p:extLst>
      <p:ext uri="{BB962C8B-B14F-4D97-AF65-F5344CB8AC3E}">
        <p14:creationId xmlns:p14="http://schemas.microsoft.com/office/powerpoint/2010/main" val="192959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B63B23-816A-4C0D-BD66-339498D7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85" y="668241"/>
            <a:ext cx="11459819" cy="6105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성경 숫자의 숨겨진 영적 의미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(5, 2, 12, 50, 100…) </a:t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73E34-D9F4-4E02-A623-FE37DC78E3DA}"/>
              </a:ext>
            </a:extLst>
          </p:cNvPr>
          <p:cNvSpPr txBox="1"/>
          <p:nvPr/>
        </p:nvSpPr>
        <p:spPr>
          <a:xfrm>
            <a:off x="566529" y="145021"/>
            <a:ext cx="240527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해석 원리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3022" y="2553360"/>
            <a:ext cx="5621464" cy="41596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 err="1"/>
              <a:t>안디옥</a:t>
            </a:r>
            <a:r>
              <a:rPr lang="ko-KR" altLang="en-US" b="1" dirty="0"/>
              <a:t> 교회</a:t>
            </a: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 err="1"/>
              <a:t>터툴리안</a:t>
            </a:r>
            <a:r>
              <a:rPr lang="en-US" altLang="ko-KR" b="1" dirty="0"/>
              <a:t>, </a:t>
            </a:r>
            <a:r>
              <a:rPr lang="ko-KR" altLang="en-US" b="1" dirty="0" err="1"/>
              <a:t>데오도르</a:t>
            </a:r>
            <a:r>
              <a:rPr lang="en-US" altLang="ko-KR" b="1" dirty="0"/>
              <a:t>, </a:t>
            </a:r>
            <a:r>
              <a:rPr lang="ko-KR" altLang="en-US" b="1" dirty="0"/>
              <a:t>존 </a:t>
            </a:r>
            <a:r>
              <a:rPr lang="ko-KR" altLang="en-US" b="1" dirty="0" err="1"/>
              <a:t>크리소스톰</a:t>
            </a:r>
            <a:r>
              <a:rPr lang="ko-KR" altLang="en-US" b="1" dirty="0"/>
              <a:t> 등   </a:t>
            </a: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/>
              <a:t>중세 토마스 아퀴나스 </a:t>
            </a:r>
            <a:r>
              <a:rPr lang="en-US" altLang="ko-KR" b="1" dirty="0"/>
              <a:t>(</a:t>
            </a:r>
            <a:r>
              <a:rPr lang="ko-KR" altLang="en-US" b="1" dirty="0"/>
              <a:t>스콜라주의</a:t>
            </a:r>
            <a:r>
              <a:rPr lang="en-US" altLang="ko-KR" b="1" dirty="0"/>
              <a:t>) </a:t>
            </a:r>
          </a:p>
          <a:p>
            <a:pPr>
              <a:lnSpc>
                <a:spcPct val="130000"/>
              </a:lnSpc>
            </a:pPr>
            <a:r>
              <a:rPr lang="ko-KR" altLang="en-US" b="1" dirty="0"/>
              <a:t>종교개혁자들</a:t>
            </a:r>
            <a:r>
              <a:rPr lang="en-US" altLang="ko-KR" b="1" dirty="0"/>
              <a:t>, </a:t>
            </a:r>
            <a:r>
              <a:rPr lang="ko-KR" altLang="en-US" b="1" dirty="0"/>
              <a:t>루터</a:t>
            </a:r>
            <a:r>
              <a:rPr lang="en-US" altLang="ko-KR" b="1" dirty="0"/>
              <a:t>, </a:t>
            </a:r>
            <a:r>
              <a:rPr lang="ko-KR" altLang="en-US" b="1" dirty="0"/>
              <a:t>칼빈</a:t>
            </a:r>
            <a:r>
              <a:rPr lang="en-US" altLang="ko-KR" b="1" dirty="0"/>
              <a:t>, </a:t>
            </a:r>
            <a:r>
              <a:rPr lang="ko-KR" altLang="en-US" b="1" dirty="0" err="1"/>
              <a:t>쯔빙글리</a:t>
            </a:r>
            <a:r>
              <a:rPr lang="ko-KR" altLang="en-US" b="1" dirty="0"/>
              <a:t> 등 </a:t>
            </a: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/>
              <a:t>초기 형제모임</a:t>
            </a:r>
            <a:r>
              <a:rPr lang="en-US" altLang="ko-KR" b="1" dirty="0"/>
              <a:t> </a:t>
            </a:r>
            <a:r>
              <a:rPr lang="ko-KR" altLang="en-US" b="1" dirty="0"/>
              <a:t>다비</a:t>
            </a:r>
            <a:r>
              <a:rPr lang="en-US" altLang="ko-KR" b="1" dirty="0"/>
              <a:t>, </a:t>
            </a:r>
            <a:r>
              <a:rPr lang="ko-KR" altLang="en-US" b="1" dirty="0"/>
              <a:t>뉴턴</a:t>
            </a:r>
            <a:r>
              <a:rPr lang="en-US" altLang="ko-KR" b="1" dirty="0"/>
              <a:t>, </a:t>
            </a:r>
            <a:r>
              <a:rPr lang="ko-KR" altLang="en-US" b="1" dirty="0" err="1"/>
              <a:t>그로브스</a:t>
            </a:r>
            <a:r>
              <a:rPr lang="en-US" altLang="ko-KR" b="1" dirty="0"/>
              <a:t>, </a:t>
            </a:r>
            <a:r>
              <a:rPr lang="ko-KR" altLang="en-US" b="1" dirty="0"/>
              <a:t>뮐러 등 </a:t>
            </a: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/>
              <a:t>근대 자유주의</a:t>
            </a:r>
            <a:r>
              <a:rPr lang="en-US" altLang="ko-KR" b="1" dirty="0"/>
              <a:t>(</a:t>
            </a:r>
            <a:r>
              <a:rPr lang="ko-KR" altLang="en-US" b="1" dirty="0"/>
              <a:t>진화론</a:t>
            </a:r>
            <a:r>
              <a:rPr lang="en-US" altLang="ko-KR" b="1" dirty="0"/>
              <a:t>, </a:t>
            </a:r>
            <a:r>
              <a:rPr lang="ko-KR" altLang="en-US" b="1" dirty="0"/>
              <a:t>과학</a:t>
            </a:r>
            <a:r>
              <a:rPr lang="en-US" altLang="ko-KR" b="1" dirty="0"/>
              <a:t>, </a:t>
            </a:r>
            <a:r>
              <a:rPr lang="ko-KR" altLang="en-US" b="1" dirty="0"/>
              <a:t>이성</a:t>
            </a:r>
            <a:r>
              <a:rPr lang="en-US" altLang="ko-KR" b="1" dirty="0"/>
              <a:t>)</a:t>
            </a:r>
            <a:r>
              <a:rPr lang="ko-KR" altLang="en-US" b="1" dirty="0"/>
              <a:t>신학에 반대하는 근본주의 신학교들 웨스트민스터</a:t>
            </a:r>
            <a:r>
              <a:rPr lang="en-US" altLang="ko-KR" b="1" dirty="0"/>
              <a:t>, </a:t>
            </a:r>
            <a:r>
              <a:rPr lang="ko-KR" altLang="en-US" b="1" dirty="0" err="1"/>
              <a:t>칼빈</a:t>
            </a:r>
            <a:r>
              <a:rPr lang="en-US" altLang="ko-KR" b="1" dirty="0"/>
              <a:t>, </a:t>
            </a:r>
            <a:r>
              <a:rPr lang="ko-KR" altLang="en-US" b="1" dirty="0" err="1"/>
              <a:t>캄펜</a:t>
            </a:r>
            <a:r>
              <a:rPr lang="ko-KR" altLang="en-US" b="1" dirty="0"/>
              <a:t> 등</a:t>
            </a:r>
            <a:endParaRPr lang="en-US" altLang="ko-KR" b="1" dirty="0"/>
          </a:p>
          <a:p>
            <a:pPr>
              <a:lnSpc>
                <a:spcPct val="130000"/>
              </a:lnSpc>
            </a:pPr>
            <a:r>
              <a:rPr lang="ko-KR" altLang="en-US" b="1" dirty="0"/>
              <a:t>세대주의 신학교들 무디</a:t>
            </a:r>
            <a:r>
              <a:rPr lang="en-US" altLang="ko-KR" b="1" dirty="0"/>
              <a:t>,</a:t>
            </a:r>
            <a:r>
              <a:rPr lang="ko-KR" altLang="en-US" b="1" dirty="0" err="1"/>
              <a:t>달라스</a:t>
            </a:r>
            <a:r>
              <a:rPr lang="en-US" altLang="ko-KR" b="1" dirty="0"/>
              <a:t>, </a:t>
            </a:r>
            <a:r>
              <a:rPr lang="ko-KR" altLang="en-US" b="1" dirty="0" err="1"/>
              <a:t>탈봇</a:t>
            </a:r>
            <a:r>
              <a:rPr lang="en-US" altLang="ko-KR" b="1" dirty="0"/>
              <a:t>,  </a:t>
            </a:r>
            <a:r>
              <a:rPr lang="ko-KR" altLang="en-US" b="1" dirty="0" err="1">
                <a:solidFill>
                  <a:srgbClr val="0070C0"/>
                </a:solidFill>
              </a:rPr>
              <a:t>엠마오</a:t>
            </a:r>
            <a:r>
              <a:rPr lang="ko-KR" altLang="en-US" b="1" dirty="0">
                <a:solidFill>
                  <a:srgbClr val="0070C0"/>
                </a:solidFill>
              </a:rPr>
              <a:t> 성경학교</a:t>
            </a:r>
            <a:r>
              <a:rPr lang="en-US" altLang="ko-KR" b="1" dirty="0">
                <a:solidFill>
                  <a:srgbClr val="0070C0"/>
                </a:solidFill>
              </a:rPr>
              <a:t>(ECS Ministries) </a:t>
            </a:r>
            <a:r>
              <a:rPr lang="ko-KR" altLang="en-US" b="1" dirty="0">
                <a:solidFill>
                  <a:srgbClr val="0070C0"/>
                </a:solidFill>
              </a:rPr>
              <a:t>  </a:t>
            </a:r>
            <a:endParaRPr lang="en-US" altLang="ko-KR" dirty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>
          <a:xfrm>
            <a:off x="6415329" y="2563919"/>
            <a:ext cx="5514175" cy="41596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ko-KR" altLang="en-US" b="1" dirty="0"/>
              <a:t>알렉산드리아 교회</a:t>
            </a:r>
            <a:r>
              <a:rPr lang="en-US" altLang="ko-KR" b="1" dirty="0"/>
              <a:t>(</a:t>
            </a:r>
            <a:r>
              <a:rPr lang="ko-KR" altLang="en-US" b="1" dirty="0" err="1"/>
              <a:t>영해파</a:t>
            </a:r>
            <a:r>
              <a:rPr lang="en-US" altLang="ko-KR" b="1" dirty="0"/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b="1" dirty="0"/>
              <a:t>플라톤주의자들 </a:t>
            </a:r>
            <a:r>
              <a:rPr lang="en-US" altLang="ko-KR" b="1" dirty="0"/>
              <a:t>– </a:t>
            </a:r>
            <a:r>
              <a:rPr lang="ko-KR" altLang="en-US" b="1" dirty="0" err="1"/>
              <a:t>클레멘트</a:t>
            </a:r>
            <a:r>
              <a:rPr lang="en-US" altLang="ko-KR" b="1" dirty="0"/>
              <a:t>, </a:t>
            </a:r>
            <a:r>
              <a:rPr lang="ko-KR" altLang="en-US" b="1" dirty="0" err="1"/>
              <a:t>오리게네스</a:t>
            </a:r>
            <a:r>
              <a:rPr lang="en-US" altLang="ko-KR" b="1" dirty="0"/>
              <a:t>, </a:t>
            </a:r>
            <a:r>
              <a:rPr lang="ko-KR" altLang="en-US" b="1" dirty="0" err="1"/>
              <a:t>플로티노스</a:t>
            </a:r>
            <a:r>
              <a:rPr lang="ko-KR" altLang="en-US" b="1" dirty="0"/>
              <a:t> </a:t>
            </a:r>
            <a:endParaRPr lang="en-US" altLang="ko-KR" b="1" dirty="0"/>
          </a:p>
          <a:p>
            <a:pPr>
              <a:lnSpc>
                <a:spcPct val="120000"/>
              </a:lnSpc>
            </a:pPr>
            <a:r>
              <a:rPr lang="ko-KR" altLang="en-US" b="1" dirty="0"/>
              <a:t>영지주의자들 </a:t>
            </a:r>
            <a:r>
              <a:rPr lang="en-US" altLang="ko-KR" b="1" dirty="0"/>
              <a:t>– </a:t>
            </a:r>
            <a:r>
              <a:rPr lang="ko-KR" altLang="en-US" b="1" dirty="0" err="1"/>
              <a:t>발렌티누스</a:t>
            </a:r>
            <a:r>
              <a:rPr lang="ko-KR" altLang="en-US" b="1" dirty="0"/>
              <a:t> 등 </a:t>
            </a:r>
            <a:endParaRPr lang="en-US" altLang="ko-KR" b="1" dirty="0"/>
          </a:p>
          <a:p>
            <a:pPr>
              <a:lnSpc>
                <a:spcPct val="120000"/>
              </a:lnSpc>
            </a:pPr>
            <a:r>
              <a:rPr lang="ko-KR" altLang="en-US" b="1" dirty="0"/>
              <a:t>중세 로마 카톨릭 </a:t>
            </a:r>
            <a:r>
              <a:rPr lang="en-US" altLang="ko-KR" b="1" dirty="0"/>
              <a:t>(</a:t>
            </a:r>
            <a:r>
              <a:rPr lang="ko-KR" altLang="en-US" b="1" dirty="0"/>
              <a:t>약 </a:t>
            </a:r>
            <a:r>
              <a:rPr lang="en-US" altLang="ko-KR" b="1" dirty="0"/>
              <a:t>1000</a:t>
            </a:r>
            <a:r>
              <a:rPr lang="ko-KR" altLang="en-US" b="1" dirty="0"/>
              <a:t>년</a:t>
            </a:r>
            <a:r>
              <a:rPr lang="en-US" altLang="ko-KR" b="1" dirty="0"/>
              <a:t>) ,</a:t>
            </a:r>
            <a:r>
              <a:rPr lang="ko-KR" altLang="en-US" b="1" dirty="0"/>
              <a:t>영해의 전성기</a:t>
            </a:r>
            <a:r>
              <a:rPr lang="en-US" altLang="ko-KR" b="1" dirty="0"/>
              <a:t>(</a:t>
            </a:r>
            <a:r>
              <a:rPr lang="ko-KR" altLang="en-US" b="1" dirty="0"/>
              <a:t>교회의 암흑기</a:t>
            </a:r>
            <a:r>
              <a:rPr lang="en-US" altLang="ko-KR" b="1" dirty="0"/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b="1" dirty="0"/>
              <a:t>      </a:t>
            </a:r>
            <a:r>
              <a:rPr lang="en-US" altLang="ko-KR" dirty="0"/>
              <a:t>- </a:t>
            </a:r>
            <a:r>
              <a:rPr lang="ko-KR" altLang="en-US" dirty="0"/>
              <a:t>근대 자유주의 신학</a:t>
            </a:r>
            <a:r>
              <a:rPr lang="en-US" altLang="ko-KR" dirty="0"/>
              <a:t> </a:t>
            </a:r>
            <a:r>
              <a:rPr lang="ko-KR" altLang="en-US" dirty="0"/>
              <a:t>영향으로  종교다원주의 수용</a:t>
            </a:r>
            <a:endParaRPr lang="en-US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       - </a:t>
            </a:r>
            <a:r>
              <a:rPr lang="ko-KR" altLang="en-US" dirty="0"/>
              <a:t>자유주의 신학교들 베를린</a:t>
            </a:r>
            <a:r>
              <a:rPr lang="en-US" altLang="ko-KR" dirty="0"/>
              <a:t>, </a:t>
            </a:r>
            <a:r>
              <a:rPr lang="ko-KR" altLang="en-US" dirty="0"/>
              <a:t>프린스턴 </a:t>
            </a:r>
            <a:r>
              <a:rPr lang="en-US" altLang="ko-KR" dirty="0"/>
              <a:t>, </a:t>
            </a:r>
            <a:r>
              <a:rPr lang="ko-KR" altLang="en-US" dirty="0"/>
              <a:t>예일 등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b="1" dirty="0"/>
              <a:t>신비주의자들  </a:t>
            </a:r>
            <a:endParaRPr lang="en-US" altLang="ko-KR" b="1" dirty="0"/>
          </a:p>
          <a:p>
            <a:pPr>
              <a:lnSpc>
                <a:spcPct val="120000"/>
              </a:lnSpc>
            </a:pPr>
            <a:r>
              <a:rPr lang="ko-KR" altLang="en-US" b="1" dirty="0">
                <a:solidFill>
                  <a:srgbClr val="FF0000"/>
                </a:solidFill>
              </a:rPr>
              <a:t>대부분의 이단들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신천지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통일교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하나님의 교회 </a:t>
            </a:r>
            <a:r>
              <a:rPr lang="ko-KR" altLang="en-US" b="1" dirty="0" err="1">
                <a:solidFill>
                  <a:srgbClr val="FF0000"/>
                </a:solidFill>
              </a:rPr>
              <a:t>안증회</a:t>
            </a:r>
            <a:r>
              <a:rPr lang="en-US" altLang="ko-KR" b="1" dirty="0">
                <a:solidFill>
                  <a:srgbClr val="FF0000"/>
                </a:solidFill>
              </a:rPr>
              <a:t>, JMS, </a:t>
            </a:r>
            <a:r>
              <a:rPr lang="ko-KR" altLang="en-US" b="1" dirty="0">
                <a:solidFill>
                  <a:srgbClr val="FF0000"/>
                </a:solidFill>
              </a:rPr>
              <a:t>지방교회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 err="1">
                <a:solidFill>
                  <a:srgbClr val="FF0000"/>
                </a:solidFill>
              </a:rPr>
              <a:t>구원파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박옥수</a:t>
            </a:r>
            <a:r>
              <a:rPr lang="en-US" altLang="ko-KR" b="1" dirty="0">
                <a:solidFill>
                  <a:srgbClr val="FF0000"/>
                </a:solidFill>
              </a:rPr>
              <a:t>) …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685" y="1324985"/>
            <a:ext cx="5587831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랍비계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유대인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dirty="0" err="1"/>
              <a:t>미드라쉬</a:t>
            </a:r>
            <a:r>
              <a:rPr lang="en-US" altLang="ko-KR" dirty="0"/>
              <a:t>, </a:t>
            </a:r>
            <a:r>
              <a:rPr lang="ko-KR" altLang="en-US" dirty="0"/>
              <a:t>문맥과 상관없이 단어</a:t>
            </a:r>
            <a:r>
              <a:rPr lang="en-US" altLang="ko-KR" dirty="0"/>
              <a:t>, </a:t>
            </a:r>
            <a:r>
              <a:rPr lang="ko-KR" altLang="en-US" dirty="0"/>
              <a:t>숫자 해석</a:t>
            </a:r>
            <a:r>
              <a:rPr lang="en-US" altLang="ko-KR" dirty="0"/>
              <a:t>, </a:t>
            </a:r>
            <a:r>
              <a:rPr lang="ko-KR" altLang="en-US" b="1" dirty="0" err="1"/>
              <a:t>게마트리아</a:t>
            </a:r>
            <a:r>
              <a:rPr lang="ko-KR" altLang="en-US" b="1" dirty="0"/>
              <a:t> </a:t>
            </a:r>
            <a:r>
              <a:rPr lang="en-US" altLang="ko-KR" dirty="0"/>
              <a:t>(BC3</a:t>
            </a:r>
            <a:r>
              <a:rPr lang="ko-KR" altLang="en-US" dirty="0"/>
              <a:t>세기 헬라어 영향으로 신비주의 랍비가</a:t>
            </a:r>
            <a:r>
              <a:rPr lang="en-US" altLang="ko-KR" dirty="0"/>
              <a:t> </a:t>
            </a:r>
            <a:r>
              <a:rPr lang="ko-KR" altLang="en-US" dirty="0"/>
              <a:t>히브리어에 숫자를 매겨 성경 해석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14331-8BC2-4A40-B73D-2349E4791BB8}"/>
              </a:ext>
            </a:extLst>
          </p:cNvPr>
          <p:cNvSpPr txBox="1"/>
          <p:nvPr/>
        </p:nvSpPr>
        <p:spPr>
          <a:xfrm>
            <a:off x="6134486" y="1324985"/>
            <a:ext cx="579501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헬라계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유대인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dirty="0"/>
              <a:t>플라톤 철학</a:t>
            </a:r>
            <a:r>
              <a:rPr lang="en-US" altLang="ko-KR" dirty="0"/>
              <a:t>(</a:t>
            </a:r>
            <a:r>
              <a:rPr lang="ko-KR" altLang="en-US" dirty="0"/>
              <a:t>영</a:t>
            </a:r>
            <a:r>
              <a:rPr lang="en-US" altLang="ko-KR" dirty="0"/>
              <a:t>/</a:t>
            </a:r>
            <a:r>
              <a:rPr lang="ko-KR" altLang="en-US" dirty="0"/>
              <a:t>몸 </a:t>
            </a:r>
            <a:r>
              <a:rPr lang="ko-KR" altLang="en-US" dirty="0" err="1"/>
              <a:t>이분설</a:t>
            </a:r>
            <a:r>
              <a:rPr lang="en-US" altLang="ko-KR" dirty="0"/>
              <a:t>)</a:t>
            </a:r>
            <a:r>
              <a:rPr lang="ko-KR" altLang="en-US" dirty="0"/>
              <a:t>으로</a:t>
            </a:r>
            <a:endParaRPr lang="en-US" altLang="ko-KR" dirty="0"/>
          </a:p>
          <a:p>
            <a:r>
              <a:rPr lang="ko-KR" altLang="en-US" dirty="0"/>
              <a:t>성경해석</a:t>
            </a:r>
            <a:r>
              <a:rPr lang="en-US" altLang="ko-KR" dirty="0"/>
              <a:t>, </a:t>
            </a:r>
            <a:r>
              <a:rPr lang="ko-KR" altLang="en-US" dirty="0"/>
              <a:t>문자를 넘어서는 숨겨진 영적의미</a:t>
            </a:r>
            <a:r>
              <a:rPr lang="en-US" altLang="ko-KR" dirty="0"/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알레고리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영해</a:t>
            </a:r>
            <a:r>
              <a:rPr lang="en-US" altLang="ko-KR"/>
              <a:t>, </a:t>
            </a:r>
            <a:r>
              <a:rPr lang="ko-KR" altLang="en-US"/>
              <a:t>숫자의 </a:t>
            </a:r>
            <a:r>
              <a:rPr lang="ko-KR" altLang="en-US" dirty="0"/>
              <a:t>숨겨진 의미 추구</a:t>
            </a:r>
            <a:r>
              <a:rPr lang="en-US" altLang="ko-KR" dirty="0"/>
              <a:t>,</a:t>
            </a:r>
            <a:r>
              <a:rPr lang="ko-KR" altLang="en-US" dirty="0"/>
              <a:t>  </a:t>
            </a:r>
            <a:r>
              <a:rPr lang="ko-KR" altLang="en-US" b="1" dirty="0"/>
              <a:t>필로</a:t>
            </a:r>
            <a:r>
              <a:rPr lang="en-US" altLang="ko-KR" b="1" dirty="0"/>
              <a:t>(Philo </a:t>
            </a:r>
            <a:r>
              <a:rPr lang="en-US" altLang="ko-KR" sz="1600" b="1" dirty="0"/>
              <a:t>BC20-BC50</a:t>
            </a:r>
            <a:r>
              <a:rPr lang="en-US" altLang="ko-KR" b="1" dirty="0"/>
              <a:t>) </a:t>
            </a:r>
            <a:r>
              <a:rPr lang="ko-KR" altLang="en-US" b="1" dirty="0"/>
              <a:t> </a:t>
            </a:r>
          </a:p>
        </p:txBody>
      </p:sp>
      <p:sp>
        <p:nvSpPr>
          <p:cNvPr id="5" name="화살표: 아래쪽 4">
            <a:extLst>
              <a:ext uri="{FF2B5EF4-FFF2-40B4-BE49-F238E27FC236}">
                <a16:creationId xmlns:a16="http://schemas.microsoft.com/office/drawing/2014/main" id="{5D2C86F8-0FF9-41B8-AADA-88DB81318C30}"/>
              </a:ext>
            </a:extLst>
          </p:cNvPr>
          <p:cNvSpPr/>
          <p:nvPr/>
        </p:nvSpPr>
        <p:spPr>
          <a:xfrm>
            <a:off x="6798366" y="2279092"/>
            <a:ext cx="4084982" cy="569655"/>
          </a:xfrm>
          <a:prstGeom prst="downArrow">
            <a:avLst>
              <a:gd name="adj1" fmla="val 50000"/>
              <a:gd name="adj2" fmla="val 443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이어짐</a:t>
            </a:r>
            <a:r>
              <a:rPr lang="ko-KR" alt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01E5A-12A3-4EE2-AAD5-510DB6F6AD1C}"/>
              </a:ext>
            </a:extLst>
          </p:cNvPr>
          <p:cNvSpPr txBox="1"/>
          <p:nvPr/>
        </p:nvSpPr>
        <p:spPr>
          <a:xfrm>
            <a:off x="452868" y="1324985"/>
            <a:ext cx="5621464" cy="8109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예수님</a:t>
            </a:r>
            <a:r>
              <a:rPr lang="en-US" altLang="ko-KR" sz="2000" b="1" dirty="0">
                <a:solidFill>
                  <a:schemeClr val="tx1"/>
                </a:solidFill>
              </a:rPr>
              <a:t>, </a:t>
            </a:r>
            <a:r>
              <a:rPr lang="ko-KR" altLang="en-US" sz="2000" b="1" dirty="0">
                <a:solidFill>
                  <a:schemeClr val="tx1"/>
                </a:solidFill>
              </a:rPr>
              <a:t>사도들의 성경해석</a:t>
            </a: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문자적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문맥적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모형적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원리적 해석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화살표: 아래쪽 11">
            <a:extLst>
              <a:ext uri="{FF2B5EF4-FFF2-40B4-BE49-F238E27FC236}">
                <a16:creationId xmlns:a16="http://schemas.microsoft.com/office/drawing/2014/main" id="{412ADD22-DEEE-47E3-A489-697A3444DDAE}"/>
              </a:ext>
            </a:extLst>
          </p:cNvPr>
          <p:cNvSpPr/>
          <p:nvPr/>
        </p:nvSpPr>
        <p:spPr>
          <a:xfrm>
            <a:off x="1094577" y="2112315"/>
            <a:ext cx="4084982" cy="643146"/>
          </a:xfrm>
          <a:prstGeom prst="downArrow">
            <a:avLst>
              <a:gd name="adj1" fmla="val 50000"/>
              <a:gd name="adj2" fmla="val 4436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이어짐</a:t>
            </a:r>
            <a:r>
              <a:rPr lang="ko-KR" altLang="en-US" dirty="0"/>
              <a:t> </a:t>
            </a:r>
          </a:p>
        </p:txBody>
      </p:sp>
      <p:sp>
        <p:nvSpPr>
          <p:cNvPr id="10" name="오른쪽 화살표 9"/>
          <p:cNvSpPr/>
          <p:nvPr/>
        </p:nvSpPr>
        <p:spPr>
          <a:xfrm>
            <a:off x="2681658" y="6105697"/>
            <a:ext cx="349134" cy="21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050865" y="6029096"/>
            <a:ext cx="302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0070C0"/>
                </a:solidFill>
              </a:rPr>
              <a:t>&lt;</a:t>
            </a:r>
            <a:r>
              <a:rPr lang="ko-KR" altLang="en-US" b="1" dirty="0">
                <a:solidFill>
                  <a:srgbClr val="0070C0"/>
                </a:solidFill>
              </a:rPr>
              <a:t>그리스도인의 </a:t>
            </a:r>
            <a:r>
              <a:rPr lang="en-US" altLang="ko-KR" b="1" dirty="0">
                <a:solidFill>
                  <a:srgbClr val="0070C0"/>
                </a:solidFill>
              </a:rPr>
              <a:t>4</a:t>
            </a:r>
            <a:r>
              <a:rPr lang="ko-KR" altLang="en-US" b="1" dirty="0">
                <a:solidFill>
                  <a:srgbClr val="0070C0"/>
                </a:solidFill>
              </a:rPr>
              <a:t>단계 훈련 </a:t>
            </a:r>
            <a:r>
              <a:rPr lang="en-US" altLang="ko-KR" b="1" dirty="0">
                <a:solidFill>
                  <a:srgbClr val="0070C0"/>
                </a:solidFill>
              </a:rPr>
              <a:t>&gt;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build="p" animBg="1"/>
      <p:bldP spid="7" grpId="0" build="p" animBg="1"/>
      <p:bldP spid="8" grpId="0" animBg="1"/>
      <p:bldP spid="8" grpId="1" animBg="1"/>
      <p:bldP spid="4" grpId="0" animBg="1"/>
      <p:bldP spid="5" grpId="0" animBg="1"/>
      <p:bldP spid="9" grpId="0" animBg="1"/>
      <p:bldP spid="12" grpId="0" animBg="1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173E34-D9F4-4E02-A623-FE37DC78E3DA}"/>
              </a:ext>
            </a:extLst>
          </p:cNvPr>
          <p:cNvSpPr txBox="1"/>
          <p:nvPr/>
        </p:nvSpPr>
        <p:spPr>
          <a:xfrm>
            <a:off x="1848677" y="721490"/>
            <a:ext cx="240527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해석 원리</a:t>
            </a:r>
            <a:endParaRPr lang="ko-KR" altLang="en-US" sz="2800" b="1" dirty="0"/>
          </a:p>
        </p:txBody>
      </p:sp>
      <p:sp>
        <p:nvSpPr>
          <p:cNvPr id="16" name="제목 15">
            <a:extLst>
              <a:ext uri="{FF2B5EF4-FFF2-40B4-BE49-F238E27FC236}">
                <a16:creationId xmlns:a16="http://schemas.microsoft.com/office/drawing/2014/main" id="{A49028EF-8031-4E07-ABD4-37302AD9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677" y="2661632"/>
            <a:ext cx="8911687" cy="1280890"/>
          </a:xfrm>
        </p:spPr>
        <p:txBody>
          <a:bodyPr>
            <a:normAutofit/>
          </a:bodyPr>
          <a:lstStyle/>
          <a:p>
            <a:r>
              <a:rPr lang="ko-KR" altLang="en-US" sz="5400" b="1" dirty="0"/>
              <a:t>성경은 비밀 암호책이 아니다</a:t>
            </a:r>
            <a:r>
              <a:rPr lang="en-US" altLang="ko-KR" sz="5400" b="1" dirty="0"/>
              <a:t>. 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1872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DF164390-7BAC-4BFC-98B9-B1ABEEA0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427" y="218809"/>
            <a:ext cx="10253870" cy="49052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tabLst>
                <a:tab pos="3319463" algn="l"/>
              </a:tabLst>
            </a:pP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이야기꾼 마가 </a:t>
            </a:r>
            <a:r>
              <a:rPr lang="en-US" altLang="ko-KR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 </a:t>
            </a:r>
            <a:endParaRPr lang="ko-KR" altLang="en-US" sz="4400" b="1" dirty="0"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E2769-61A9-44C0-9DA0-52CD6A03B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1236" y="770639"/>
            <a:ext cx="5557981" cy="70567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 </a:t>
            </a:r>
            <a:r>
              <a:rPr lang="en-US" altLang="ko-KR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3</a:t>
            </a:r>
            <a:r>
              <a:rPr lang="ko-KR" altLang="en-US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막의 드라마 </a:t>
            </a:r>
            <a:endParaRPr lang="en-US" altLang="ko-KR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" name="두루마리 모양: 가로로 말림 1">
            <a:extLst>
              <a:ext uri="{FF2B5EF4-FFF2-40B4-BE49-F238E27FC236}">
                <a16:creationId xmlns:a16="http://schemas.microsoft.com/office/drawing/2014/main" id="{5648E4CC-60CF-499B-B8D9-F39FA6F0FDC3}"/>
              </a:ext>
            </a:extLst>
          </p:cNvPr>
          <p:cNvSpPr/>
          <p:nvPr/>
        </p:nvSpPr>
        <p:spPr>
          <a:xfrm>
            <a:off x="935606" y="2279210"/>
            <a:ext cx="3692220" cy="45957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4000" b="1" dirty="0"/>
          </a:p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7CD8C-5892-4951-8416-5F238263081C}"/>
              </a:ext>
            </a:extLst>
          </p:cNvPr>
          <p:cNvSpPr txBox="1"/>
          <p:nvPr/>
        </p:nvSpPr>
        <p:spPr>
          <a:xfrm>
            <a:off x="1216216" y="2781213"/>
            <a:ext cx="2909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막</a:t>
            </a:r>
            <a:endParaRPr lang="en-US" altLang="ko-KR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(1:13~8:21) </a:t>
            </a:r>
            <a:r>
              <a:rPr lang="ko-KR" altLang="en-US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 </a:t>
            </a:r>
          </a:p>
          <a:p>
            <a:pPr algn="ctr"/>
            <a:endParaRPr lang="ko-KR" altLang="en-US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48818-8461-4223-8607-2FE2D37DC994}"/>
              </a:ext>
            </a:extLst>
          </p:cNvPr>
          <p:cNvSpPr txBox="1"/>
          <p:nvPr/>
        </p:nvSpPr>
        <p:spPr>
          <a:xfrm>
            <a:off x="1101236" y="3930755"/>
            <a:ext cx="313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이방의 갈릴리</a:t>
            </a:r>
            <a:endParaRPr lang="en-US" altLang="ko-KR" sz="3600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sp>
        <p:nvSpPr>
          <p:cNvPr id="17" name="두루마리 모양: 가로로 말림 16">
            <a:extLst>
              <a:ext uri="{FF2B5EF4-FFF2-40B4-BE49-F238E27FC236}">
                <a16:creationId xmlns:a16="http://schemas.microsoft.com/office/drawing/2014/main" id="{CB2F8FF0-0254-4619-AAF4-59EA6DD7B44B}"/>
              </a:ext>
            </a:extLst>
          </p:cNvPr>
          <p:cNvSpPr/>
          <p:nvPr/>
        </p:nvSpPr>
        <p:spPr>
          <a:xfrm>
            <a:off x="606286" y="1470504"/>
            <a:ext cx="3899065" cy="145674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서막</a:t>
            </a:r>
            <a:r>
              <a:rPr lang="ko-KR" altLang="en-US" b="1" dirty="0"/>
              <a:t> </a:t>
            </a:r>
            <a:endParaRPr lang="en-US" altLang="ko-KR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en-US" altLang="ko-KR" sz="1600" b="1" dirty="0"/>
              <a:t>(1:1-1:13)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제목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배경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등장인물</a:t>
            </a:r>
            <a:endParaRPr lang="en-US" altLang="ko-KR" sz="1600" dirty="0"/>
          </a:p>
          <a:p>
            <a:pPr algn="ctr"/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하나님의 아들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예수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그리스도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의 복음의 시작</a:t>
            </a:r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endParaRPr lang="ko-KR" altLang="en-US" b="1" dirty="0">
              <a:solidFill>
                <a:schemeClr val="tx1"/>
              </a:solidFill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pic>
        <p:nvPicPr>
          <p:cNvPr id="20" name="Picture 2" descr="마가복음의 배경과 무대">
            <a:extLst>
              <a:ext uri="{FF2B5EF4-FFF2-40B4-BE49-F238E27FC236}">
                <a16:creationId xmlns:a16="http://schemas.microsoft.com/office/drawing/2014/main" id="{8E06044F-0182-412F-90DC-0EF3A58C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9" y="1572784"/>
            <a:ext cx="4745395" cy="506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58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F3225A-8314-49B4-9D0F-B5B644DF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779" y="615165"/>
            <a:ext cx="8911687" cy="1280890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마가복음 </a:t>
            </a:r>
            <a:r>
              <a:rPr lang="en-US" altLang="ko-KR" sz="4000" b="1" dirty="0"/>
              <a:t>6</a:t>
            </a:r>
            <a:r>
              <a:rPr lang="ko-KR" altLang="en-US" sz="4000" b="1" dirty="0"/>
              <a:t>장 개요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20A08C-97B9-452F-9D52-45055137E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889" y="1855735"/>
            <a:ext cx="6664023" cy="46556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ko-KR" altLang="en-US" sz="2400" b="1" dirty="0"/>
              <a:t>고향에서 배척 받으심</a:t>
            </a:r>
            <a:r>
              <a:rPr lang="en-US" altLang="ko-KR" sz="2400" b="1" dirty="0"/>
              <a:t> (1</a:t>
            </a:r>
            <a:r>
              <a:rPr lang="ko-KR" altLang="en-US" sz="2400" b="1" dirty="0"/>
              <a:t>절 </a:t>
            </a:r>
            <a:r>
              <a:rPr lang="en-US" altLang="ko-KR" sz="2400" b="1" dirty="0"/>
              <a:t>~ 6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400" b="1" dirty="0"/>
              <a:t>제자들을 보내심 </a:t>
            </a:r>
            <a:r>
              <a:rPr lang="en-US" altLang="ko-KR" sz="2400" b="1" dirty="0"/>
              <a:t>(7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~13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400" b="1" dirty="0"/>
              <a:t>사도 요한의 죽음</a:t>
            </a:r>
            <a:r>
              <a:rPr lang="en-US" altLang="ko-KR" sz="2400" b="1" dirty="0"/>
              <a:t>(14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~29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2400" b="1" dirty="0"/>
              <a:t>5</a:t>
            </a:r>
            <a:r>
              <a:rPr lang="ko-KR" altLang="en-US" sz="2400" b="1" dirty="0"/>
              <a:t>천명을 먹이심</a:t>
            </a:r>
            <a:r>
              <a:rPr lang="en-US" altLang="ko-KR" sz="2400" b="1" dirty="0"/>
              <a:t>(30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~44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 </a:t>
            </a:r>
          </a:p>
          <a:p>
            <a:pPr>
              <a:lnSpc>
                <a:spcPct val="150000"/>
              </a:lnSpc>
              <a:buFont typeface="Wingdings 3" charset="2"/>
              <a:buAutoNum type="arabicPeriod"/>
            </a:pPr>
            <a:r>
              <a:rPr lang="ko-KR" altLang="en-US" sz="2400" b="1" dirty="0"/>
              <a:t>물위를 걸으심</a:t>
            </a:r>
            <a:r>
              <a:rPr lang="en-US" altLang="ko-KR" sz="2400" b="1" dirty="0"/>
              <a:t>(45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~52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 </a:t>
            </a:r>
          </a:p>
          <a:p>
            <a:pPr>
              <a:lnSpc>
                <a:spcPct val="150000"/>
              </a:lnSpc>
              <a:buFont typeface="Wingdings 3" charset="2"/>
              <a:buAutoNum type="arabicPeriod"/>
            </a:pPr>
            <a:r>
              <a:rPr lang="ko-KR" altLang="en-US" sz="2400" b="1" dirty="0" err="1"/>
              <a:t>게네사렛에서</a:t>
            </a:r>
            <a:r>
              <a:rPr lang="ko-KR" altLang="en-US" sz="2400" b="1" dirty="0"/>
              <a:t> 병자들을 고치심 </a:t>
            </a:r>
            <a:r>
              <a:rPr lang="en-US" altLang="ko-KR" sz="2400" b="1" dirty="0"/>
              <a:t>(53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~56</a:t>
            </a:r>
            <a:r>
              <a:rPr lang="ko-KR" altLang="en-US" sz="2400" b="1" dirty="0"/>
              <a:t>절</a:t>
            </a:r>
            <a:r>
              <a:rPr lang="en-US" altLang="ko-KR" sz="2400" b="1" dirty="0"/>
              <a:t>) </a:t>
            </a:r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</p:txBody>
      </p:sp>
      <p:sp>
        <p:nvSpPr>
          <p:cNvPr id="11" name="내용 개체 틀 3">
            <a:extLst>
              <a:ext uri="{FF2B5EF4-FFF2-40B4-BE49-F238E27FC236}">
                <a16:creationId xmlns:a16="http://schemas.microsoft.com/office/drawing/2014/main" id="{63012F71-8E41-4645-832C-BD8A26BEF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33861" y="885757"/>
            <a:ext cx="4428495" cy="54994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권위와 </a:t>
            </a: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능력을 나타내심</a:t>
            </a: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35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0245" y="4338303"/>
            <a:ext cx="737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>
                <a:solidFill>
                  <a:schemeClr val="bg1"/>
                </a:solidFill>
              </a:rPr>
              <a:t>잘</a:t>
            </a:r>
          </a:p>
        </p:txBody>
      </p:sp>
      <p:sp>
        <p:nvSpPr>
          <p:cNvPr id="6" name="가로로 말린 두루마리 모양 5"/>
          <p:cNvSpPr/>
          <p:nvPr/>
        </p:nvSpPr>
        <p:spPr>
          <a:xfrm>
            <a:off x="7756401" y="2725168"/>
            <a:ext cx="3983413" cy="1327047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양들의 목자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(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겔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34:23</a:t>
            </a:r>
            <a:r>
              <a: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anose="02030504000101010101" pitchFamily="18" charset="-127"/>
                <a:ea typeface="휴먼매직체" panose="02030504000101010101" pitchFamily="18" charset="-127"/>
              </a:rPr>
              <a:t>)</a:t>
            </a: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  <p:sp>
        <p:nvSpPr>
          <p:cNvPr id="8" name="타원형 설명선 7"/>
          <p:cNvSpPr/>
          <p:nvPr/>
        </p:nvSpPr>
        <p:spPr>
          <a:xfrm>
            <a:off x="7728288" y="4052215"/>
            <a:ext cx="4234068" cy="19909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나다</a:t>
            </a:r>
            <a:r>
              <a:rPr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” </a:t>
            </a:r>
          </a:p>
          <a:p>
            <a:pPr algn="ctr"/>
            <a:r>
              <a:rPr lang="el-GR" altLang="ko-KR" sz="2400" b="1" i="0" dirty="0">
                <a:solidFill>
                  <a:schemeClr val="tx1"/>
                </a:solidFill>
                <a:effectLst/>
                <a:latin typeface="Cardo"/>
              </a:rPr>
              <a:t>ἐγώ</a:t>
            </a:r>
            <a:r>
              <a:rPr lang="en-US" altLang="ko-KR" sz="2400" b="1" i="0" dirty="0">
                <a:solidFill>
                  <a:schemeClr val="tx1"/>
                </a:solidFill>
                <a:effectLst/>
                <a:latin typeface="Cardo"/>
              </a:rPr>
              <a:t> </a:t>
            </a:r>
            <a:r>
              <a:rPr lang="el-GR" altLang="ko-KR" sz="2400" b="1" i="0" dirty="0">
                <a:solidFill>
                  <a:schemeClr val="tx1"/>
                </a:solidFill>
                <a:effectLst/>
                <a:latin typeface="Cardo"/>
              </a:rPr>
              <a:t>εἰμι</a:t>
            </a:r>
            <a:r>
              <a:rPr lang="en-US" altLang="ko-KR" sz="2400" b="1" i="0" dirty="0">
                <a:solidFill>
                  <a:schemeClr val="tx1"/>
                </a:solidFill>
                <a:effectLst/>
                <a:latin typeface="Cardo"/>
              </a:rPr>
              <a:t>,</a:t>
            </a:r>
            <a:r>
              <a:rPr lang="en-US" altLang="ko-KR" sz="2400" b="1" dirty="0">
                <a:solidFill>
                  <a:schemeClr val="tx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</a:p>
          <a:p>
            <a:pPr algn="ctr"/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I am</a:t>
            </a:r>
            <a:endParaRPr lang="en-US" altLang="ko-KR" sz="2400" b="1" dirty="0">
              <a:solidFill>
                <a:schemeClr val="tx1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en-US" altLang="ko-KR" sz="2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</a:t>
            </a:r>
            <a:r>
              <a:rPr lang="en-US" altLang="ko-KR" sz="2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3:14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 animBg="1"/>
      <p:bldP spid="7" grpId="0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/>
              <a:t>고향에서 배척 받으심</a:t>
            </a:r>
            <a:r>
              <a:rPr lang="en-US" altLang="ko-KR" sz="4000" b="1" dirty="0"/>
              <a:t>(1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~6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2591" y="1451113"/>
            <a:ext cx="5232739" cy="49894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2400" b="1" dirty="0"/>
              <a:t>회당</a:t>
            </a:r>
            <a:endParaRPr lang="en-US" altLang="ko-KR" sz="2400" b="1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바벨론 포로시대 이후 유대인의 예배장소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마을의 중심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평민들로 구성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운영 </a:t>
            </a:r>
            <a:endParaRPr lang="en-US" altLang="ko-KR" sz="20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기도와 모세오경 낭독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해석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율법교육</a:t>
            </a:r>
            <a:endParaRPr lang="en-US" altLang="ko-KR" sz="20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성인 남자는 누구나 말하고 가르칠 수 있었었으나 드러나는 선생이 되는 것은 경쟁이 심했다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.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</a:t>
            </a:r>
            <a:endParaRPr lang="en-US" altLang="ko-KR" sz="2800" dirty="0"/>
          </a:p>
          <a:p>
            <a:pPr>
              <a:lnSpc>
                <a:spcPct val="120000"/>
              </a:lnSpc>
            </a:pPr>
            <a:r>
              <a:rPr lang="ko-KR" altLang="en-US" sz="2400" b="1" dirty="0"/>
              <a:t>목수</a:t>
            </a:r>
            <a:r>
              <a:rPr lang="en-US" altLang="ko-KR" sz="2000" b="1" dirty="0"/>
              <a:t>(</a:t>
            </a:r>
            <a:r>
              <a:rPr lang="el-GR" altLang="ko-KR" sz="2000" b="1" dirty="0"/>
              <a:t>τέκτων</a:t>
            </a:r>
            <a:r>
              <a:rPr lang="en-US" altLang="ko-KR" sz="2000" b="1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/>
              <a:t>- </a:t>
            </a:r>
            <a:r>
              <a:rPr lang="ko-KR" altLang="en-US" sz="2000" dirty="0"/>
              <a:t>유대사회에서 육체노동은 비하되지 않았다</a:t>
            </a:r>
            <a:r>
              <a:rPr lang="en-US" altLang="ko-KR" sz="2000" dirty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2100" b="1" dirty="0"/>
              <a:t> </a:t>
            </a:r>
            <a:r>
              <a:rPr lang="en-US" altLang="ko-KR" sz="2200" b="1" dirty="0"/>
              <a:t>”</a:t>
            </a:r>
            <a:r>
              <a:rPr lang="ko-KR" altLang="en-US" sz="2200" b="1" dirty="0"/>
              <a:t>선지자가 자기 고향과 자기 친척과 자기 집 외에서는 존경을 받지 못함이 </a:t>
            </a:r>
            <a:r>
              <a:rPr lang="ko-KR" altLang="en-US" sz="2200" b="1" dirty="0" err="1"/>
              <a:t>없느니라</a:t>
            </a:r>
            <a:r>
              <a:rPr lang="en-US" altLang="ko-KR" sz="2200" b="1" dirty="0"/>
              <a:t>(4</a:t>
            </a:r>
            <a:r>
              <a:rPr lang="ko-KR" altLang="en-US" sz="2200" b="1" dirty="0"/>
              <a:t>절</a:t>
            </a:r>
            <a:r>
              <a:rPr lang="en-US" altLang="ko-KR" sz="2200" b="1" dirty="0"/>
              <a:t>)”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당시 속담</a:t>
            </a:r>
            <a:r>
              <a:rPr lang="en-US" altLang="ko-KR" dirty="0"/>
              <a:t>, </a:t>
            </a:r>
            <a:r>
              <a:rPr lang="ko-KR" altLang="en-US" dirty="0"/>
              <a:t>격언</a:t>
            </a:r>
            <a:endParaRPr lang="en-US" altLang="ko-KR" sz="28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DA5680-72F2-498B-9460-4D4B0B6F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983" y="1451114"/>
            <a:ext cx="5432365" cy="49894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이상히 여기셨더라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놀라셨더라</a:t>
            </a:r>
            <a:r>
              <a:rPr lang="en-US" altLang="ko-KR" sz="2000" b="1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(</a:t>
            </a:r>
            <a:r>
              <a:rPr lang="el-GR" altLang="ko-KR" b="1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ἐθαύμαζεν</a:t>
            </a:r>
            <a:r>
              <a:rPr lang="en-US" altLang="ko-KR" b="1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 amazed)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예수님의 인간적인 모습 부각 </a:t>
            </a:r>
            <a:endParaRPr lang="en-US" altLang="ko-KR" sz="20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하나님을 놀라시게 하는 인간의 모습은 많은 죄나 악한 성향이 아니라 마음의 완악함과 하나님을 믿지 않는 것이다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.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인간은 하나님이 주신 것과는 다른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,</a:t>
            </a:r>
            <a:r>
              <a:rPr lang="ko-KR" altLang="en-US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장엄한 표적이나 특별한 무엇을 바라기 때문에 세상과 너무나 밀접하게 평범한 모습으로 오신 하나님과 그 분의 단순한 말씀을 믿지 못한다</a:t>
            </a:r>
            <a:r>
              <a:rPr lang="en-US" altLang="ko-KR" sz="20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014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/>
              <a:t>제자들을 보내심</a:t>
            </a:r>
            <a:r>
              <a:rPr lang="en-US" altLang="ko-KR" sz="4000" b="1" dirty="0"/>
              <a:t>(7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~13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3261" y="1451113"/>
            <a:ext cx="5232739" cy="49894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sz="2400" b="1" dirty="0"/>
              <a:t>지팡이와 신발</a:t>
            </a:r>
            <a:endParaRPr lang="en-US" altLang="ko-KR" sz="2400" b="1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너희는 그것을 이렇게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먹을지니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 허리에 띠를 띠고 발에 신을 신고 손에 지팡이를 잡고 급히 먹으라 이것이 여호와의 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유월절이니라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출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12:11)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새로운 모험을 떠났던 이스라엘처럼 삶의 짐을 내려놓고 하나님의 섭리적 돌보심을 의지 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ko-KR" altLang="en-US" sz="2400" b="1" dirty="0"/>
              <a:t>둘 씩 둘 씩 </a:t>
            </a:r>
            <a:endParaRPr lang="en-US" altLang="ko-KR" sz="2400" b="1" dirty="0"/>
          </a:p>
          <a:p>
            <a:pPr>
              <a:buFontTx/>
              <a:buChar char="-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두 사람이 한 사람보다 나음은 그들이 수고함으로 좋은 상을 얻을 것임이라</a:t>
            </a:r>
            <a:endParaRPr lang="en-US" altLang="ko-KR" b="1" dirty="0">
              <a:latin typeface="바탕체" panose="02030609000101010101" pitchFamily="17" charset="-127"/>
              <a:ea typeface="바탕체" panose="02030609000101010101" pitchFamily="17" charset="-127"/>
              <a:cs typeface="Malgun Gothic Semilight" panose="020B0502040204020203" pitchFamily="50" charset="-127"/>
            </a:endParaRPr>
          </a:p>
          <a:p>
            <a:pPr>
              <a:buFontTx/>
              <a:buChar char="-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혹시 그들이 넘어지면 하나가 그 동무를 붙들어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일으키려니와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 홀로 있어 넘어지고 붙들어 일으킬 자가 없는 자에게는 화가 있으리라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전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  <a:cs typeface="Malgun Gothic Semilight" panose="020B0502040204020203" pitchFamily="50" charset="-127"/>
              </a:rPr>
              <a:t>4:9-12) 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  <a:cs typeface="Malgun Gothic Semilight" panose="020B0502040204020203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바울과 실라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,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바나바와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마가 등 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ko-KR" b="1" dirty="0"/>
          </a:p>
          <a:p>
            <a:pPr>
              <a:lnSpc>
                <a:spcPct val="120000"/>
              </a:lnSpc>
              <a:buFontTx/>
              <a:buChar char="-"/>
            </a:pPr>
            <a:endParaRPr lang="ko-KR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800" b="1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DA5680-72F2-498B-9460-4D4B0B6F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983" y="1451114"/>
            <a:ext cx="5432365" cy="49894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600" b="1" dirty="0"/>
              <a:t>발 아래 먼지를 떨어버려 그들에게 증거를 삼으라</a:t>
            </a:r>
            <a:r>
              <a:rPr lang="en-US" altLang="ko-KR" sz="2600" b="1" dirty="0"/>
              <a:t>(10</a:t>
            </a:r>
            <a:r>
              <a:rPr lang="ko-KR" altLang="en-US" sz="2600" b="1" dirty="0"/>
              <a:t>절</a:t>
            </a:r>
            <a:r>
              <a:rPr lang="en-US" altLang="ko-KR" sz="2600" b="1" dirty="0"/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 지역을 여행하고 돌아온 유대인들은 고향으로 돌아올 때 거룩한 땅을 더럽히지 않도록 자신에게서 먼지를 떨어냈다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관습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제자들을 거부하는 유대 마을을 이방인으로 취급하고 심판할 때 책임을 면한다는 의미 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“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이스라엘에게서 난 그들이 다 이스라엘이 아니요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롬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9:6)”</a:t>
            </a:r>
            <a:endParaRPr lang="en-US" altLang="ko-KR" sz="26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75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4" y="624110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/>
              <a:t>사도 요한의 최후</a:t>
            </a:r>
            <a:r>
              <a:rPr lang="en-US" altLang="ko-KR" sz="4000" b="1" dirty="0"/>
              <a:t>(14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~29</a:t>
            </a:r>
            <a:r>
              <a:rPr lang="ko-KR" altLang="en-US" sz="4000" b="1" dirty="0"/>
              <a:t>절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DA5680-72F2-498B-9460-4D4B0B6F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5322" y="1404382"/>
            <a:ext cx="4508026" cy="5036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사도요한은 헤롯의 죄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18:16, 20:21)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헤롯의 면전에서 책망했다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(18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도덕적 책임 완수에 성역 없음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호응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이해관계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고려 없음 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헤롯의 번민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요한을 선지자로 인정하지만 요한을 허용할 수도 없고 자신이 직접 제거할 수도 없음  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빌라도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벨릭스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등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6" name="Picture 2" descr="헤롯의 가계도 : 네이버 블로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6" y="1404381"/>
            <a:ext cx="6191273" cy="51344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액자 5"/>
          <p:cNvSpPr/>
          <p:nvPr/>
        </p:nvSpPr>
        <p:spPr>
          <a:xfrm>
            <a:off x="4523388" y="4403938"/>
            <a:ext cx="906087" cy="48213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액자 7"/>
          <p:cNvSpPr/>
          <p:nvPr/>
        </p:nvSpPr>
        <p:spPr>
          <a:xfrm>
            <a:off x="2921634" y="5209236"/>
            <a:ext cx="850668" cy="48213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액자 8"/>
          <p:cNvSpPr/>
          <p:nvPr/>
        </p:nvSpPr>
        <p:spPr>
          <a:xfrm>
            <a:off x="3346968" y="6011305"/>
            <a:ext cx="767398" cy="46034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C04801EC-155F-4CC3-8EFB-0398FBAA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078" y="568823"/>
            <a:ext cx="9804270" cy="856820"/>
          </a:xfrm>
        </p:spPr>
        <p:txBody>
          <a:bodyPr>
            <a:normAutofit/>
          </a:bodyPr>
          <a:lstStyle/>
          <a:p>
            <a:r>
              <a:rPr lang="ko-KR" altLang="en-US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마가의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샌드위치 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1359893"/>
              </p:ext>
            </p:extLst>
          </p:nvPr>
        </p:nvGraphicFramePr>
        <p:xfrm>
          <a:off x="4041973" y="1469747"/>
          <a:ext cx="6937514" cy="49049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37514">
                  <a:extLst>
                    <a:ext uri="{9D8B030D-6E8A-4147-A177-3AD203B41FA5}">
                      <a16:colId xmlns:a16="http://schemas.microsoft.com/office/drawing/2014/main" val="1699771885"/>
                    </a:ext>
                  </a:extLst>
                </a:gridCol>
              </a:tblGrid>
              <a:tr h="15083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 </a:t>
                      </a:r>
                      <a:endParaRPr lang="en-US" altLang="ko-KR" dirty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3600" dirty="0"/>
                        <a:t>제자들을 보내심</a:t>
                      </a:r>
                      <a:r>
                        <a:rPr lang="en-US" altLang="ko-KR" sz="3200" b="0" dirty="0"/>
                        <a:t>(7</a:t>
                      </a:r>
                      <a:r>
                        <a:rPr lang="ko-KR" altLang="en-US" sz="3200" b="0" dirty="0"/>
                        <a:t>절</a:t>
                      </a:r>
                      <a:r>
                        <a:rPr lang="en-US" altLang="ko-KR" sz="3200" b="0" dirty="0"/>
                        <a:t>~13</a:t>
                      </a:r>
                      <a:r>
                        <a:rPr lang="ko-KR" altLang="en-US" sz="3200" b="0" dirty="0"/>
                        <a:t>절</a:t>
                      </a:r>
                      <a:r>
                        <a:rPr lang="en-US" altLang="ko-KR" sz="3200" b="0" dirty="0"/>
                        <a:t>)</a:t>
                      </a:r>
                      <a:endParaRPr lang="ko-KR" altLang="en-US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829899"/>
                  </a:ext>
                </a:extLst>
              </a:tr>
              <a:tr h="169832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374294"/>
                  </a:ext>
                </a:extLst>
              </a:tr>
              <a:tr h="169832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en-US" altLang="ko-KR" sz="2400" b="1" dirty="0"/>
                    </a:p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ko-KR" altLang="en-US" sz="3600" b="1" dirty="0"/>
                        <a:t>제자들이 돌아옴</a:t>
                      </a:r>
                      <a:r>
                        <a:rPr lang="en-US" altLang="ko-KR" sz="2800" b="0" dirty="0"/>
                        <a:t>(30</a:t>
                      </a:r>
                      <a:r>
                        <a:rPr lang="ko-KR" altLang="en-US" sz="2800" b="0" dirty="0"/>
                        <a:t>절</a:t>
                      </a:r>
                      <a:r>
                        <a:rPr lang="en-US" altLang="ko-KR" sz="2800" b="0" dirty="0"/>
                        <a:t>)</a:t>
                      </a:r>
                      <a:r>
                        <a:rPr lang="ko-KR" altLang="en-US" sz="2800" b="0" dirty="0"/>
                        <a:t> </a:t>
                      </a:r>
                      <a:endParaRPr lang="en-US" altLang="ko-KR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9383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37849" y="3382817"/>
            <a:ext cx="6230745" cy="857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사도요한의 죽음</a:t>
            </a:r>
            <a:r>
              <a:rPr lang="en-US" altLang="ko-KR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(14</a:t>
            </a:r>
            <a:r>
              <a:rPr lang="ko-KR" altLang="en-US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절</a:t>
            </a:r>
            <a:r>
              <a:rPr lang="en-US" altLang="ko-KR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~29</a:t>
            </a:r>
            <a:r>
              <a:rPr lang="ko-KR" altLang="en-US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절</a:t>
            </a:r>
            <a:r>
              <a:rPr lang="en-US" altLang="ko-KR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en-US" altLang="ko-KR" sz="4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" name="말풍선: 모서리가 둥근 사각형 1">
            <a:extLst>
              <a:ext uri="{FF2B5EF4-FFF2-40B4-BE49-F238E27FC236}">
                <a16:creationId xmlns:a16="http://schemas.microsoft.com/office/drawing/2014/main" id="{176FD306-905F-4E36-848A-F05E19C90EA8}"/>
              </a:ext>
            </a:extLst>
          </p:cNvPr>
          <p:cNvSpPr/>
          <p:nvPr/>
        </p:nvSpPr>
        <p:spPr>
          <a:xfrm>
            <a:off x="367748" y="2196549"/>
            <a:ext cx="3925957" cy="1781898"/>
          </a:xfrm>
          <a:prstGeom prst="wedgeRoundRectCallout">
            <a:avLst>
              <a:gd name="adj1" fmla="val 67786"/>
              <a:gd name="adj2" fmla="val 358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예수님의 십자가 죽음</a:t>
            </a: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제자들의 십자가 길을</a:t>
            </a: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미리 보여줌  </a:t>
            </a:r>
          </a:p>
        </p:txBody>
      </p:sp>
    </p:spTree>
    <p:extLst>
      <p:ext uri="{BB962C8B-B14F-4D97-AF65-F5344CB8AC3E}">
        <p14:creationId xmlns:p14="http://schemas.microsoft.com/office/powerpoint/2010/main" val="390538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80" y="72"/>
            <a:ext cx="9705628" cy="827003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천 명을 먹이심 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-44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절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br>
              <a:rPr lang="en-US" altLang="ko-KR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dirty="0"/>
              <a:t> 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61C80E-6633-4D47-8F8A-037F3598D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606" y="1405803"/>
            <a:ext cx="3344907" cy="51683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광야에 내린 하늘의 떡 만나</a:t>
            </a:r>
            <a:r>
              <a:rPr lang="en-US" altLang="ko-KR" b="1" dirty="0"/>
              <a:t>(</a:t>
            </a:r>
            <a:r>
              <a:rPr lang="ko-KR" altLang="en-US" b="1" dirty="0"/>
              <a:t>출</a:t>
            </a:r>
            <a:r>
              <a:rPr lang="en-US" altLang="ko-KR" b="1" dirty="0"/>
              <a:t>16:14-15)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모세가 무리를 그룹으로 나눔</a:t>
            </a:r>
            <a:r>
              <a:rPr lang="en-US" altLang="ko-KR" b="1" dirty="0"/>
              <a:t>(</a:t>
            </a:r>
            <a:r>
              <a:rPr lang="ko-KR" altLang="en-US" b="1" dirty="0"/>
              <a:t>출</a:t>
            </a:r>
            <a:r>
              <a:rPr lang="en-US" altLang="ko-KR" b="1" dirty="0"/>
              <a:t>18:21,25)</a:t>
            </a:r>
          </a:p>
          <a:p>
            <a:pPr algn="l">
              <a:buFont typeface="Wingdings" panose="05000000000000000000" pitchFamily="2" charset="2"/>
              <a:buChar char="u"/>
            </a:pP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그로 그들 앞에 출입하며 그들을 인도하여 출입하게 하사 여호와의 회중이 목자 없는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양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 같이 되지 않게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하옵소서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민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27:17)</a:t>
            </a:r>
          </a:p>
          <a:p>
            <a:pPr algn="l">
              <a:buFont typeface="Wingdings" panose="05000000000000000000" pitchFamily="2" charset="2"/>
              <a:buChar char="u"/>
            </a:pP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한 목자를 그들 위에 세워 먹이게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하리니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그는 내 종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다윗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이라 그가 그들을 먹이고 그들의 목자가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될지라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겔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34:24)</a:t>
            </a:r>
            <a:endParaRPr lang="ko-KR" altLang="en-US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엘리야의 기적</a:t>
            </a:r>
            <a:r>
              <a:rPr lang="en-US" altLang="ko-KR" b="1" dirty="0"/>
              <a:t>(</a:t>
            </a:r>
            <a:r>
              <a:rPr lang="ko-KR" altLang="en-US" b="1" dirty="0" err="1"/>
              <a:t>왕상</a:t>
            </a:r>
            <a:r>
              <a:rPr lang="en-US" altLang="ko-KR" b="1" dirty="0"/>
              <a:t>10:8-16)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 err="1"/>
              <a:t>엘리사의</a:t>
            </a:r>
            <a:r>
              <a:rPr lang="ko-KR" altLang="en-US" b="1" dirty="0"/>
              <a:t> 기적</a:t>
            </a:r>
            <a:r>
              <a:rPr lang="en-US" altLang="ko-KR" b="1" dirty="0"/>
              <a:t>(</a:t>
            </a:r>
            <a:r>
              <a:rPr lang="ko-KR" altLang="en-US" b="1" dirty="0" err="1"/>
              <a:t>왕하</a:t>
            </a:r>
            <a:r>
              <a:rPr lang="en-US" altLang="ko-KR" b="1" dirty="0"/>
              <a:t>4:42-44) 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b="1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5CCD7A95-466F-4347-A5AE-3BF4E8693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7822" y="1400133"/>
            <a:ext cx="3246975" cy="5168347"/>
          </a:xfrm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천명을 먹이심 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빈들</a:t>
            </a:r>
            <a:r>
              <a:rPr lang="en-US" altLang="ko-KR" b="1" dirty="0"/>
              <a:t>(</a:t>
            </a:r>
            <a:r>
              <a:rPr lang="ko-KR" altLang="en-US" b="1" dirty="0"/>
              <a:t>광야</a:t>
            </a:r>
            <a:r>
              <a:rPr lang="en-US" altLang="ko-KR" b="1" dirty="0"/>
              <a:t>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목자 없는 양들 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무리를 나누어 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푸른 잔디에 앉게</a:t>
            </a:r>
            <a:r>
              <a:rPr lang="en-US" altLang="ko-KR" b="1" dirty="0"/>
              <a:t>(</a:t>
            </a:r>
            <a:r>
              <a:rPr lang="ko-KR" altLang="en-US" b="1" dirty="0"/>
              <a:t>비스듬히 눕게</a:t>
            </a:r>
            <a:r>
              <a:rPr lang="en-US" altLang="ko-KR" b="1" dirty="0"/>
              <a:t>)</a:t>
            </a:r>
            <a:r>
              <a:rPr lang="ko-KR" altLang="en-US" b="1" dirty="0"/>
              <a:t>하심 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오병이어 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하늘을 우러러 축사하심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b="1" dirty="0"/>
              <a:t>떡을 떼고 물고기를 나누어 주심  </a:t>
            </a:r>
            <a:endParaRPr lang="en-US" altLang="ko-KR" b="1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b="1" dirty="0"/>
              <a:t>5</a:t>
            </a:r>
            <a:r>
              <a:rPr lang="ko-KR" altLang="en-US" b="1" dirty="0"/>
              <a:t>천명이 다 배불리 먹고 남음 </a:t>
            </a:r>
            <a:endParaRPr lang="en-US" altLang="ko-KR" b="1" dirty="0"/>
          </a:p>
        </p:txBody>
      </p:sp>
      <p:sp>
        <p:nvSpPr>
          <p:cNvPr id="12" name="화살표: 오른쪽 11">
            <a:extLst>
              <a:ext uri="{FF2B5EF4-FFF2-40B4-BE49-F238E27FC236}">
                <a16:creationId xmlns:a16="http://schemas.microsoft.com/office/drawing/2014/main" id="{46B227D1-C11A-4F39-91E2-E936125F7522}"/>
              </a:ext>
            </a:extLst>
          </p:cNvPr>
          <p:cNvSpPr/>
          <p:nvPr/>
        </p:nvSpPr>
        <p:spPr>
          <a:xfrm>
            <a:off x="4417" y="453730"/>
            <a:ext cx="5635487" cy="109921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모세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다윗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엘리사의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사역을 완성하심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BAE3A0-6263-4902-9BA1-B9BD6C2FD0D7}"/>
              </a:ext>
            </a:extLst>
          </p:cNvPr>
          <p:cNvSpPr txBox="1"/>
          <p:nvPr/>
        </p:nvSpPr>
        <p:spPr>
          <a:xfrm>
            <a:off x="7131367" y="1405803"/>
            <a:ext cx="2628859" cy="51706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만찬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그들이 먹을 때에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예수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께서 떡을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가지사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축복하시고 떼어 제자들에게 주시며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이르시되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받으라 이것은 내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몸이니라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하시고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…(14:22-25)</a:t>
            </a:r>
          </a:p>
          <a:p>
            <a:pPr algn="ctr"/>
            <a:endParaRPr lang="en-US" altLang="ko-KR" b="1" dirty="0">
              <a:solidFill>
                <a:schemeClr val="tx1"/>
              </a:solidFill>
              <a:latin typeface="굴림,seoul,helvetica"/>
            </a:endParaRPr>
          </a:p>
          <a:p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예수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께서 제자들에게 </a:t>
            </a:r>
            <a:r>
              <a:rPr lang="ko-KR" altLang="en-US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이르시되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너희가 다 나를 버리리라 이는 기록된 바 내가 목자를 </a:t>
            </a:r>
            <a:r>
              <a:rPr lang="ko-KR" altLang="en-US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치리니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양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들이 흩어지리라 </a:t>
            </a:r>
            <a:r>
              <a:rPr lang="ko-KR" altLang="en-US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하였음이니</a:t>
            </a:r>
            <a:r>
              <a:rPr lang="en-US" altLang="ko-KR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(14:27)</a:t>
            </a:r>
            <a:endParaRPr lang="ko-KR" altLang="en-US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7066BF47-4C90-466A-98DB-B42B23F09DCC}"/>
              </a:ext>
            </a:extLst>
          </p:cNvPr>
          <p:cNvSpPr/>
          <p:nvPr/>
        </p:nvSpPr>
        <p:spPr>
          <a:xfrm>
            <a:off x="8633250" y="460243"/>
            <a:ext cx="3098254" cy="1099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어린양 혼인잔치 바라봄   </a:t>
            </a:r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5F8142D8-7ACD-4822-B24A-9219484C23C0}"/>
              </a:ext>
            </a:extLst>
          </p:cNvPr>
          <p:cNvSpPr/>
          <p:nvPr/>
        </p:nvSpPr>
        <p:spPr>
          <a:xfrm>
            <a:off x="5639905" y="435578"/>
            <a:ext cx="2888786" cy="109921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만찬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6B166F-9B43-472B-A19D-727FEADC936D}"/>
              </a:ext>
            </a:extLst>
          </p:cNvPr>
          <p:cNvSpPr txBox="1"/>
          <p:nvPr/>
        </p:nvSpPr>
        <p:spPr>
          <a:xfrm>
            <a:off x="9864788" y="1400133"/>
            <a:ext cx="2286758" cy="510909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어린양 혼인잔치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dirty="0"/>
          </a:p>
          <a:p>
            <a:r>
              <a:rPr lang="ko-KR" altLang="en-US" sz="20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어린양의 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혼인</a:t>
            </a:r>
            <a:r>
              <a:rPr lang="ko-KR" altLang="en-US" sz="20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잔치에 청함을 받은 자들은 복이 </a:t>
            </a:r>
            <a:r>
              <a:rPr lang="ko-KR" altLang="en-US" sz="20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있도다</a:t>
            </a:r>
            <a:endParaRPr lang="en-US" altLang="ko-KR" sz="2000" b="1" i="0" dirty="0"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계</a:t>
            </a:r>
            <a:r>
              <a:rPr lang="en-US" altLang="ko-KR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19:9) </a:t>
            </a:r>
          </a:p>
          <a:p>
            <a:endParaRPr lang="en-US" altLang="ko-KR" sz="20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ko-KR" altLang="en-US" sz="1400" b="1" i="0" dirty="0">
                <a:solidFill>
                  <a:srgbClr val="00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만군의 여호와께서 이 산에서 만민을 위하여 기름진 것과 오래 저장하였던 포도주로 연회를 </a:t>
            </a:r>
            <a:r>
              <a:rPr lang="ko-KR" altLang="en-US" sz="1400" b="1" i="0" dirty="0" err="1">
                <a:solidFill>
                  <a:srgbClr val="00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베푸시리니</a:t>
            </a:r>
            <a:r>
              <a:rPr lang="ko-KR" altLang="en-US" sz="1400" b="1" i="0" dirty="0">
                <a:solidFill>
                  <a:srgbClr val="00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곧 골수가 가득한 기름진 것과 오래 저장하였던 맑은 포도주로 하실 것이며</a:t>
            </a:r>
            <a:endParaRPr lang="en-US" altLang="ko-KR" sz="1400" b="1" i="0" dirty="0">
              <a:solidFill>
                <a:srgbClr val="00000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1400" b="1" dirty="0">
                <a:solidFill>
                  <a:srgbClr val="0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400" b="1" dirty="0">
                <a:solidFill>
                  <a:srgbClr val="0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사</a:t>
            </a:r>
            <a:r>
              <a:rPr lang="en-US" altLang="ko-KR" sz="1400" b="1" dirty="0">
                <a:solidFill>
                  <a:srgbClr val="0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25:6)</a:t>
            </a:r>
            <a:r>
              <a:rPr lang="ko-KR" altLang="en-US" sz="1400" b="1" i="0" dirty="0">
                <a:solidFill>
                  <a:srgbClr val="00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endParaRPr lang="en-US" altLang="ko-KR" sz="1400" b="1" i="0" dirty="0">
              <a:solidFill>
                <a:srgbClr val="00000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12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74" y="213524"/>
            <a:ext cx="6545813" cy="65091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바다 위를 걸으심 </a:t>
            </a:r>
            <a:r>
              <a:rPr lang="en-US" altLang="ko-KR" b="1" dirty="0"/>
              <a:t>(</a:t>
            </a:r>
            <a:r>
              <a:rPr lang="ko-KR" altLang="en-US" b="1" dirty="0"/>
              <a:t> </a:t>
            </a:r>
            <a:r>
              <a:rPr lang="en-US" altLang="ko-KR" b="1" dirty="0"/>
              <a:t>45</a:t>
            </a:r>
            <a:r>
              <a:rPr lang="ko-KR" altLang="en-US" b="1" dirty="0"/>
              <a:t>절</a:t>
            </a:r>
            <a:r>
              <a:rPr lang="en-US" altLang="ko-KR" b="1" dirty="0"/>
              <a:t>-52</a:t>
            </a:r>
            <a:r>
              <a:rPr lang="ko-KR" altLang="en-US" b="1" dirty="0"/>
              <a:t>절</a:t>
            </a:r>
            <a:r>
              <a:rPr lang="en-US" altLang="ko-KR" b="1" dirty="0"/>
              <a:t>)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9" name="두루마리 모양: 가로로 말림 8">
            <a:extLst>
              <a:ext uri="{FF2B5EF4-FFF2-40B4-BE49-F238E27FC236}">
                <a16:creationId xmlns:a16="http://schemas.microsoft.com/office/drawing/2014/main" id="{528C04BB-F95E-49C2-BAF1-8A404FB0D1BF}"/>
              </a:ext>
            </a:extLst>
          </p:cNvPr>
          <p:cNvSpPr/>
          <p:nvPr/>
        </p:nvSpPr>
        <p:spPr>
          <a:xfrm>
            <a:off x="659296" y="2357128"/>
            <a:ext cx="6029378" cy="3015743"/>
          </a:xfrm>
          <a:prstGeom prst="horizontalScroll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ko-KR" altLang="en-US" sz="22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바다 위로 걸어서 그들에게 </a:t>
            </a:r>
            <a:endParaRPr lang="en-US" altLang="ko-KR" sz="2200" b="1" i="0" dirty="0">
              <a:solidFill>
                <a:srgbClr val="20202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2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오사</a:t>
            </a:r>
            <a:r>
              <a:rPr lang="ko-KR" altLang="en-US" sz="2200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2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지나가려고 </a:t>
            </a:r>
            <a:r>
              <a:rPr lang="ko-KR" altLang="en-US" sz="22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하시매</a:t>
            </a:r>
            <a:r>
              <a:rPr lang="en-US" altLang="ko-KR" sz="22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</a:p>
          <a:p>
            <a:pPr algn="ctr"/>
            <a:endParaRPr lang="ko-KR" altLang="en-US" dirty="0"/>
          </a:p>
        </p:txBody>
      </p:sp>
      <p:sp>
        <p:nvSpPr>
          <p:cNvPr id="10" name="말풍선: 모서리가 둥근 사각형 9">
            <a:extLst>
              <a:ext uri="{FF2B5EF4-FFF2-40B4-BE49-F238E27FC236}">
                <a16:creationId xmlns:a16="http://schemas.microsoft.com/office/drawing/2014/main" id="{DB8DBE78-54FC-4DE9-BA8E-08F0DF85AC23}"/>
              </a:ext>
            </a:extLst>
          </p:cNvPr>
          <p:cNvSpPr/>
          <p:nvPr/>
        </p:nvSpPr>
        <p:spPr>
          <a:xfrm>
            <a:off x="301847" y="5243970"/>
            <a:ext cx="6029379" cy="1387201"/>
          </a:xfrm>
          <a:prstGeom prst="wedgeRoundRectCallout">
            <a:avLst>
              <a:gd name="adj1" fmla="val -12912"/>
              <a:gd name="adj2" fmla="val -71646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8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그가 홀로 하늘을 펴시며 바다 물결을 밟으시며</a:t>
            </a:r>
            <a:r>
              <a:rPr lang="en-US" altLang="ko-KR" sz="18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8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그가 내 앞으로 지나시나 내가 보지 못하며 그가 내 앞에서 움직이시나 내가 깨닫지 </a:t>
            </a:r>
            <a:r>
              <a:rPr lang="ko-KR" altLang="en-US" sz="18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못하느니라</a:t>
            </a:r>
            <a:r>
              <a:rPr lang="en-US" altLang="ko-KR" sz="18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8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욥</a:t>
            </a:r>
            <a:r>
              <a:rPr lang="en-US" altLang="ko-KR" sz="18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9:8,11) </a:t>
            </a:r>
            <a:endParaRPr lang="ko-KR" altLang="en-US" b="1" i="0" dirty="0">
              <a:solidFill>
                <a:srgbClr val="556777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1" name="말풍선: 타원형 10">
            <a:extLst>
              <a:ext uri="{FF2B5EF4-FFF2-40B4-BE49-F238E27FC236}">
                <a16:creationId xmlns:a16="http://schemas.microsoft.com/office/drawing/2014/main" id="{EFDB54D7-8ED4-4C66-8648-E088004DE211}"/>
              </a:ext>
            </a:extLst>
          </p:cNvPr>
          <p:cNvSpPr/>
          <p:nvPr/>
        </p:nvSpPr>
        <p:spPr>
          <a:xfrm>
            <a:off x="911017" y="1025926"/>
            <a:ext cx="5514631" cy="1502949"/>
          </a:xfrm>
          <a:prstGeom prst="wedgeEllipseCallout">
            <a:avLst>
              <a:gd name="adj1" fmla="val -20541"/>
              <a:gd name="adj2" fmla="val 6181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 영광이 지나갈 때에 내가 너를 반석 틈에 두고 내가 지나도록 내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손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으로 너를 덮었다가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출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33:22) </a:t>
            </a:r>
            <a:endParaRPr lang="ko-KR" altLang="en-US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F1026-2F97-4FC3-A78D-A8DF8D442793}"/>
              </a:ext>
            </a:extLst>
          </p:cNvPr>
          <p:cNvSpPr txBox="1"/>
          <p:nvPr/>
        </p:nvSpPr>
        <p:spPr>
          <a:xfrm>
            <a:off x="2863693" y="4178346"/>
            <a:ext cx="3830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배에 올라 그들에게 가시니 </a:t>
            </a:r>
            <a:endParaRPr lang="en-US" altLang="ko-KR" sz="2200" b="1" i="0" dirty="0"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ko-KR" altLang="en-US" sz="2200" b="1" i="0" u="none" strike="noStrike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바람</a:t>
            </a:r>
            <a:r>
              <a:rPr lang="ko-KR" altLang="en-US" sz="22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그치는지라</a:t>
            </a:r>
            <a:endParaRPr lang="ko-KR" altLang="en-US" sz="22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4" name="두루마리 모양: 가로로 말림 13">
            <a:extLst>
              <a:ext uri="{FF2B5EF4-FFF2-40B4-BE49-F238E27FC236}">
                <a16:creationId xmlns:a16="http://schemas.microsoft.com/office/drawing/2014/main" id="{1C7C9B1B-78D8-4219-9710-21027098B0EB}"/>
              </a:ext>
            </a:extLst>
          </p:cNvPr>
          <p:cNvSpPr/>
          <p:nvPr/>
        </p:nvSpPr>
        <p:spPr>
          <a:xfrm>
            <a:off x="7782769" y="2383423"/>
            <a:ext cx="3830741" cy="2367419"/>
          </a:xfrm>
          <a:prstGeom prst="horizontalScroll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o-KR" altLang="en-US" b="0" i="0" dirty="0">
                <a:solidFill>
                  <a:srgbClr val="202020"/>
                </a:solidFill>
                <a:effectLst/>
                <a:latin typeface="굴림,seoul,helvetica"/>
              </a:rPr>
              <a:t> </a:t>
            </a:r>
            <a:r>
              <a:rPr lang="ko-KR" altLang="en-US" sz="2800" b="1" i="0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내니</a:t>
            </a:r>
            <a:r>
              <a:rPr lang="en-US" altLang="ko-KR" sz="1800" b="1" dirty="0">
                <a:solidFill>
                  <a:schemeClr val="tx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(</a:t>
            </a:r>
            <a:r>
              <a:rPr lang="el-GR" altLang="ko-KR" sz="1800" b="1" i="0" dirty="0">
                <a:solidFill>
                  <a:schemeClr val="tx1"/>
                </a:solidFill>
                <a:effectLst/>
                <a:latin typeface="Cardo"/>
              </a:rPr>
              <a:t>ἐγώ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Cardo"/>
              </a:rPr>
              <a:t> </a:t>
            </a:r>
            <a:r>
              <a:rPr lang="el-GR" altLang="ko-KR" sz="1800" b="1" i="0" dirty="0">
                <a:solidFill>
                  <a:schemeClr val="tx1"/>
                </a:solidFill>
                <a:effectLst/>
                <a:latin typeface="Cardo"/>
              </a:rPr>
              <a:t>εἰμι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Cardo"/>
              </a:rPr>
              <a:t>,</a:t>
            </a:r>
            <a:r>
              <a:rPr lang="en-US" altLang="ko-KR" sz="1800" b="1" dirty="0">
                <a:solidFill>
                  <a:schemeClr val="tx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  <a:latin typeface="+mj-ea"/>
                <a:ea typeface="+mj-ea"/>
              </a:rPr>
              <a:t>I am</a:t>
            </a:r>
            <a:r>
              <a:rPr lang="en-US" altLang="ko-KR" sz="1800" b="1" dirty="0">
                <a:solidFill>
                  <a:schemeClr val="tx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)</a:t>
            </a:r>
            <a:r>
              <a:rPr lang="ko-KR" altLang="en-US" b="0" i="0" dirty="0">
                <a:solidFill>
                  <a:srgbClr val="202020"/>
                </a:solidFill>
                <a:effectLst/>
                <a:latin typeface="굴림,seoul,helvetica"/>
              </a:rPr>
              <a:t> </a:t>
            </a:r>
            <a:endParaRPr lang="en-US" altLang="ko-KR" b="0" i="0" dirty="0">
              <a:solidFill>
                <a:srgbClr val="202020"/>
              </a:solidFill>
              <a:effectLst/>
              <a:latin typeface="굴림,seoul,helvetic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두려워하지 말라</a:t>
            </a:r>
            <a:r>
              <a:rPr lang="en-US" altLang="ko-KR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(50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절</a:t>
            </a:r>
            <a:r>
              <a:rPr lang="en-US" altLang="ko-KR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)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endParaRPr lang="ko-KR" altLang="en-US" sz="20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5" name="말풍선: 모서리가 둥근 사각형 14">
            <a:extLst>
              <a:ext uri="{FF2B5EF4-FFF2-40B4-BE49-F238E27FC236}">
                <a16:creationId xmlns:a16="http://schemas.microsoft.com/office/drawing/2014/main" id="{CF44B3BB-CB32-44CF-BA41-2307947D40BD}"/>
              </a:ext>
            </a:extLst>
          </p:cNvPr>
          <p:cNvSpPr/>
          <p:nvPr/>
        </p:nvSpPr>
        <p:spPr>
          <a:xfrm>
            <a:off x="7620429" y="1111478"/>
            <a:ext cx="4155419" cy="1331843"/>
          </a:xfrm>
          <a:prstGeom prst="wedgeRoundRectCallout">
            <a:avLst>
              <a:gd name="adj1" fmla="val -33031"/>
              <a:gd name="adj2" fmla="val 7145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하나님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모세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에게 </a:t>
            </a:r>
            <a:r>
              <a:rPr lang="ko-KR" altLang="en-US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이르시되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나는 스스로 있는 자</a:t>
            </a:r>
            <a:r>
              <a:rPr lang="en-US" altLang="ko-KR" sz="2000" b="1" dirty="0">
                <a:solidFill>
                  <a:schemeClr val="tx1"/>
                </a:solidFill>
                <a:latin typeface="Cardo"/>
                <a:ea typeface="+mj-ea"/>
              </a:rPr>
              <a:t>(</a:t>
            </a:r>
            <a:r>
              <a:rPr lang="el-GR" altLang="ko-KR" sz="1800" b="1" i="0" dirty="0">
                <a:solidFill>
                  <a:schemeClr val="tx1"/>
                </a:solidFill>
                <a:effectLst/>
                <a:latin typeface="Cardo"/>
                <a:ea typeface="+mj-ea"/>
              </a:rPr>
              <a:t>ἐγώ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Cardo"/>
                <a:ea typeface="+mj-ea"/>
              </a:rPr>
              <a:t> </a:t>
            </a:r>
            <a:r>
              <a:rPr lang="el-GR" altLang="ko-KR" sz="1800" b="1" i="0" dirty="0">
                <a:solidFill>
                  <a:schemeClr val="tx1"/>
                </a:solidFill>
                <a:effectLst/>
                <a:latin typeface="Cardo"/>
                <a:ea typeface="+mj-ea"/>
              </a:rPr>
              <a:t>εἰμι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Cardo"/>
                <a:ea typeface="+mj-ea"/>
              </a:rPr>
              <a:t>,</a:t>
            </a:r>
            <a:r>
              <a:rPr lang="en-US" altLang="ko-KR" sz="1800" b="1" dirty="0">
                <a:solidFill>
                  <a:schemeClr val="tx1"/>
                </a:solidFill>
                <a:latin typeface="Cardo"/>
                <a:ea typeface="+mj-ea"/>
              </a:rPr>
              <a:t> I am )</a:t>
            </a:r>
            <a:r>
              <a:rPr lang="ko-KR" altLang="en-US" b="0" i="0" dirty="0">
                <a:solidFill>
                  <a:schemeClr val="tx1"/>
                </a:solidFill>
                <a:effectLst/>
                <a:latin typeface="Cardo"/>
                <a:ea typeface="+mj-ea"/>
              </a:rPr>
              <a:t> 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이니라</a:t>
            </a:r>
            <a:r>
              <a:rPr lang="ko-KR" altLang="en-US" b="0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en-US" altLang="ko-KR" b="0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출</a:t>
            </a:r>
            <a:r>
              <a:rPr lang="en-US" altLang="ko-KR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3:14) </a:t>
            </a:r>
            <a:endParaRPr lang="ko-KR" altLang="en-US" dirty="0">
              <a:solidFill>
                <a:schemeClr val="tx1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6" name="말풍선: 모서리가 둥근 사각형 15">
            <a:extLst>
              <a:ext uri="{FF2B5EF4-FFF2-40B4-BE49-F238E27FC236}">
                <a16:creationId xmlns:a16="http://schemas.microsoft.com/office/drawing/2014/main" id="{354DB7D9-8D05-49F5-9EDC-9F3DB8159C0F}"/>
              </a:ext>
            </a:extLst>
          </p:cNvPr>
          <p:cNvSpPr/>
          <p:nvPr/>
        </p:nvSpPr>
        <p:spPr>
          <a:xfrm>
            <a:off x="7034817" y="5019261"/>
            <a:ext cx="4855336" cy="1581942"/>
          </a:xfrm>
          <a:prstGeom prst="wedgeRoundRectCallout">
            <a:avLst>
              <a:gd name="adj1" fmla="val -1829"/>
              <a:gd name="adj2" fmla="val -85231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대제사장이 다시 물어 이르되 네가 찬송 받을 이의 아들 </a:t>
            </a:r>
            <a:r>
              <a:rPr lang="ko-KR" altLang="en-US" sz="18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그리스도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냐</a:t>
            </a:r>
            <a:r>
              <a:rPr lang="ko-KR" altLang="en-US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예수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께서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이르시되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바탕체" panose="02030609000101010101" pitchFamily="17" charset="-127"/>
                <a:ea typeface="바탕체" panose="02030609000101010101" pitchFamily="17" charset="-127"/>
              </a:rPr>
              <a:t>내가 </a:t>
            </a:r>
            <a:r>
              <a:rPr lang="ko-KR" altLang="en-US" sz="24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바탕체" panose="02030609000101010101" pitchFamily="17" charset="-127"/>
                <a:ea typeface="바탕체" panose="02030609000101010101" pitchFamily="17" charset="-127"/>
              </a:rPr>
              <a:t>그니라</a:t>
            </a:r>
            <a:r>
              <a:rPr lang="en-US" altLang="ko-K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(</a:t>
            </a:r>
            <a:r>
              <a:rPr lang="el-GR" altLang="ko-KR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do"/>
              </a:rPr>
              <a:t>ἐγώ</a:t>
            </a:r>
            <a:r>
              <a:rPr lang="en-US" altLang="ko-KR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do"/>
              </a:rPr>
              <a:t> </a:t>
            </a:r>
            <a:r>
              <a:rPr lang="el-GR" altLang="ko-KR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do"/>
              </a:rPr>
              <a:t>εἰμι</a:t>
            </a:r>
            <a:r>
              <a:rPr lang="en-US" altLang="ko-KR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do"/>
              </a:rPr>
              <a:t>,</a:t>
            </a: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 am</a:t>
            </a:r>
            <a:r>
              <a:rPr lang="en-US" altLang="ko-K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 )</a:t>
            </a:r>
            <a:r>
              <a:rPr lang="ko-KR" altLang="en-US" b="1" i="0" dirty="0">
                <a:solidFill>
                  <a:srgbClr val="202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,seoul,helvetica"/>
              </a:rPr>
              <a:t> </a:t>
            </a:r>
            <a:r>
              <a:rPr lang="en-US" altLang="ko-KR" i="0" dirty="0">
                <a:solidFill>
                  <a:srgbClr val="202020"/>
                </a:solidFill>
                <a:latin typeface="굴림,seoul,helvetica"/>
              </a:rPr>
              <a:t>(</a:t>
            </a:r>
            <a:r>
              <a:rPr lang="ko-KR" altLang="en-US" i="0" dirty="0">
                <a:solidFill>
                  <a:srgbClr val="202020"/>
                </a:solidFill>
                <a:latin typeface="굴림,seoul,helvetica"/>
              </a:rPr>
              <a:t>막</a:t>
            </a:r>
            <a:r>
              <a:rPr lang="en-US" altLang="ko-KR" i="0" dirty="0">
                <a:solidFill>
                  <a:srgbClr val="202020"/>
                </a:solidFill>
                <a:latin typeface="굴림,seoul,helvetica"/>
              </a:rPr>
              <a:t>14:61-62) </a:t>
            </a:r>
            <a:endParaRPr lang="ko-KR" altLang="en-US" i="0" dirty="0">
              <a:solidFill>
                <a:srgbClr val="556777"/>
              </a:solidFill>
              <a:latin typeface="굴림,seoul,helvetica"/>
            </a:endParaRPr>
          </a:p>
        </p:txBody>
      </p:sp>
      <p:sp>
        <p:nvSpPr>
          <p:cNvPr id="3" name="두루마리 모양: 가로로 말림 2">
            <a:extLst>
              <a:ext uri="{FF2B5EF4-FFF2-40B4-BE49-F238E27FC236}">
                <a16:creationId xmlns:a16="http://schemas.microsoft.com/office/drawing/2014/main" id="{4545AA46-9145-458B-81CC-450AE8BDAB41}"/>
              </a:ext>
            </a:extLst>
          </p:cNvPr>
          <p:cNvSpPr/>
          <p:nvPr/>
        </p:nvSpPr>
        <p:spPr>
          <a:xfrm>
            <a:off x="4750904" y="2357129"/>
            <a:ext cx="3238086" cy="16285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임마누엘</a:t>
            </a:r>
            <a:r>
              <a:rPr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3" grpId="0" animBg="1"/>
    </p:bld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1958</TotalTime>
  <Words>1090</Words>
  <Application>Microsoft Office PowerPoint</Application>
  <PresentationFormat>와이드스크린</PresentationFormat>
  <Paragraphs>152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9" baseType="lpstr">
      <vt:lpstr>Cardo</vt:lpstr>
      <vt:lpstr>HY강B</vt:lpstr>
      <vt:lpstr>HY견고딕</vt:lpstr>
      <vt:lpstr>HY나무B</vt:lpstr>
      <vt:lpstr>HY중고딕</vt:lpstr>
      <vt:lpstr>Malgun Gothic Semilight</vt:lpstr>
      <vt:lpstr>굴림,seoul,helvetica</vt:lpstr>
      <vt:lpstr>맑은 고딕</vt:lpstr>
      <vt:lpstr>바탕체</vt:lpstr>
      <vt:lpstr>휴먼매직체</vt:lpstr>
      <vt:lpstr>휴먼모음T</vt:lpstr>
      <vt:lpstr>휴먼옛체</vt:lpstr>
      <vt:lpstr>휴먼편지체</vt:lpstr>
      <vt:lpstr>Arial</vt:lpstr>
      <vt:lpstr>Century Gothic</vt:lpstr>
      <vt:lpstr>Wingdings</vt:lpstr>
      <vt:lpstr>Wingdings 3</vt:lpstr>
      <vt:lpstr>줄기</vt:lpstr>
      <vt:lpstr>마가복음 6장 </vt:lpstr>
      <vt:lpstr>이야기꾼 마가    </vt:lpstr>
      <vt:lpstr>마가복음 6장 개요 </vt:lpstr>
      <vt:lpstr>고향에서 배척 받으심(1절~6절)   </vt:lpstr>
      <vt:lpstr>제자들을 보내심(7절~13절)   </vt:lpstr>
      <vt:lpstr>사도 요한의 최후(14절~29절)   </vt:lpstr>
      <vt:lpstr>마가의 샌드위치 </vt:lpstr>
      <vt:lpstr>5천 명을 먹이심 ( 30절-44절)   </vt:lpstr>
      <vt:lpstr>바다 위를 걸으심 ( 45절-52절)   </vt:lpstr>
      <vt:lpstr>  성경 숫자의 숨겨진 영적 의미?  (5, 2, 12, 50, 100…)  </vt:lpstr>
      <vt:lpstr>성경은 비밀 암호책이 아니다.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마가복음 2장 </dc:title>
  <dc:creator>Kim Dongjin</dc:creator>
  <cp:lastModifiedBy>Kim Dongjin</cp:lastModifiedBy>
  <cp:revision>126</cp:revision>
  <dcterms:created xsi:type="dcterms:W3CDTF">2021-12-13T10:42:23Z</dcterms:created>
  <dcterms:modified xsi:type="dcterms:W3CDTF">2022-02-06T07:18:48Z</dcterms:modified>
</cp:coreProperties>
</file>